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66"/>
  </p:notesMasterIdLst>
  <p:handoutMasterIdLst>
    <p:handoutMasterId r:id="rId67"/>
  </p:handoutMasterIdLst>
  <p:sldIdLst>
    <p:sldId id="256" r:id="rId2"/>
    <p:sldId id="296" r:id="rId3"/>
    <p:sldId id="297" r:id="rId4"/>
    <p:sldId id="298" r:id="rId5"/>
    <p:sldId id="299" r:id="rId6"/>
    <p:sldId id="495" r:id="rId7"/>
    <p:sldId id="268" r:id="rId8"/>
    <p:sldId id="513" r:id="rId9"/>
    <p:sldId id="300" r:id="rId10"/>
    <p:sldId id="303" r:id="rId11"/>
    <p:sldId id="259" r:id="rId12"/>
    <p:sldId id="294" r:id="rId13"/>
    <p:sldId id="265" r:id="rId14"/>
    <p:sldId id="304" r:id="rId15"/>
    <p:sldId id="310" r:id="rId16"/>
    <p:sldId id="308" r:id="rId17"/>
    <p:sldId id="311" r:id="rId18"/>
    <p:sldId id="312" r:id="rId19"/>
    <p:sldId id="313" r:id="rId20"/>
    <p:sldId id="320" r:id="rId21"/>
    <p:sldId id="315" r:id="rId22"/>
    <p:sldId id="316" r:id="rId23"/>
    <p:sldId id="306" r:id="rId24"/>
    <p:sldId id="318" r:id="rId25"/>
    <p:sldId id="496" r:id="rId26"/>
    <p:sldId id="497" r:id="rId27"/>
    <p:sldId id="321" r:id="rId28"/>
    <p:sldId id="498" r:id="rId29"/>
    <p:sldId id="503" r:id="rId30"/>
    <p:sldId id="504" r:id="rId31"/>
    <p:sldId id="505" r:id="rId32"/>
    <p:sldId id="506" r:id="rId33"/>
    <p:sldId id="507" r:id="rId34"/>
    <p:sldId id="508" r:id="rId35"/>
    <p:sldId id="510" r:id="rId36"/>
    <p:sldId id="511" r:id="rId37"/>
    <p:sldId id="512" r:id="rId38"/>
    <p:sldId id="392" r:id="rId39"/>
    <p:sldId id="394" r:id="rId40"/>
    <p:sldId id="502" r:id="rId41"/>
    <p:sldId id="493" r:id="rId42"/>
    <p:sldId id="494" r:id="rId43"/>
    <p:sldId id="324" r:id="rId44"/>
    <p:sldId id="325" r:id="rId45"/>
    <p:sldId id="327" r:id="rId46"/>
    <p:sldId id="328" r:id="rId47"/>
    <p:sldId id="323" r:id="rId48"/>
    <p:sldId id="330" r:id="rId49"/>
    <p:sldId id="354" r:id="rId50"/>
    <p:sldId id="332" r:id="rId51"/>
    <p:sldId id="341" r:id="rId52"/>
    <p:sldId id="342" r:id="rId53"/>
    <p:sldId id="362" r:id="rId54"/>
    <p:sldId id="329" r:id="rId55"/>
    <p:sldId id="333" r:id="rId56"/>
    <p:sldId id="383" r:id="rId57"/>
    <p:sldId id="431" r:id="rId58"/>
    <p:sldId id="371" r:id="rId59"/>
    <p:sldId id="376" r:id="rId60"/>
    <p:sldId id="398" r:id="rId61"/>
    <p:sldId id="407" r:id="rId62"/>
    <p:sldId id="412" r:id="rId63"/>
    <p:sldId id="414" r:id="rId64"/>
    <p:sldId id="422" r:id="rId6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99"/>
    <a:srgbClr val="4D4D4D"/>
    <a:srgbClr val="FF6600"/>
    <a:srgbClr val="000000"/>
    <a:srgbClr val="003300"/>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184" autoAdjust="0"/>
    <p:restoredTop sz="86458" autoAdjust="0"/>
  </p:normalViewPr>
  <p:slideViewPr>
    <p:cSldViewPr>
      <p:cViewPr varScale="1">
        <p:scale>
          <a:sx n="72" d="100"/>
          <a:sy n="72" d="100"/>
        </p:scale>
        <p:origin x="-1272" y="-90"/>
      </p:cViewPr>
      <p:guideLst>
        <p:guide orient="horz" pos="2160"/>
        <p:guide pos="2880"/>
      </p:guideLst>
    </p:cSldViewPr>
  </p:slideViewPr>
  <p:outlineViewPr>
    <p:cViewPr>
      <p:scale>
        <a:sx n="33" d="100"/>
        <a:sy n="33" d="100"/>
      </p:scale>
      <p:origin x="0" y="3402"/>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Lst>
  </p:outlineViewPr>
  <p:notesTextViewPr>
    <p:cViewPr>
      <p:scale>
        <a:sx n="100" d="100"/>
        <a:sy n="100" d="100"/>
      </p:scale>
      <p:origin x="0" y="0"/>
    </p:cViewPr>
  </p:notesTextViewPr>
  <p:sorterViewPr>
    <p:cViewPr>
      <p:scale>
        <a:sx n="100" d="100"/>
        <a:sy n="100" d="100"/>
      </p:scale>
      <p:origin x="0" y="2832"/>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_rels/viewProps.xml.rels><?xml version="1.0" encoding="UTF-8" standalone="yes"?>
<Relationships xmlns="http://schemas.openxmlformats.org/package/2006/relationships"><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9" Type="http://schemas.openxmlformats.org/officeDocument/2006/relationships/slide" Target="slides/slide40.xml"/><Relationship Id="rId21" Type="http://schemas.openxmlformats.org/officeDocument/2006/relationships/slide" Target="slides/slide22.xml"/><Relationship Id="rId34" Type="http://schemas.openxmlformats.org/officeDocument/2006/relationships/slide" Target="slides/slide35.xml"/><Relationship Id="rId42" Type="http://schemas.openxmlformats.org/officeDocument/2006/relationships/slide" Target="slides/slide43.xml"/><Relationship Id="rId47" Type="http://schemas.openxmlformats.org/officeDocument/2006/relationships/slide" Target="slides/slide48.xml"/><Relationship Id="rId50" Type="http://schemas.openxmlformats.org/officeDocument/2006/relationships/slide" Target="slides/slide51.xml"/><Relationship Id="rId55" Type="http://schemas.openxmlformats.org/officeDocument/2006/relationships/slide" Target="slides/slide56.xml"/><Relationship Id="rId63" Type="http://schemas.openxmlformats.org/officeDocument/2006/relationships/slide" Target="slides/slide64.xml"/><Relationship Id="rId7" Type="http://schemas.openxmlformats.org/officeDocument/2006/relationships/slide" Target="slides/slide7.xml"/><Relationship Id="rId2" Type="http://schemas.openxmlformats.org/officeDocument/2006/relationships/slide" Target="slides/slide2.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41" Type="http://schemas.openxmlformats.org/officeDocument/2006/relationships/slide" Target="slides/slide42.xml"/><Relationship Id="rId54" Type="http://schemas.openxmlformats.org/officeDocument/2006/relationships/slide" Target="slides/slide55.xml"/><Relationship Id="rId62" Type="http://schemas.openxmlformats.org/officeDocument/2006/relationships/slide" Target="slides/slide63.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2.xml"/><Relationship Id="rId24" Type="http://schemas.openxmlformats.org/officeDocument/2006/relationships/slide" Target="slides/slide25.xml"/><Relationship Id="rId32" Type="http://schemas.openxmlformats.org/officeDocument/2006/relationships/slide" Target="slides/slide33.xml"/><Relationship Id="rId37" Type="http://schemas.openxmlformats.org/officeDocument/2006/relationships/slide" Target="slides/slide38.xml"/><Relationship Id="rId40" Type="http://schemas.openxmlformats.org/officeDocument/2006/relationships/slide" Target="slides/slide41.xml"/><Relationship Id="rId45" Type="http://schemas.openxmlformats.org/officeDocument/2006/relationships/slide" Target="slides/slide46.xml"/><Relationship Id="rId53" Type="http://schemas.openxmlformats.org/officeDocument/2006/relationships/slide" Target="slides/slide54.xml"/><Relationship Id="rId58" Type="http://schemas.openxmlformats.org/officeDocument/2006/relationships/slide" Target="slides/slide59.xml"/><Relationship Id="rId5" Type="http://schemas.openxmlformats.org/officeDocument/2006/relationships/slide" Target="slides/slide5.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36" Type="http://schemas.openxmlformats.org/officeDocument/2006/relationships/slide" Target="slides/slide37.xml"/><Relationship Id="rId49" Type="http://schemas.openxmlformats.org/officeDocument/2006/relationships/slide" Target="slides/slide50.xml"/><Relationship Id="rId57" Type="http://schemas.openxmlformats.org/officeDocument/2006/relationships/slide" Target="slides/slide58.xml"/><Relationship Id="rId61" Type="http://schemas.openxmlformats.org/officeDocument/2006/relationships/slide" Target="slides/slide62.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4" Type="http://schemas.openxmlformats.org/officeDocument/2006/relationships/slide" Target="slides/slide45.xml"/><Relationship Id="rId52" Type="http://schemas.openxmlformats.org/officeDocument/2006/relationships/slide" Target="slides/slide53.xml"/><Relationship Id="rId60" Type="http://schemas.openxmlformats.org/officeDocument/2006/relationships/slide" Target="slides/slide61.xml"/><Relationship Id="rId4" Type="http://schemas.openxmlformats.org/officeDocument/2006/relationships/slide" Target="slides/slide4.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 Id="rId35" Type="http://schemas.openxmlformats.org/officeDocument/2006/relationships/slide" Target="slides/slide36.xml"/><Relationship Id="rId43" Type="http://schemas.openxmlformats.org/officeDocument/2006/relationships/slide" Target="slides/slide44.xml"/><Relationship Id="rId48" Type="http://schemas.openxmlformats.org/officeDocument/2006/relationships/slide" Target="slides/slide49.xml"/><Relationship Id="rId56" Type="http://schemas.openxmlformats.org/officeDocument/2006/relationships/slide" Target="slides/slide57.xml"/><Relationship Id="rId8" Type="http://schemas.openxmlformats.org/officeDocument/2006/relationships/slide" Target="slides/slide9.xml"/><Relationship Id="rId51" Type="http://schemas.openxmlformats.org/officeDocument/2006/relationships/slide" Target="slides/slide52.xml"/><Relationship Id="rId3" Type="http://schemas.openxmlformats.org/officeDocument/2006/relationships/slide" Target="slides/slide3.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33" Type="http://schemas.openxmlformats.org/officeDocument/2006/relationships/slide" Target="slides/slide34.xml"/><Relationship Id="rId38" Type="http://schemas.openxmlformats.org/officeDocument/2006/relationships/slide" Target="slides/slide39.xml"/><Relationship Id="rId46" Type="http://schemas.openxmlformats.org/officeDocument/2006/relationships/slide" Target="slides/slide47.xml"/><Relationship Id="rId59" Type="http://schemas.openxmlformats.org/officeDocument/2006/relationships/slide" Target="slides/slide6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256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256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256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9D3FCD6-1E1C-4265-9F60-2CD57B39E37E}"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E4CDC99-8C18-4759-8239-8A51D02974C5}"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
          <p:cNvSpPr>
            <a:spLocks noGrp="1" noRot="1" noChangeAspect="1"/>
          </p:cNvSpPr>
          <p:nvPr>
            <p:ph type="sldImg"/>
          </p:nvPr>
        </p:nvSpPr>
        <p:spPr>
          <a:ln/>
        </p:spPr>
      </p:sp>
      <p:sp>
        <p:nvSpPr>
          <p:cNvPr id="13314" name="备注占位符 2"/>
          <p:cNvSpPr>
            <a:spLocks noGrp="1"/>
          </p:cNvSpPr>
          <p:nvPr>
            <p:ph type="body" idx="1"/>
          </p:nvPr>
        </p:nvSpPr>
        <p:spPr>
          <a:noFill/>
          <a:ln/>
        </p:spPr>
        <p:txBody>
          <a:bodyPr/>
          <a:lstStyle/>
          <a:p>
            <a:pPr eaLnBrk="1" hangingPunct="1"/>
            <a:r>
              <a:rPr lang="zh-CN" altLang="en-US" smtClean="0"/>
              <a:t>如智者所言，中国人非常的聪明，中国也不缺文化，但是现代管理是需要踏踏实实做的复杂工作，是科学管理体制的建设工作。中国目前大多数企业的管理还处于粗放式管理，平均管理水平相对发达国家的成熟企业还是比较落后的。</a:t>
            </a:r>
          </a:p>
        </p:txBody>
      </p:sp>
      <p:sp>
        <p:nvSpPr>
          <p:cNvPr id="13315" name="灯片编号占位符 3"/>
          <p:cNvSpPr>
            <a:spLocks noGrp="1"/>
          </p:cNvSpPr>
          <p:nvPr>
            <p:ph type="sldNum" sz="quarter" idx="5"/>
          </p:nvPr>
        </p:nvSpPr>
        <p:spPr>
          <a:noFill/>
        </p:spPr>
        <p:txBody>
          <a:bodyPr/>
          <a:lstStyle/>
          <a:p>
            <a:fld id="{746C14C4-8518-4C72-9DEA-EC3F238D0D3E}" type="slidenum">
              <a:rPr lang="en-US" altLang="zh-CN" smtClean="0"/>
              <a:pPr/>
              <a:t>4</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p:cNvSpPr>
          <p:nvPr>
            <p:ph type="sldImg"/>
          </p:nvPr>
        </p:nvSpPr>
        <p:spPr>
          <a:ln/>
        </p:spPr>
      </p:sp>
      <p:sp>
        <p:nvSpPr>
          <p:cNvPr id="15362" name="备注占位符 2"/>
          <p:cNvSpPr>
            <a:spLocks noGrp="1"/>
          </p:cNvSpPr>
          <p:nvPr>
            <p:ph type="body" idx="1"/>
          </p:nvPr>
        </p:nvSpPr>
        <p:spPr>
          <a:noFill/>
          <a:ln/>
        </p:spPr>
        <p:txBody>
          <a:bodyPr/>
          <a:lstStyle/>
          <a:p>
            <a:pPr eaLnBrk="1" hangingPunct="1"/>
            <a:endParaRPr lang="zh-CN" altLang="en-US" smtClean="0"/>
          </a:p>
        </p:txBody>
      </p:sp>
      <p:sp>
        <p:nvSpPr>
          <p:cNvPr id="15363" name="灯片编号占位符 3"/>
          <p:cNvSpPr>
            <a:spLocks noGrp="1"/>
          </p:cNvSpPr>
          <p:nvPr>
            <p:ph type="sldNum" sz="quarter" idx="5"/>
          </p:nvPr>
        </p:nvSpPr>
        <p:spPr>
          <a:noFill/>
        </p:spPr>
        <p:txBody>
          <a:bodyPr/>
          <a:lstStyle/>
          <a:p>
            <a:fld id="{64E07EF2-E9FB-4BE7-9725-C5E7428D5D5A}" type="slidenum">
              <a:rPr lang="en-US" altLang="zh-CN" smtClean="0"/>
              <a:pPr/>
              <a:t>5</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a:ln/>
        </p:spPr>
      </p:sp>
      <p:sp>
        <p:nvSpPr>
          <p:cNvPr id="18434" name="备注占位符 2"/>
          <p:cNvSpPr>
            <a:spLocks noGrp="1"/>
          </p:cNvSpPr>
          <p:nvPr>
            <p:ph type="body" idx="1"/>
          </p:nvPr>
        </p:nvSpPr>
        <p:spPr>
          <a:noFill/>
          <a:ln/>
        </p:spPr>
        <p:txBody>
          <a:bodyPr/>
          <a:lstStyle/>
          <a:p>
            <a:pPr eaLnBrk="1" hangingPunct="1"/>
            <a:endParaRPr lang="zh-CN" altLang="en-US" smtClean="0"/>
          </a:p>
        </p:txBody>
      </p:sp>
      <p:sp>
        <p:nvSpPr>
          <p:cNvPr id="18435" name="灯片编号占位符 3"/>
          <p:cNvSpPr>
            <a:spLocks noGrp="1"/>
          </p:cNvSpPr>
          <p:nvPr>
            <p:ph type="sldNum" sz="quarter" idx="5"/>
          </p:nvPr>
        </p:nvSpPr>
        <p:spPr>
          <a:noFill/>
        </p:spPr>
        <p:txBody>
          <a:bodyPr/>
          <a:lstStyle/>
          <a:p>
            <a:fld id="{D7AF870B-BFA3-4B5B-A423-7FE5F4E04FCD}" type="slidenum">
              <a:rPr lang="en-US" altLang="zh-CN" smtClean="0"/>
              <a:pPr/>
              <a:t>7</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4" name="Picture 7" descr="图片1"/>
          <p:cNvPicPr>
            <a:picLocks noChangeAspect="1" noChangeArrowheads="1"/>
          </p:cNvPicPr>
          <p:nvPr/>
        </p:nvPicPr>
        <p:blipFill>
          <a:blip r:embed="rId2"/>
          <a:srcRect/>
          <a:stretch>
            <a:fillRect/>
          </a:stretch>
        </p:blipFill>
        <p:spPr bwMode="auto">
          <a:xfrm>
            <a:off x="0" y="0"/>
            <a:ext cx="9144000" cy="6884988"/>
          </a:xfrm>
          <a:prstGeom prst="rect">
            <a:avLst/>
          </a:prstGeom>
          <a:noFill/>
          <a:ln w="9525">
            <a:noFill/>
            <a:miter lim="800000"/>
            <a:headEnd/>
            <a:tailEnd/>
          </a:ln>
        </p:spPr>
      </p:pic>
      <p:sp>
        <p:nvSpPr>
          <p:cNvPr id="2" name="标题 1"/>
          <p:cNvSpPr>
            <a:spLocks noGrp="1"/>
          </p:cNvSpPr>
          <p:nvPr>
            <p:ph type="ctrTitle"/>
          </p:nvPr>
        </p:nvSpPr>
        <p:spPr>
          <a:xfrm>
            <a:off x="685800" y="2706707"/>
            <a:ext cx="7772400" cy="1470025"/>
          </a:xfrm>
        </p:spPr>
        <p:txBody>
          <a:bodyPr/>
          <a:lstStyle>
            <a:lvl1pPr>
              <a:defRPr b="1">
                <a:solidFill>
                  <a:schemeClr val="bg1"/>
                </a:solidFill>
                <a:latin typeface="华文中宋" pitchFamily="2" charset="-122"/>
                <a:ea typeface="华文中宋" pitchFamily="2" charset="-122"/>
              </a:defRPr>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2071670" y="4462482"/>
            <a:ext cx="6400800" cy="1752600"/>
          </a:xfrm>
        </p:spPr>
        <p:txBody>
          <a:bodyPr/>
          <a:lstStyle>
            <a:lvl1pPr marL="0" indent="0" algn="r">
              <a:buNone/>
              <a:defRPr b="1">
                <a:solidFill>
                  <a:schemeClr val="bg1"/>
                </a:solidFill>
                <a:latin typeface="华文中宋" pitchFamily="2" charset="-122"/>
                <a:ea typeface="华文中宋" pitchFamily="2"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5" name="日期占位符 3"/>
          <p:cNvSpPr>
            <a:spLocks noGrp="1"/>
          </p:cNvSpPr>
          <p:nvPr>
            <p:ph type="dt" sz="half" idx="10"/>
          </p:nvPr>
        </p:nvSpPr>
        <p:spPr/>
        <p:txBody>
          <a:bodyPr/>
          <a:lstStyle>
            <a:lvl1pPr>
              <a:defRPr>
                <a:solidFill>
                  <a:schemeClr val="bg1"/>
                </a:solidFill>
                <a:latin typeface="华文中宋" pitchFamily="2" charset="-122"/>
                <a:ea typeface="华文中宋" pitchFamily="2" charset="-122"/>
              </a:defRPr>
            </a:lvl1pPr>
          </a:lstStyle>
          <a:p>
            <a:pPr>
              <a:defRPr/>
            </a:pPr>
            <a:endParaRPr lang="en-US" altLang="zh-CN"/>
          </a:p>
        </p:txBody>
      </p:sp>
      <p:sp>
        <p:nvSpPr>
          <p:cNvPr id="6" name="页脚占位符 4"/>
          <p:cNvSpPr>
            <a:spLocks noGrp="1"/>
          </p:cNvSpPr>
          <p:nvPr>
            <p:ph type="ftr" sz="quarter" idx="11"/>
          </p:nvPr>
        </p:nvSpPr>
        <p:spPr/>
        <p:txBody>
          <a:bodyPr/>
          <a:lstStyle>
            <a:lvl1pPr>
              <a:defRPr>
                <a:solidFill>
                  <a:schemeClr val="bg1"/>
                </a:solidFill>
                <a:latin typeface="华文中宋" pitchFamily="2" charset="-122"/>
                <a:ea typeface="华文中宋" pitchFamily="2" charset="-122"/>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smtClean="0">
                <a:solidFill>
                  <a:schemeClr val="bg1"/>
                </a:solidFill>
                <a:latin typeface="华文中宋" pitchFamily="2" charset="-122"/>
                <a:ea typeface="华文中宋" pitchFamily="2" charset="-122"/>
              </a:defRPr>
            </a:lvl1pPr>
          </a:lstStyle>
          <a:p>
            <a:pPr>
              <a:defRPr/>
            </a:pPr>
            <a:fld id="{41FA5B3A-05AC-4FF2-A10E-F8115025D89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229600" cy="571480"/>
          </a:xfrm>
        </p:spPr>
        <p:txBody>
          <a:bodyPr/>
          <a:lstStyle>
            <a:lvl1pPr algn="l">
              <a:defRPr sz="3200" b="1">
                <a:solidFill>
                  <a:schemeClr val="bg1"/>
                </a:solidFill>
                <a:latin typeface="华文中宋" pitchFamily="2" charset="-122"/>
                <a:ea typeface="华文中宋" pitchFamily="2" charset="-122"/>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lvl1pPr marL="514350" indent="-514350">
              <a:buFont typeface="+mj-lt"/>
              <a:buAutoNum type="arabicPeriod"/>
              <a:defRPr>
                <a:latin typeface="华文中宋" pitchFamily="2" charset="-122"/>
                <a:ea typeface="华文中宋" pitchFamily="2" charset="-122"/>
              </a:defRPr>
            </a:lvl1pPr>
            <a:lvl2pPr marL="971550" indent="-514350">
              <a:buFont typeface="+mj-lt"/>
              <a:buAutoNum type="alphaUcPeriod"/>
              <a:defRPr>
                <a:latin typeface="华文中宋" pitchFamily="2" charset="-122"/>
                <a:ea typeface="华文中宋" pitchFamily="2" charset="-122"/>
              </a:defRPr>
            </a:lvl2pPr>
            <a:lvl3pPr marL="1371600" indent="-457200">
              <a:buFont typeface="+mj-lt"/>
              <a:buAutoNum type="alphaLcParenR"/>
              <a:defRPr>
                <a:latin typeface="华文中宋" pitchFamily="2" charset="-122"/>
                <a:ea typeface="华文中宋" pitchFamily="2" charset="-122"/>
              </a:defRPr>
            </a:lvl3pPr>
            <a:lvl4pPr marL="1828800" indent="-457200">
              <a:buFont typeface="+mj-lt"/>
              <a:buAutoNum type="arabicPeriod"/>
              <a:defRPr>
                <a:latin typeface="华文中宋" pitchFamily="2" charset="-122"/>
                <a:ea typeface="华文中宋" pitchFamily="2" charset="-122"/>
              </a:defRPr>
            </a:lvl4pPr>
            <a:lvl5pPr marL="2286000" indent="-457200">
              <a:buFont typeface="+mj-lt"/>
              <a:buAutoNum type="arabicPeriod"/>
              <a:defRPr>
                <a:latin typeface="华文中宋" pitchFamily="2" charset="-122"/>
                <a:ea typeface="华文中宋" pitchFamily="2"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AE71DAE-39F1-42D8-AC22-749B3C2692EE}"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6B32D51-0837-487C-A4B0-C7C71A180788}"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229600" cy="642918"/>
          </a:xfrm>
          <a:noFill/>
          <a:ln w="9525">
            <a:noFill/>
            <a:miter lim="800000"/>
            <a:headEnd/>
            <a:tailEnd/>
          </a:ln>
        </p:spPr>
        <p:txBody>
          <a:bodyPr/>
          <a:lstStyle>
            <a:lvl1pPr algn="l" rtl="0" eaLnBrk="1" fontAlgn="base" hangingPunct="1">
              <a:spcBef>
                <a:spcPct val="0"/>
              </a:spcBef>
              <a:spcAft>
                <a:spcPct val="0"/>
              </a:spcAft>
              <a:defRPr lang="zh-CN" altLang="en-US" sz="3200" b="1" kern="1200" dirty="0">
                <a:solidFill>
                  <a:schemeClr val="bg1"/>
                </a:solidFill>
                <a:latin typeface="华文中宋" pitchFamily="2" charset="-122"/>
                <a:ea typeface="华文中宋" pitchFamily="2" charset="-122"/>
                <a:cs typeface="+mj-cs"/>
              </a:defRPr>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endParaRPr lang="en-US" altLang="zh-CN"/>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BCB475F-D00C-4F18-922F-677244F674D8}"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en-US" altLang="zh-CN"/>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919FCB88-DC14-4102-A134-5F19D92A174F}"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7"/>
          <a:srcRect l="8203" r="8594"/>
          <a:stretch>
            <a:fillRect/>
          </a:stretch>
        </p:blipFill>
        <p:spPr bwMode="auto">
          <a:xfrm>
            <a:off x="0" y="0"/>
            <a:ext cx="9144000" cy="6869113"/>
          </a:xfrm>
          <a:prstGeom prst="rect">
            <a:avLst/>
          </a:prstGeom>
          <a:noFill/>
          <a:ln w="9525">
            <a:noFill/>
            <a:miter lim="800000"/>
            <a:headEnd/>
            <a:tailEnd/>
          </a:ln>
        </p:spPr>
      </p:pic>
      <p:sp>
        <p:nvSpPr>
          <p:cNvPr id="20483"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484"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endParaRPr lang="en-US" altLang="zh-CN"/>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783A5C7B-9402-484E-8C33-2BF397E04B11}"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pitchFamily="2" charset="-122"/>
        </a:defRPr>
      </a:lvl2pPr>
      <a:lvl3pPr algn="ctr" rtl="0" fontAlgn="base">
        <a:spcBef>
          <a:spcPct val="0"/>
        </a:spcBef>
        <a:spcAft>
          <a:spcPct val="0"/>
        </a:spcAft>
        <a:defRPr sz="4400">
          <a:solidFill>
            <a:schemeClr val="tx1"/>
          </a:solidFill>
          <a:latin typeface="Calibri" pitchFamily="34" charset="0"/>
          <a:ea typeface="宋体" pitchFamily="2" charset="-122"/>
        </a:defRPr>
      </a:lvl3pPr>
      <a:lvl4pPr algn="ctr" rtl="0" fontAlgn="base">
        <a:spcBef>
          <a:spcPct val="0"/>
        </a:spcBef>
        <a:spcAft>
          <a:spcPct val="0"/>
        </a:spcAft>
        <a:defRPr sz="4400">
          <a:solidFill>
            <a:schemeClr val="tx1"/>
          </a:solidFill>
          <a:latin typeface="Calibri" pitchFamily="34" charset="0"/>
          <a:ea typeface="宋体" pitchFamily="2" charset="-122"/>
        </a:defRPr>
      </a:lvl4pPr>
      <a:lvl5pPr algn="ctr" rtl="0" fontAlgn="base">
        <a:spcBef>
          <a:spcPct val="0"/>
        </a:spcBef>
        <a:spcAft>
          <a:spcPct val="0"/>
        </a:spcAft>
        <a:defRPr sz="4400">
          <a:solidFill>
            <a:schemeClr val="tx1"/>
          </a:solidFill>
          <a:latin typeface="Calibri" pitchFamily="34" charset="0"/>
          <a:ea typeface="宋体" pitchFamily="2" charset="-122"/>
        </a:defRPr>
      </a:lvl5pPr>
      <a:lvl6pPr marL="457200" algn="ctr" rtl="0" eaLnBrk="1" fontAlgn="base" hangingPunct="1">
        <a:spcBef>
          <a:spcPct val="0"/>
        </a:spcBef>
        <a:spcAft>
          <a:spcPct val="0"/>
        </a:spcAft>
        <a:defRPr sz="4400">
          <a:solidFill>
            <a:schemeClr val="tx1"/>
          </a:solidFill>
          <a:latin typeface="Calibri" pitchFamily="34" charset="0"/>
          <a:ea typeface="宋体" pitchFamily="2" charset="-122"/>
        </a:defRPr>
      </a:lvl6pPr>
      <a:lvl7pPr marL="914400" algn="ctr" rtl="0" eaLnBrk="1" fontAlgn="base" hangingPunct="1">
        <a:spcBef>
          <a:spcPct val="0"/>
        </a:spcBef>
        <a:spcAft>
          <a:spcPct val="0"/>
        </a:spcAft>
        <a:defRPr sz="4400">
          <a:solidFill>
            <a:schemeClr val="tx1"/>
          </a:solidFill>
          <a:latin typeface="Calibri" pitchFamily="34" charset="0"/>
          <a:ea typeface="宋体" pitchFamily="2" charset="-122"/>
        </a:defRPr>
      </a:lvl7pPr>
      <a:lvl8pPr marL="1371600" algn="ctr" rtl="0" eaLnBrk="1" fontAlgn="base" hangingPunct="1">
        <a:spcBef>
          <a:spcPct val="0"/>
        </a:spcBef>
        <a:spcAft>
          <a:spcPct val="0"/>
        </a:spcAft>
        <a:defRPr sz="4400">
          <a:solidFill>
            <a:schemeClr val="tx1"/>
          </a:solidFill>
          <a:latin typeface="Calibri" pitchFamily="34" charset="0"/>
          <a:ea typeface="宋体" pitchFamily="2" charset="-122"/>
        </a:defRPr>
      </a:lvl8pPr>
      <a:lvl9pPr marL="1828800" algn="ctr" rtl="0" eaLnBrk="1" fontAlgn="base" hangingPunct="1">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3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4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4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4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5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6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Rot="1" noChangeArrowheads="1"/>
          </p:cNvSpPr>
          <p:nvPr>
            <p:ph type="ctrTitle"/>
          </p:nvPr>
        </p:nvSpPr>
        <p:spPr>
          <a:xfrm>
            <a:off x="685800" y="2706688"/>
            <a:ext cx="7772400" cy="1470025"/>
          </a:xfrm>
        </p:spPr>
        <p:txBody>
          <a:bodyPr/>
          <a:lstStyle/>
          <a:p>
            <a:r>
              <a:rPr lang="en-US" altLang="zh-CN" sz="3600" smtClean="0"/>
              <a:t>4 </a:t>
            </a:r>
            <a:r>
              <a:rPr lang="zh-CN" altLang="en-US" sz="3600" smtClean="0"/>
              <a:t>企业管理和</a:t>
            </a:r>
            <a:r>
              <a:rPr lang="en-US" altLang="zh-CN" sz="3600" smtClean="0"/>
              <a:t>ERP</a:t>
            </a:r>
            <a:r>
              <a:rPr lang="zh-CN" altLang="en-US" sz="3600" smtClean="0"/>
              <a:t>的基本概念和知识</a:t>
            </a:r>
            <a:endParaRPr lang="zh-CN" altLang="zh-CN" sz="3600" smtClean="0"/>
          </a:p>
        </p:txBody>
      </p:sp>
      <p:sp>
        <p:nvSpPr>
          <p:cNvPr id="9218" name="Rectangle 3"/>
          <p:cNvSpPr>
            <a:spLocks noGrp="1" noRot="1" noChangeArrowheads="1"/>
          </p:cNvSpPr>
          <p:nvPr>
            <p:ph type="subTitle" idx="1"/>
          </p:nvPr>
        </p:nvSpPr>
        <p:spPr>
          <a:xfrm>
            <a:off x="2071688" y="4462463"/>
            <a:ext cx="6400800" cy="1752600"/>
          </a:xfrm>
        </p:spPr>
        <p:txBody>
          <a:bodyPr/>
          <a:lstStyle/>
          <a:p>
            <a:r>
              <a:rPr lang="en-US" altLang="zh-CN" smtClean="0"/>
              <a:t>ERP</a:t>
            </a:r>
            <a:r>
              <a:rPr lang="zh-CN" altLang="en-US" smtClean="0"/>
              <a:t>销售专用</a:t>
            </a:r>
            <a:endParaRPr lang="zh-CN" altLang="zh-CN"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AutoShape 4"/>
          <p:cNvSpPr>
            <a:spLocks noChangeArrowheads="1"/>
          </p:cNvSpPr>
          <p:nvPr/>
        </p:nvSpPr>
        <p:spPr bwMode="gray">
          <a:xfrm rot="5400000">
            <a:off x="-292100" y="2825750"/>
            <a:ext cx="3895725" cy="2740025"/>
          </a:xfrm>
          <a:prstGeom prst="roundRect">
            <a:avLst>
              <a:gd name="adj" fmla="val 19894"/>
            </a:avLst>
          </a:prstGeom>
          <a:gradFill rotWithShape="1">
            <a:gsLst>
              <a:gs pos="0">
                <a:schemeClr val="bg1">
                  <a:gamma/>
                  <a:shade val="78824"/>
                  <a:invGamma/>
                  <a:alpha val="98000"/>
                </a:schemeClr>
              </a:gs>
              <a:gs pos="50000">
                <a:schemeClr val="bg1"/>
              </a:gs>
              <a:gs pos="100000">
                <a:schemeClr val="bg1">
                  <a:gamma/>
                  <a:shade val="78824"/>
                  <a:invGamma/>
                  <a:alpha val="98000"/>
                </a:schemeClr>
              </a:gs>
            </a:gsLst>
            <a:lin ang="5400000" scaled="1"/>
          </a:gradFill>
          <a:ln w="38100" algn="ctr">
            <a:solidFill>
              <a:srgbClr val="DDDDDD"/>
            </a:solidFill>
            <a:round/>
            <a:headEnd/>
            <a:tailEnd/>
          </a:ln>
          <a:effectLst/>
        </p:spPr>
        <p:txBody>
          <a:bodyPr wrap="none" anchor="ctr"/>
          <a:lstStyle/>
          <a:p>
            <a:pPr>
              <a:defRPr/>
            </a:pPr>
            <a:endParaRPr lang="zh-CN" altLang="en-US"/>
          </a:p>
        </p:txBody>
      </p:sp>
      <p:sp>
        <p:nvSpPr>
          <p:cNvPr id="21506" name="Freeform 5"/>
          <p:cNvSpPr>
            <a:spLocks/>
          </p:cNvSpPr>
          <p:nvPr/>
        </p:nvSpPr>
        <p:spPr bwMode="gray">
          <a:xfrm>
            <a:off x="296863" y="2246313"/>
            <a:ext cx="2709862" cy="481012"/>
          </a:xfrm>
          <a:custGeom>
            <a:avLst/>
            <a:gdLst>
              <a:gd name="T0" fmla="*/ 10669 w 1270"/>
              <a:gd name="T1" fmla="*/ 481012 h 303"/>
              <a:gd name="T2" fmla="*/ 44810 w 1270"/>
              <a:gd name="T3" fmla="*/ 280987 h 303"/>
              <a:gd name="T4" fmla="*/ 367015 w 1270"/>
              <a:gd name="T5" fmla="*/ 34925 h 303"/>
              <a:gd name="T6" fmla="*/ 770304 w 1270"/>
              <a:gd name="T7" fmla="*/ 17462 h 303"/>
              <a:gd name="T8" fmla="*/ 1988707 w 1270"/>
              <a:gd name="T9" fmla="*/ 19050 h 303"/>
              <a:gd name="T10" fmla="*/ 2283173 w 1270"/>
              <a:gd name="T11" fmla="*/ 22225 h 303"/>
              <a:gd name="T12" fmla="*/ 2688596 w 1270"/>
              <a:gd name="T13" fmla="*/ 300037 h 303"/>
              <a:gd name="T14" fmla="*/ 2701399 w 1270"/>
              <a:gd name="T15" fmla="*/ 479425 h 303"/>
              <a:gd name="T16" fmla="*/ 10669 w 1270"/>
              <a:gd name="T17" fmla="*/ 481012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70"/>
              <a:gd name="T28" fmla="*/ 0 h 303"/>
              <a:gd name="T29" fmla="*/ 1270 w 1270"/>
              <a:gd name="T30" fmla="*/ 303 h 30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70" h="303">
                <a:moveTo>
                  <a:pt x="5" y="303"/>
                </a:moveTo>
                <a:cubicBezTo>
                  <a:pt x="5" y="303"/>
                  <a:pt x="0" y="253"/>
                  <a:pt x="21" y="177"/>
                </a:cubicBezTo>
                <a:cubicBezTo>
                  <a:pt x="48" y="130"/>
                  <a:pt x="69" y="44"/>
                  <a:pt x="172" y="22"/>
                </a:cubicBezTo>
                <a:cubicBezTo>
                  <a:pt x="275" y="0"/>
                  <a:pt x="235" y="13"/>
                  <a:pt x="361" y="11"/>
                </a:cubicBezTo>
                <a:cubicBezTo>
                  <a:pt x="487" y="9"/>
                  <a:pt x="813" y="12"/>
                  <a:pt x="932" y="12"/>
                </a:cubicBezTo>
                <a:cubicBezTo>
                  <a:pt x="1050" y="12"/>
                  <a:pt x="998" y="2"/>
                  <a:pt x="1070" y="14"/>
                </a:cubicBezTo>
                <a:cubicBezTo>
                  <a:pt x="1143" y="26"/>
                  <a:pt x="1215" y="84"/>
                  <a:pt x="1260" y="189"/>
                </a:cubicBezTo>
                <a:cubicBezTo>
                  <a:pt x="1270" y="262"/>
                  <a:pt x="1266" y="302"/>
                  <a:pt x="1266" y="302"/>
                </a:cubicBezTo>
                <a:lnTo>
                  <a:pt x="5" y="303"/>
                </a:lnTo>
                <a:close/>
              </a:path>
            </a:pathLst>
          </a:custGeom>
          <a:solidFill>
            <a:schemeClr val="accent2">
              <a:alpha val="50195"/>
            </a:schemeClr>
          </a:solidFill>
          <a:ln w="38100">
            <a:noFill/>
            <a:round/>
            <a:headEnd/>
            <a:tailEnd/>
          </a:ln>
        </p:spPr>
        <p:txBody>
          <a:bodyPr wrap="none" anchor="ctr"/>
          <a:lstStyle/>
          <a:p>
            <a:endParaRPr lang="zh-CN" altLang="en-US"/>
          </a:p>
        </p:txBody>
      </p:sp>
      <p:sp>
        <p:nvSpPr>
          <p:cNvPr id="21507" name="Rectangle 6"/>
          <p:cNvSpPr>
            <a:spLocks noChangeArrowheads="1"/>
          </p:cNvSpPr>
          <p:nvPr/>
        </p:nvSpPr>
        <p:spPr bwMode="gray">
          <a:xfrm>
            <a:off x="560388" y="2333625"/>
            <a:ext cx="2225675" cy="307975"/>
          </a:xfrm>
          <a:prstGeom prst="rect">
            <a:avLst/>
          </a:prstGeom>
          <a:noFill/>
          <a:ln w="9525" algn="ctr">
            <a:noFill/>
            <a:miter lim="800000"/>
            <a:headEnd/>
            <a:tailEnd/>
          </a:ln>
        </p:spPr>
        <p:txBody>
          <a:bodyPr>
            <a:spAutoFit/>
          </a:bodyPr>
          <a:lstStyle/>
          <a:p>
            <a:pPr algn="ctr"/>
            <a:r>
              <a:rPr lang="zh-CN" altLang="en-US" sz="1400" b="1">
                <a:solidFill>
                  <a:srgbClr val="1C1C1C"/>
                </a:solidFill>
              </a:rPr>
              <a:t>减少不应该的利润损失</a:t>
            </a:r>
            <a:endParaRPr lang="en-US" altLang="zh-CN" sz="1400" b="1">
              <a:solidFill>
                <a:srgbClr val="1C1C1C"/>
              </a:solidFill>
            </a:endParaRPr>
          </a:p>
        </p:txBody>
      </p:sp>
      <p:sp>
        <p:nvSpPr>
          <p:cNvPr id="61445" name="Text Box 7"/>
          <p:cNvSpPr txBox="1">
            <a:spLocks noChangeArrowheads="1"/>
          </p:cNvSpPr>
          <p:nvPr/>
        </p:nvSpPr>
        <p:spPr bwMode="gray">
          <a:xfrm>
            <a:off x="214313" y="2924175"/>
            <a:ext cx="3143250" cy="3524250"/>
          </a:xfrm>
          <a:prstGeom prst="rect">
            <a:avLst/>
          </a:prstGeom>
          <a:noFill/>
          <a:ln w="9525" algn="ctr">
            <a:noFill/>
            <a:miter lim="800000"/>
            <a:headEnd/>
            <a:tailEnd/>
          </a:ln>
        </p:spPr>
        <p:txBody>
          <a:bodyPr>
            <a:spAutoFit/>
          </a:bodyPr>
          <a:lstStyle/>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提高报价的效率和准确率</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按需生产</a:t>
            </a:r>
            <a:r>
              <a:rPr lang="en-US" altLang="zh-CN" sz="1400" kern="0" dirty="0">
                <a:solidFill>
                  <a:sysClr val="windowText" lastClr="000000"/>
                </a:solidFill>
              </a:rPr>
              <a:t>/</a:t>
            </a:r>
            <a:r>
              <a:rPr lang="zh-CN" altLang="en-US" sz="1400" kern="0" dirty="0">
                <a:solidFill>
                  <a:sysClr val="windowText" lastClr="000000"/>
                </a:solidFill>
              </a:rPr>
              <a:t>采购、降低</a:t>
            </a:r>
            <a:r>
              <a:rPr lang="zh-TW" altLang="en-US" sz="1400" kern="0" dirty="0">
                <a:solidFill>
                  <a:sysClr val="windowText" lastClr="000000"/>
                </a:solidFill>
              </a:rPr>
              <a:t>库存</a:t>
            </a:r>
            <a:r>
              <a:rPr lang="zh-CN" altLang="en-US" sz="1400" kern="0" dirty="0">
                <a:solidFill>
                  <a:sysClr val="windowText" lastClr="000000"/>
                </a:solidFill>
              </a:rPr>
              <a:t>：</a:t>
            </a:r>
            <a:r>
              <a:rPr lang="en-US" altLang="zh-CN" sz="1400" kern="0" dirty="0">
                <a:solidFill>
                  <a:sysClr val="windowText" lastClr="000000"/>
                </a:solidFill>
              </a:rPr>
              <a:t/>
            </a:r>
            <a:br>
              <a:rPr lang="en-US" altLang="zh-CN" sz="1400" kern="0" dirty="0">
                <a:solidFill>
                  <a:sysClr val="windowText" lastClr="000000"/>
                </a:solidFill>
              </a:rPr>
            </a:br>
            <a:r>
              <a:rPr lang="zh-TW" altLang="en-US" sz="1400" kern="0" dirty="0">
                <a:solidFill>
                  <a:sysClr val="windowText" lastClr="000000"/>
                </a:solidFill>
              </a:rPr>
              <a:t>降低了 </a:t>
            </a:r>
            <a:r>
              <a:rPr lang="en-US" altLang="zh-TW" sz="1400" kern="0" dirty="0">
                <a:solidFill>
                  <a:sysClr val="windowText" lastClr="000000"/>
                </a:solidFill>
              </a:rPr>
              <a:t>15 – 40 %</a:t>
            </a: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生产</a:t>
            </a:r>
            <a:r>
              <a:rPr lang="zh-TW" altLang="en-US" sz="1400" kern="0" dirty="0">
                <a:solidFill>
                  <a:sysClr val="windowText" lastClr="000000"/>
                </a:solidFill>
              </a:rPr>
              <a:t>短缺件</a:t>
            </a:r>
            <a:r>
              <a:rPr lang="zh-CN" altLang="en-US" sz="1400" kern="0" dirty="0">
                <a:solidFill>
                  <a:sysClr val="windowText" lastClr="000000"/>
                </a:solidFill>
              </a:rPr>
              <a:t>：</a:t>
            </a:r>
            <a:r>
              <a:rPr lang="zh-TW" altLang="en-US" sz="1400" kern="0" dirty="0">
                <a:solidFill>
                  <a:sysClr val="windowText" lastClr="000000"/>
                </a:solidFill>
              </a:rPr>
              <a:t>次数降低 </a:t>
            </a:r>
            <a:r>
              <a:rPr lang="en-US" altLang="zh-TW" sz="1400" kern="0" dirty="0">
                <a:solidFill>
                  <a:sysClr val="windowText" lastClr="000000"/>
                </a:solidFill>
              </a:rPr>
              <a:t>60 – 80 %</a:t>
            </a:r>
          </a:p>
          <a:p>
            <a:pPr marL="177800" lvl="4" indent="-177800" fontAlgn="auto">
              <a:spcBef>
                <a:spcPct val="50000"/>
              </a:spcBef>
              <a:spcAft>
                <a:spcPts val="0"/>
              </a:spcAft>
              <a:buFont typeface="+mj-lt"/>
              <a:buAutoNum type="arabicPeriod"/>
              <a:defRPr/>
            </a:pPr>
            <a:r>
              <a:rPr lang="zh-TW" altLang="en-US" sz="1400" kern="0" dirty="0">
                <a:solidFill>
                  <a:sysClr val="windowText" lastClr="000000"/>
                </a:solidFill>
              </a:rPr>
              <a:t>按期交货率</a:t>
            </a:r>
            <a:r>
              <a:rPr lang="zh-CN" altLang="en-US" sz="1400" kern="0" dirty="0">
                <a:solidFill>
                  <a:sysClr val="windowText" lastClr="000000"/>
                </a:solidFill>
              </a:rPr>
              <a:t>：</a:t>
            </a:r>
            <a:r>
              <a:rPr lang="zh-TW" altLang="en-US" sz="1400" kern="0" dirty="0">
                <a:solidFill>
                  <a:sysClr val="windowText" lastClr="000000"/>
                </a:solidFill>
              </a:rPr>
              <a:t>达到 </a:t>
            </a:r>
            <a:r>
              <a:rPr lang="en-US" altLang="zh-TW" sz="1400" kern="0" dirty="0">
                <a:solidFill>
                  <a:sysClr val="windowText" lastClr="000000"/>
                </a:solidFill>
              </a:rPr>
              <a:t>90 – 98 %</a:t>
            </a: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提高生产力及设备利用率使</a:t>
            </a:r>
            <a:r>
              <a:rPr lang="en-US" altLang="zh-CN" sz="1400" kern="0" dirty="0">
                <a:solidFill>
                  <a:sysClr val="windowText" lastClr="000000"/>
                </a:solidFill>
              </a:rPr>
              <a:t/>
            </a:r>
            <a:br>
              <a:rPr lang="en-US" altLang="zh-CN" sz="1400" kern="0" dirty="0">
                <a:solidFill>
                  <a:sysClr val="windowText" lastClr="000000"/>
                </a:solidFill>
              </a:rPr>
            </a:br>
            <a:r>
              <a:rPr lang="zh-TW" altLang="en-US" sz="1400" kern="0" dirty="0">
                <a:solidFill>
                  <a:sysClr val="windowText" lastClr="000000"/>
                </a:solidFill>
              </a:rPr>
              <a:t>生产成本</a:t>
            </a:r>
            <a:r>
              <a:rPr lang="zh-CN" altLang="en-US" sz="1400" kern="0" dirty="0">
                <a:solidFill>
                  <a:sysClr val="windowText" lastClr="000000"/>
                </a:solidFill>
              </a:rPr>
              <a:t>：</a:t>
            </a:r>
            <a:r>
              <a:rPr lang="zh-TW" altLang="en-US" sz="1400" kern="0" dirty="0">
                <a:solidFill>
                  <a:sysClr val="windowText" lastClr="000000"/>
                </a:solidFill>
              </a:rPr>
              <a:t>降低    </a:t>
            </a:r>
            <a:r>
              <a:rPr lang="en-US" altLang="zh-TW" sz="1400" kern="0" dirty="0">
                <a:solidFill>
                  <a:sysClr val="windowText" lastClr="000000"/>
                </a:solidFill>
              </a:rPr>
              <a:t>7 – 12 %</a:t>
            </a: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减少应收帐款、增加应付帐款</a:t>
            </a:r>
            <a:endParaRPr lang="en-US" altLang="zh-TW" sz="1400" kern="0" dirty="0">
              <a:solidFill>
                <a:sysClr val="windowText" lastClr="000000"/>
              </a:solidFill>
            </a:endParaRPr>
          </a:p>
          <a:p>
            <a:pPr marL="177800" lvl="4" indent="-177800" fontAlgn="auto">
              <a:spcBef>
                <a:spcPct val="50000"/>
              </a:spcBef>
              <a:spcAft>
                <a:spcPts val="0"/>
              </a:spcAft>
              <a:defRPr/>
            </a:pPr>
            <a:r>
              <a:rPr lang="zh-TW" altLang="en-US" sz="1400" kern="0" dirty="0">
                <a:solidFill>
                  <a:sysClr val="windowText" lastClr="000000"/>
                </a:solidFill>
              </a:rPr>
              <a:t>资金周转</a:t>
            </a:r>
            <a:r>
              <a:rPr lang="zh-CN" altLang="en-US" sz="1400" kern="0" dirty="0">
                <a:solidFill>
                  <a:sysClr val="windowText" lastClr="000000"/>
                </a:solidFill>
              </a:rPr>
              <a:t>：</a:t>
            </a:r>
            <a:r>
              <a:rPr lang="zh-TW" altLang="en-US" sz="1400" kern="0" dirty="0">
                <a:solidFill>
                  <a:sysClr val="windowText" lastClr="000000"/>
                </a:solidFill>
              </a:rPr>
              <a:t>次数提升 </a:t>
            </a:r>
            <a:r>
              <a:rPr lang="en-US" altLang="zh-TW" sz="1400" kern="0" dirty="0">
                <a:solidFill>
                  <a:sysClr val="windowText" lastClr="000000"/>
                </a:solidFill>
              </a:rPr>
              <a:t>50 – 200 %</a:t>
            </a:r>
          </a:p>
          <a:p>
            <a:pPr marL="177800" indent="-177800" fontAlgn="auto">
              <a:spcBef>
                <a:spcPct val="50000"/>
              </a:spcBef>
              <a:spcAft>
                <a:spcPts val="0"/>
              </a:spcAft>
              <a:defRPr/>
            </a:pPr>
            <a:endParaRPr lang="en-US" altLang="zh-TW" sz="1400" kern="0" dirty="0">
              <a:solidFill>
                <a:sysClr val="windowText" lastClr="000000"/>
              </a:solidFill>
            </a:endParaRPr>
          </a:p>
          <a:p>
            <a:pPr marL="177800" indent="-177800" fontAlgn="auto">
              <a:spcBef>
                <a:spcPct val="50000"/>
              </a:spcBef>
              <a:spcAft>
                <a:spcPts val="0"/>
              </a:spcAft>
              <a:defRPr/>
            </a:pPr>
            <a:r>
              <a:rPr lang="zh-CN" altLang="en-US" sz="1400" kern="0" dirty="0">
                <a:solidFill>
                  <a:sysClr val="windowText" lastClr="000000"/>
                </a:solidFill>
              </a:rPr>
              <a:t>　　　</a:t>
            </a:r>
            <a:r>
              <a:rPr lang="zh-TW" altLang="en-US" sz="1400" kern="0" dirty="0">
                <a:solidFill>
                  <a:sysClr val="windowText" lastClr="000000"/>
                </a:solidFill>
              </a:rPr>
              <a:t>利润增加 </a:t>
            </a:r>
            <a:r>
              <a:rPr lang="en-US" altLang="zh-TW" sz="1400" kern="0" dirty="0">
                <a:solidFill>
                  <a:sysClr val="windowText" lastClr="000000"/>
                </a:solidFill>
              </a:rPr>
              <a:t>5 – 10 %</a:t>
            </a:r>
          </a:p>
          <a:p>
            <a:pPr marL="177800" indent="-177800" algn="ctr" eaLnBrk="0" hangingPunct="0">
              <a:defRPr/>
            </a:pPr>
            <a:endParaRPr lang="en-US" altLang="zh-CN" sz="1300" dirty="0">
              <a:solidFill>
                <a:srgbClr val="1C1C1C"/>
              </a:solidFill>
            </a:endParaRPr>
          </a:p>
        </p:txBody>
      </p:sp>
      <p:sp>
        <p:nvSpPr>
          <p:cNvPr id="66568" name="AutoShape 8"/>
          <p:cNvSpPr>
            <a:spLocks noChangeArrowheads="1"/>
          </p:cNvSpPr>
          <p:nvPr/>
        </p:nvSpPr>
        <p:spPr bwMode="gray">
          <a:xfrm rot="5400000">
            <a:off x="2755900" y="2825750"/>
            <a:ext cx="3895725" cy="2740025"/>
          </a:xfrm>
          <a:prstGeom prst="roundRect">
            <a:avLst>
              <a:gd name="adj" fmla="val 19894"/>
            </a:avLst>
          </a:prstGeom>
          <a:gradFill rotWithShape="1">
            <a:gsLst>
              <a:gs pos="0">
                <a:schemeClr val="bg1">
                  <a:gamma/>
                  <a:shade val="78824"/>
                  <a:invGamma/>
                  <a:alpha val="98000"/>
                </a:schemeClr>
              </a:gs>
              <a:gs pos="50000">
                <a:schemeClr val="bg1"/>
              </a:gs>
              <a:gs pos="100000">
                <a:schemeClr val="bg1">
                  <a:gamma/>
                  <a:shade val="78824"/>
                  <a:invGamma/>
                  <a:alpha val="98000"/>
                </a:schemeClr>
              </a:gs>
            </a:gsLst>
            <a:lin ang="5400000" scaled="1"/>
          </a:gradFill>
          <a:ln w="38100" algn="ctr">
            <a:solidFill>
              <a:srgbClr val="DDDDDD"/>
            </a:solidFill>
            <a:round/>
            <a:headEnd/>
            <a:tailEnd/>
          </a:ln>
          <a:effectLst/>
        </p:spPr>
        <p:txBody>
          <a:bodyPr wrap="none" anchor="ctr"/>
          <a:lstStyle/>
          <a:p>
            <a:pPr>
              <a:defRPr/>
            </a:pPr>
            <a:endParaRPr lang="zh-CN" altLang="en-US" dirty="0"/>
          </a:p>
        </p:txBody>
      </p:sp>
      <p:sp>
        <p:nvSpPr>
          <p:cNvPr id="21510" name="Freeform 9"/>
          <p:cNvSpPr>
            <a:spLocks/>
          </p:cNvSpPr>
          <p:nvPr/>
        </p:nvSpPr>
        <p:spPr bwMode="gray">
          <a:xfrm>
            <a:off x="3349625" y="2244725"/>
            <a:ext cx="2703513" cy="481013"/>
          </a:xfrm>
          <a:custGeom>
            <a:avLst/>
            <a:gdLst>
              <a:gd name="T0" fmla="*/ 12864 w 1261"/>
              <a:gd name="T1" fmla="*/ 471488 h 303"/>
              <a:gd name="T2" fmla="*/ 38591 w 1261"/>
              <a:gd name="T3" fmla="*/ 276225 h 303"/>
              <a:gd name="T4" fmla="*/ 366613 w 1261"/>
              <a:gd name="T5" fmla="*/ 47625 h 303"/>
              <a:gd name="T6" fmla="*/ 754665 w 1261"/>
              <a:gd name="T7" fmla="*/ 20638 h 303"/>
              <a:gd name="T8" fmla="*/ 1976708 w 1261"/>
              <a:gd name="T9" fmla="*/ 15875 h 303"/>
              <a:gd name="T10" fmla="*/ 2274715 w 1261"/>
              <a:gd name="T11" fmla="*/ 19050 h 303"/>
              <a:gd name="T12" fmla="*/ 2682063 w 1261"/>
              <a:gd name="T13" fmla="*/ 301625 h 303"/>
              <a:gd name="T14" fmla="*/ 2694926 w 1261"/>
              <a:gd name="T15" fmla="*/ 481013 h 303"/>
              <a:gd name="T16" fmla="*/ 12864 w 1261"/>
              <a:gd name="T17" fmla="*/ 471488 h 3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61"/>
              <a:gd name="T28" fmla="*/ 0 h 303"/>
              <a:gd name="T29" fmla="*/ 1261 w 1261"/>
              <a:gd name="T30" fmla="*/ 303 h 30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61" h="303">
                <a:moveTo>
                  <a:pt x="6" y="297"/>
                </a:moveTo>
                <a:cubicBezTo>
                  <a:pt x="6" y="297"/>
                  <a:pt x="0" y="225"/>
                  <a:pt x="18" y="174"/>
                </a:cubicBezTo>
                <a:cubicBezTo>
                  <a:pt x="36" y="123"/>
                  <a:pt x="105" y="45"/>
                  <a:pt x="171" y="30"/>
                </a:cubicBezTo>
                <a:cubicBezTo>
                  <a:pt x="237" y="15"/>
                  <a:pt x="227" y="16"/>
                  <a:pt x="352" y="13"/>
                </a:cubicBezTo>
                <a:cubicBezTo>
                  <a:pt x="477" y="10"/>
                  <a:pt x="804" y="10"/>
                  <a:pt x="922" y="10"/>
                </a:cubicBezTo>
                <a:cubicBezTo>
                  <a:pt x="1039" y="10"/>
                  <a:pt x="988" y="0"/>
                  <a:pt x="1061" y="12"/>
                </a:cubicBezTo>
                <a:cubicBezTo>
                  <a:pt x="1133" y="24"/>
                  <a:pt x="1206" y="83"/>
                  <a:pt x="1251" y="190"/>
                </a:cubicBezTo>
                <a:cubicBezTo>
                  <a:pt x="1261" y="263"/>
                  <a:pt x="1257" y="303"/>
                  <a:pt x="1257" y="303"/>
                </a:cubicBezTo>
                <a:lnTo>
                  <a:pt x="6" y="297"/>
                </a:lnTo>
                <a:close/>
              </a:path>
            </a:pathLst>
          </a:custGeom>
          <a:solidFill>
            <a:schemeClr val="accent1">
              <a:alpha val="50195"/>
            </a:schemeClr>
          </a:solidFill>
          <a:ln w="38100">
            <a:noFill/>
            <a:round/>
            <a:headEnd/>
            <a:tailEnd/>
          </a:ln>
        </p:spPr>
        <p:txBody>
          <a:bodyPr wrap="none" anchor="ctr"/>
          <a:lstStyle/>
          <a:p>
            <a:endParaRPr lang="zh-CN" altLang="en-US"/>
          </a:p>
        </p:txBody>
      </p:sp>
      <p:sp>
        <p:nvSpPr>
          <p:cNvPr id="21511" name="Rectangle 10"/>
          <p:cNvSpPr>
            <a:spLocks noChangeArrowheads="1"/>
          </p:cNvSpPr>
          <p:nvPr/>
        </p:nvSpPr>
        <p:spPr bwMode="gray">
          <a:xfrm>
            <a:off x="3608388" y="2333625"/>
            <a:ext cx="2320925" cy="309563"/>
          </a:xfrm>
          <a:prstGeom prst="rect">
            <a:avLst/>
          </a:prstGeom>
          <a:noFill/>
          <a:ln w="9525" algn="ctr">
            <a:noFill/>
            <a:miter lim="800000"/>
            <a:headEnd/>
            <a:tailEnd/>
          </a:ln>
        </p:spPr>
        <p:txBody>
          <a:bodyPr>
            <a:spAutoFit/>
          </a:bodyPr>
          <a:lstStyle/>
          <a:p>
            <a:pPr algn="ctr"/>
            <a:r>
              <a:rPr lang="zh-CN" altLang="en-US" sz="1400" b="1">
                <a:solidFill>
                  <a:srgbClr val="1C1C1C"/>
                </a:solidFill>
              </a:rPr>
              <a:t>获取行业较好的利润</a:t>
            </a:r>
            <a:endParaRPr lang="en-US" altLang="zh-CN" sz="1400" b="1">
              <a:solidFill>
                <a:srgbClr val="1C1C1C"/>
              </a:solidFill>
            </a:endParaRPr>
          </a:p>
        </p:txBody>
      </p:sp>
      <p:sp>
        <p:nvSpPr>
          <p:cNvPr id="61449" name="Text Box 11"/>
          <p:cNvSpPr txBox="1">
            <a:spLocks noChangeArrowheads="1"/>
          </p:cNvSpPr>
          <p:nvPr/>
        </p:nvSpPr>
        <p:spPr bwMode="gray">
          <a:xfrm>
            <a:off x="3333750" y="2924175"/>
            <a:ext cx="2716213" cy="3711575"/>
          </a:xfrm>
          <a:prstGeom prst="rect">
            <a:avLst/>
          </a:prstGeom>
          <a:noFill/>
          <a:ln w="9525" algn="ctr">
            <a:noFill/>
            <a:miter lim="800000"/>
            <a:headEnd/>
            <a:tailEnd/>
          </a:ln>
        </p:spPr>
        <p:txBody>
          <a:bodyPr>
            <a:spAutoFit/>
          </a:bodyPr>
          <a:lstStyle/>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降低客户流失率、提高客户满意度，增加客户和收入</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采购性价比，降低采购成本</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提高产品质量（从采购入库到工艺、工序到成品）</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sym typeface="Symbol" pitchFamily="18" charset="2"/>
              </a:rPr>
              <a:t>管理规范、堵住漏洞和不必要损失</a:t>
            </a:r>
            <a:endParaRPr lang="en-US" altLang="zh-CN" sz="1400" kern="0" dirty="0">
              <a:solidFill>
                <a:sysClr val="windowText" lastClr="000000"/>
              </a:solidFill>
              <a:sym typeface="Symbol" pitchFamily="18" charset="2"/>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sym typeface="Symbol" pitchFamily="18" charset="2"/>
              </a:rPr>
              <a:t>提高工作效率（采购、生产计划，数据获取等等）、</a:t>
            </a:r>
            <a:endParaRPr lang="en-US" altLang="zh-CN" sz="1400" kern="0" dirty="0">
              <a:solidFill>
                <a:sysClr val="windowText" lastClr="000000"/>
              </a:solidFill>
              <a:sym typeface="Symbol" pitchFamily="18" charset="2"/>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提高工程开发效率，促进新产品开发</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endParaRPr lang="zh-CN" altLang="en-US" sz="1400" kern="0" dirty="0">
              <a:solidFill>
                <a:sysClr val="windowText" lastClr="000000"/>
              </a:solidFill>
            </a:endParaRPr>
          </a:p>
          <a:p>
            <a:pPr>
              <a:lnSpc>
                <a:spcPct val="90000"/>
              </a:lnSpc>
              <a:buClr>
                <a:schemeClr val="tx1"/>
              </a:buClr>
              <a:buSzPct val="50000"/>
              <a:defRPr/>
            </a:pPr>
            <a:endParaRPr lang="zh-CN" altLang="en-US" sz="1400" dirty="0">
              <a:solidFill>
                <a:schemeClr val="accent5">
                  <a:lumMod val="10000"/>
                </a:schemeClr>
              </a:solidFill>
              <a:latin typeface="+mj-ea"/>
            </a:endParaRPr>
          </a:p>
          <a:p>
            <a:pPr>
              <a:lnSpc>
                <a:spcPct val="90000"/>
              </a:lnSpc>
              <a:buClr>
                <a:schemeClr val="tx1"/>
              </a:buClr>
              <a:buSzPct val="50000"/>
              <a:defRPr/>
            </a:pPr>
            <a:endParaRPr lang="zh-CN" altLang="en-US" sz="1400" dirty="0">
              <a:solidFill>
                <a:schemeClr val="accent5">
                  <a:lumMod val="10000"/>
                </a:schemeClr>
              </a:solidFill>
              <a:latin typeface="+mj-ea"/>
            </a:endParaRPr>
          </a:p>
        </p:txBody>
      </p:sp>
      <p:sp>
        <p:nvSpPr>
          <p:cNvPr id="66572" name="AutoShape 12"/>
          <p:cNvSpPr>
            <a:spLocks noChangeArrowheads="1"/>
          </p:cNvSpPr>
          <p:nvPr/>
        </p:nvSpPr>
        <p:spPr bwMode="gray">
          <a:xfrm rot="5400000">
            <a:off x="5637213" y="2792413"/>
            <a:ext cx="3895725" cy="2740025"/>
          </a:xfrm>
          <a:prstGeom prst="roundRect">
            <a:avLst>
              <a:gd name="adj" fmla="val 19894"/>
            </a:avLst>
          </a:prstGeom>
          <a:gradFill rotWithShape="1">
            <a:gsLst>
              <a:gs pos="0">
                <a:schemeClr val="bg1">
                  <a:gamma/>
                  <a:shade val="78824"/>
                  <a:invGamma/>
                  <a:alpha val="98000"/>
                </a:schemeClr>
              </a:gs>
              <a:gs pos="50000">
                <a:schemeClr val="bg1"/>
              </a:gs>
              <a:gs pos="100000">
                <a:schemeClr val="bg1">
                  <a:gamma/>
                  <a:shade val="78824"/>
                  <a:invGamma/>
                  <a:alpha val="98000"/>
                </a:schemeClr>
              </a:gs>
            </a:gsLst>
            <a:lin ang="5400000" scaled="1"/>
          </a:gradFill>
          <a:ln w="38100" algn="ctr">
            <a:solidFill>
              <a:srgbClr val="DDDDDD"/>
            </a:solidFill>
            <a:round/>
            <a:headEnd/>
            <a:tailEnd/>
          </a:ln>
          <a:effectLst/>
        </p:spPr>
        <p:txBody>
          <a:bodyPr wrap="none" anchor="ctr"/>
          <a:lstStyle/>
          <a:p>
            <a:pPr>
              <a:defRPr/>
            </a:pPr>
            <a:endParaRPr lang="zh-CN" altLang="en-US"/>
          </a:p>
        </p:txBody>
      </p:sp>
      <p:sp>
        <p:nvSpPr>
          <p:cNvPr id="21514" name="Freeform 13"/>
          <p:cNvSpPr>
            <a:spLocks/>
          </p:cNvSpPr>
          <p:nvPr/>
        </p:nvSpPr>
        <p:spPr bwMode="gray">
          <a:xfrm>
            <a:off x="6262688" y="2244725"/>
            <a:ext cx="2711450" cy="482600"/>
          </a:xfrm>
          <a:custGeom>
            <a:avLst/>
            <a:gdLst>
              <a:gd name="T0" fmla="*/ 0 w 1259"/>
              <a:gd name="T1" fmla="*/ 482600 h 298"/>
              <a:gd name="T2" fmla="*/ 15079 w 1259"/>
              <a:gd name="T3" fmla="*/ 276928 h 298"/>
              <a:gd name="T4" fmla="*/ 357589 w 1259"/>
              <a:gd name="T5" fmla="*/ 22672 h 298"/>
              <a:gd name="T6" fmla="*/ 766878 w 1259"/>
              <a:gd name="T7" fmla="*/ 21053 h 298"/>
              <a:gd name="T8" fmla="*/ 1986128 w 1259"/>
              <a:gd name="T9" fmla="*/ 16195 h 298"/>
              <a:gd name="T10" fmla="*/ 2283402 w 1259"/>
              <a:gd name="T11" fmla="*/ 19434 h 298"/>
              <a:gd name="T12" fmla="*/ 2690536 w 1259"/>
              <a:gd name="T13" fmla="*/ 301220 h 298"/>
              <a:gd name="T14" fmla="*/ 2703461 w 1259"/>
              <a:gd name="T15" fmla="*/ 480981 h 298"/>
              <a:gd name="T16" fmla="*/ 0 w 1259"/>
              <a:gd name="T17" fmla="*/ 482600 h 2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59"/>
              <a:gd name="T28" fmla="*/ 0 h 298"/>
              <a:gd name="T29" fmla="*/ 1259 w 1259"/>
              <a:gd name="T30" fmla="*/ 298 h 2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59" h="298">
                <a:moveTo>
                  <a:pt x="0" y="298"/>
                </a:moveTo>
                <a:lnTo>
                  <a:pt x="7" y="171"/>
                </a:lnTo>
                <a:cubicBezTo>
                  <a:pt x="35" y="124"/>
                  <a:pt x="108" y="40"/>
                  <a:pt x="166" y="14"/>
                </a:cubicBezTo>
                <a:lnTo>
                  <a:pt x="356" y="13"/>
                </a:lnTo>
                <a:cubicBezTo>
                  <a:pt x="482" y="12"/>
                  <a:pt x="805" y="10"/>
                  <a:pt x="922" y="10"/>
                </a:cubicBezTo>
                <a:cubicBezTo>
                  <a:pt x="1039" y="10"/>
                  <a:pt x="988" y="0"/>
                  <a:pt x="1060" y="12"/>
                </a:cubicBezTo>
                <a:cubicBezTo>
                  <a:pt x="1132" y="24"/>
                  <a:pt x="1204" y="81"/>
                  <a:pt x="1249" y="186"/>
                </a:cubicBezTo>
                <a:cubicBezTo>
                  <a:pt x="1259" y="258"/>
                  <a:pt x="1255" y="297"/>
                  <a:pt x="1255" y="297"/>
                </a:cubicBezTo>
                <a:lnTo>
                  <a:pt x="0" y="298"/>
                </a:lnTo>
                <a:close/>
              </a:path>
            </a:pathLst>
          </a:custGeom>
          <a:solidFill>
            <a:schemeClr val="hlink">
              <a:alpha val="50195"/>
            </a:schemeClr>
          </a:solidFill>
          <a:ln w="38100">
            <a:noFill/>
            <a:round/>
            <a:headEnd/>
            <a:tailEnd/>
          </a:ln>
        </p:spPr>
        <p:txBody>
          <a:bodyPr wrap="none" anchor="ctr"/>
          <a:lstStyle/>
          <a:p>
            <a:endParaRPr lang="zh-CN" altLang="en-US"/>
          </a:p>
        </p:txBody>
      </p:sp>
      <p:sp>
        <p:nvSpPr>
          <p:cNvPr id="21515" name="Rectangle 14"/>
          <p:cNvSpPr>
            <a:spLocks noChangeArrowheads="1"/>
          </p:cNvSpPr>
          <p:nvPr/>
        </p:nvSpPr>
        <p:spPr bwMode="gray">
          <a:xfrm>
            <a:off x="6527800" y="2333625"/>
            <a:ext cx="2259013" cy="307975"/>
          </a:xfrm>
          <a:prstGeom prst="rect">
            <a:avLst/>
          </a:prstGeom>
          <a:noFill/>
          <a:ln w="9525" algn="ctr">
            <a:noFill/>
            <a:miter lim="800000"/>
            <a:headEnd/>
            <a:tailEnd/>
          </a:ln>
        </p:spPr>
        <p:txBody>
          <a:bodyPr>
            <a:spAutoFit/>
          </a:bodyPr>
          <a:lstStyle/>
          <a:p>
            <a:pPr algn="ctr"/>
            <a:r>
              <a:rPr lang="zh-CN" altLang="en-US" sz="1400" b="1">
                <a:solidFill>
                  <a:srgbClr val="1C1C1C"/>
                </a:solidFill>
              </a:rPr>
              <a:t>获得持久有效的竞争力</a:t>
            </a:r>
            <a:endParaRPr lang="en-US" altLang="zh-CN" sz="1400" b="1">
              <a:solidFill>
                <a:srgbClr val="1C1C1C"/>
              </a:solidFill>
            </a:endParaRPr>
          </a:p>
        </p:txBody>
      </p:sp>
      <p:sp>
        <p:nvSpPr>
          <p:cNvPr id="61453" name="Text Box 15"/>
          <p:cNvSpPr txBox="1">
            <a:spLocks noChangeArrowheads="1"/>
          </p:cNvSpPr>
          <p:nvPr/>
        </p:nvSpPr>
        <p:spPr bwMode="gray">
          <a:xfrm>
            <a:off x="6253163" y="2924175"/>
            <a:ext cx="2716212" cy="3733800"/>
          </a:xfrm>
          <a:prstGeom prst="rect">
            <a:avLst/>
          </a:prstGeom>
          <a:noFill/>
          <a:ln w="9525" algn="ctr">
            <a:noFill/>
            <a:miter lim="800000"/>
            <a:headEnd/>
            <a:tailEnd/>
          </a:ln>
        </p:spPr>
        <p:txBody>
          <a:bodyPr>
            <a:spAutoFit/>
          </a:bodyPr>
          <a:lstStyle/>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科学决策提供依据，</a:t>
            </a:r>
            <a:r>
              <a:rPr lang="en-US" altLang="zh-CN" sz="1400" kern="0" dirty="0">
                <a:solidFill>
                  <a:sysClr val="windowText" lastClr="000000"/>
                </a:solidFill>
              </a:rPr>
              <a:t/>
            </a:r>
            <a:br>
              <a:rPr lang="en-US" altLang="zh-CN" sz="1400" kern="0" dirty="0">
                <a:solidFill>
                  <a:sysClr val="windowText" lastClr="000000"/>
                </a:solidFill>
              </a:rPr>
            </a:br>
            <a:r>
              <a:rPr lang="zh-CN" altLang="en-US" sz="1400" kern="0" dirty="0">
                <a:solidFill>
                  <a:sysClr val="windowText" lastClr="000000"/>
                </a:solidFill>
              </a:rPr>
              <a:t>提高管理水平</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提高员工执行力</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提高员工的管理素质</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提高员工的信息化素质</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sym typeface="Symbol" pitchFamily="18" charset="2"/>
              </a:rPr>
              <a:t>结束单据满天飞的局面；</a:t>
            </a:r>
            <a:endParaRPr lang="en-US" altLang="zh-CN" sz="1400" kern="0" dirty="0">
              <a:solidFill>
                <a:sysClr val="windowText" lastClr="000000"/>
              </a:solidFill>
              <a:sym typeface="Symbol" pitchFamily="18" charset="2"/>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sym typeface="Symbol" pitchFamily="18" charset="2"/>
              </a:rPr>
              <a:t>信息沟通、提高协同</a:t>
            </a:r>
            <a:endParaRPr lang="en-US" altLang="zh-CN" sz="1400" kern="0" dirty="0">
              <a:solidFill>
                <a:sysClr val="windowText" lastClr="000000"/>
              </a:solidFill>
              <a:sym typeface="Symbol" pitchFamily="18" charset="2"/>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sym typeface="Symbol" pitchFamily="18" charset="2"/>
              </a:rPr>
              <a:t>管理结构的稳定性</a:t>
            </a:r>
            <a:endParaRPr lang="en-US" altLang="zh-CN" sz="1400" kern="0" dirty="0">
              <a:solidFill>
                <a:sysClr val="windowText" lastClr="000000"/>
              </a:solidFill>
              <a:sym typeface="Symbol" pitchFamily="18" charset="2"/>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sym typeface="Symbol" pitchFamily="18" charset="2"/>
              </a:rPr>
              <a:t>知识传承的稳定性</a:t>
            </a:r>
            <a:endParaRPr lang="zh-CN" altLang="en-US" sz="1400" kern="0" dirty="0">
              <a:solidFill>
                <a:sysClr val="windowText" lastClr="000000"/>
              </a:solidFill>
            </a:endParaRPr>
          </a:p>
          <a:p>
            <a:pPr marL="177800" lvl="4" indent="-177800" fontAlgn="auto">
              <a:spcBef>
                <a:spcPct val="50000"/>
              </a:spcBef>
              <a:spcAft>
                <a:spcPts val="0"/>
              </a:spcAft>
              <a:buFont typeface="+mj-lt"/>
              <a:buAutoNum type="arabicPeriod"/>
              <a:defRPr/>
            </a:pPr>
            <a:r>
              <a:rPr lang="zh-CN" altLang="en-US" sz="1400" kern="0" dirty="0">
                <a:solidFill>
                  <a:sysClr val="windowText" lastClr="000000"/>
                </a:solidFill>
              </a:rPr>
              <a:t>潜在影响为</a:t>
            </a:r>
            <a:endParaRPr lang="en-US" altLang="zh-CN" sz="1400" kern="0" dirty="0">
              <a:solidFill>
                <a:sysClr val="windowText" lastClr="000000"/>
              </a:solidFill>
            </a:endParaRPr>
          </a:p>
          <a:p>
            <a:pPr marL="177800" lvl="4" indent="-177800" fontAlgn="auto">
              <a:spcBef>
                <a:spcPct val="50000"/>
              </a:spcBef>
              <a:spcAft>
                <a:spcPts val="0"/>
              </a:spcAft>
              <a:buFont typeface="+mj-lt"/>
              <a:buAutoNum type="arabicPeriod"/>
              <a:defRPr/>
            </a:pPr>
            <a:endParaRPr lang="en-US" altLang="zh-TW" sz="1400" kern="0" dirty="0">
              <a:solidFill>
                <a:sysClr val="windowText" lastClr="000000"/>
              </a:solidFill>
            </a:endParaRPr>
          </a:p>
          <a:p>
            <a:pPr marL="177800" lvl="4" indent="-177800" fontAlgn="auto">
              <a:lnSpc>
                <a:spcPct val="90000"/>
              </a:lnSpc>
              <a:spcBef>
                <a:spcPct val="50000"/>
              </a:spcBef>
              <a:spcAft>
                <a:spcPts val="0"/>
              </a:spcAft>
              <a:buClr>
                <a:schemeClr val="tx1"/>
              </a:buClr>
              <a:buSzPct val="50000"/>
              <a:defRPr/>
            </a:pPr>
            <a:endParaRPr lang="en-US" altLang="zh-CN" sz="1400" kern="0" dirty="0">
              <a:solidFill>
                <a:sysClr val="windowText" lastClr="000000"/>
              </a:solidFill>
            </a:endParaRPr>
          </a:p>
        </p:txBody>
      </p:sp>
      <p:grpSp>
        <p:nvGrpSpPr>
          <p:cNvPr id="21517" name="Group 16"/>
          <p:cNvGrpSpPr>
            <a:grpSpLocks/>
          </p:cNvGrpSpPr>
          <p:nvPr/>
        </p:nvGrpSpPr>
        <p:grpSpPr bwMode="auto">
          <a:xfrm>
            <a:off x="3282950" y="857250"/>
            <a:ext cx="2774950" cy="538163"/>
            <a:chOff x="2251" y="1126"/>
            <a:chExt cx="1501" cy="339"/>
          </a:xfrm>
        </p:grpSpPr>
        <p:sp>
          <p:nvSpPr>
            <p:cNvPr id="66577" name="AutoShape 17"/>
            <p:cNvSpPr>
              <a:spLocks noChangeArrowheads="1"/>
            </p:cNvSpPr>
            <p:nvPr/>
          </p:nvSpPr>
          <p:spPr bwMode="gray">
            <a:xfrm>
              <a:off x="2251" y="1126"/>
              <a:ext cx="1501" cy="339"/>
            </a:xfrm>
            <a:prstGeom prst="roundRect">
              <a:avLst>
                <a:gd name="adj" fmla="val 50000"/>
              </a:avLst>
            </a:prstGeom>
            <a:gradFill rotWithShape="1">
              <a:gsLst>
                <a:gs pos="0">
                  <a:srgbClr val="EAEAEA">
                    <a:gamma/>
                    <a:shade val="36078"/>
                    <a:invGamma/>
                  </a:srgbClr>
                </a:gs>
                <a:gs pos="50000">
                  <a:srgbClr val="EAEAEA"/>
                </a:gs>
                <a:gs pos="100000">
                  <a:srgbClr val="EAEAEA">
                    <a:gamma/>
                    <a:shade val="36078"/>
                    <a:invGamma/>
                  </a:srgbClr>
                </a:gs>
              </a:gsLst>
              <a:lin ang="5400000" scaled="1"/>
            </a:gradFill>
            <a:ln w="9525" algn="ctr">
              <a:noFill/>
              <a:round/>
              <a:headEnd/>
              <a:tailEnd/>
            </a:ln>
            <a:effectLst>
              <a:outerShdw dist="40161" dir="4293903" algn="ctr" rotWithShape="0">
                <a:srgbClr val="FFFFCC">
                  <a:alpha val="50000"/>
                </a:srgbClr>
              </a:outerShdw>
            </a:effectLst>
          </p:spPr>
          <p:txBody>
            <a:bodyPr wrap="none" anchor="ctr"/>
            <a:lstStyle/>
            <a:p>
              <a:pPr>
                <a:defRPr/>
              </a:pPr>
              <a:endParaRPr lang="zh-CN" altLang="en-US"/>
            </a:p>
          </p:txBody>
        </p:sp>
        <p:sp>
          <p:nvSpPr>
            <p:cNvPr id="66578" name="AutoShape 18"/>
            <p:cNvSpPr>
              <a:spLocks noChangeArrowheads="1"/>
            </p:cNvSpPr>
            <p:nvPr/>
          </p:nvSpPr>
          <p:spPr bwMode="gray">
            <a:xfrm>
              <a:off x="2269" y="1145"/>
              <a:ext cx="1465" cy="303"/>
            </a:xfrm>
            <a:prstGeom prst="roundRect">
              <a:avLst>
                <a:gd name="adj" fmla="val 50000"/>
              </a:avLst>
            </a:prstGeom>
            <a:gradFill rotWithShape="1">
              <a:gsLst>
                <a:gs pos="0">
                  <a:schemeClr val="accent1">
                    <a:alpha val="89999"/>
                  </a:schemeClr>
                </a:gs>
                <a:gs pos="50000">
                  <a:schemeClr val="accent1">
                    <a:gamma/>
                    <a:tint val="33725"/>
                    <a:invGamma/>
                  </a:schemeClr>
                </a:gs>
                <a:gs pos="100000">
                  <a:schemeClr val="accent1">
                    <a:alpha val="89999"/>
                  </a:schemeClr>
                </a:gs>
              </a:gsLst>
              <a:lin ang="0" scaled="1"/>
            </a:gradFill>
            <a:ln w="9525" algn="ctr">
              <a:noFill/>
              <a:round/>
              <a:headEnd/>
              <a:tailEnd/>
            </a:ln>
            <a:effectLst/>
          </p:spPr>
          <p:txBody>
            <a:bodyPr wrap="none" anchor="ctr"/>
            <a:lstStyle/>
            <a:p>
              <a:pPr>
                <a:defRPr/>
              </a:pPr>
              <a:endParaRPr lang="zh-CN" altLang="en-US"/>
            </a:p>
          </p:txBody>
        </p:sp>
      </p:grpSp>
      <p:sp>
        <p:nvSpPr>
          <p:cNvPr id="21518" name="Rectangle 19"/>
          <p:cNvSpPr>
            <a:spLocks noChangeArrowheads="1"/>
          </p:cNvSpPr>
          <p:nvPr/>
        </p:nvSpPr>
        <p:spPr bwMode="gray">
          <a:xfrm>
            <a:off x="3752850" y="927100"/>
            <a:ext cx="2109788" cy="369888"/>
          </a:xfrm>
          <a:prstGeom prst="rect">
            <a:avLst/>
          </a:prstGeom>
          <a:noFill/>
          <a:ln w="9525" algn="ctr">
            <a:noFill/>
            <a:miter lim="800000"/>
            <a:headEnd/>
            <a:tailEnd/>
          </a:ln>
        </p:spPr>
        <p:txBody>
          <a:bodyPr>
            <a:spAutoFit/>
          </a:bodyPr>
          <a:lstStyle/>
          <a:p>
            <a:pPr algn="ctr"/>
            <a:r>
              <a:rPr lang="zh-CN" altLang="en-US" b="1">
                <a:solidFill>
                  <a:srgbClr val="1C1C1C"/>
                </a:solidFill>
              </a:rPr>
              <a:t>间接的经济效益</a:t>
            </a:r>
            <a:endParaRPr lang="en-US" altLang="zh-CN" b="1">
              <a:solidFill>
                <a:srgbClr val="1C1C1C"/>
              </a:solidFill>
            </a:endParaRPr>
          </a:p>
        </p:txBody>
      </p:sp>
      <p:grpSp>
        <p:nvGrpSpPr>
          <p:cNvPr id="21519" name="Group 20"/>
          <p:cNvGrpSpPr>
            <a:grpSpLocks/>
          </p:cNvGrpSpPr>
          <p:nvPr/>
        </p:nvGrpSpPr>
        <p:grpSpPr bwMode="auto">
          <a:xfrm>
            <a:off x="6224588" y="857250"/>
            <a:ext cx="2776537" cy="538163"/>
            <a:chOff x="3969" y="1126"/>
            <a:chExt cx="1502" cy="339"/>
          </a:xfrm>
        </p:grpSpPr>
        <p:sp>
          <p:nvSpPr>
            <p:cNvPr id="66581" name="AutoShape 21"/>
            <p:cNvSpPr>
              <a:spLocks noChangeArrowheads="1"/>
            </p:cNvSpPr>
            <p:nvPr/>
          </p:nvSpPr>
          <p:spPr bwMode="gray">
            <a:xfrm>
              <a:off x="3969" y="1126"/>
              <a:ext cx="1502" cy="339"/>
            </a:xfrm>
            <a:prstGeom prst="roundRect">
              <a:avLst>
                <a:gd name="adj" fmla="val 50000"/>
              </a:avLst>
            </a:prstGeom>
            <a:gradFill rotWithShape="1">
              <a:gsLst>
                <a:gs pos="0">
                  <a:srgbClr val="EAEAEA">
                    <a:gamma/>
                    <a:shade val="36078"/>
                    <a:invGamma/>
                  </a:srgbClr>
                </a:gs>
                <a:gs pos="50000">
                  <a:srgbClr val="EAEAEA"/>
                </a:gs>
                <a:gs pos="100000">
                  <a:srgbClr val="EAEAEA">
                    <a:gamma/>
                    <a:shade val="36078"/>
                    <a:invGamma/>
                  </a:srgbClr>
                </a:gs>
              </a:gsLst>
              <a:lin ang="5400000" scaled="1"/>
            </a:gradFill>
            <a:ln w="9525" algn="ctr">
              <a:noFill/>
              <a:round/>
              <a:headEnd/>
              <a:tailEnd/>
            </a:ln>
            <a:effectLst>
              <a:outerShdw dist="40161" dir="4293903" algn="ctr" rotWithShape="0">
                <a:srgbClr val="FFFFCC">
                  <a:alpha val="50000"/>
                </a:srgbClr>
              </a:outerShdw>
            </a:effectLst>
          </p:spPr>
          <p:txBody>
            <a:bodyPr wrap="none" anchor="ctr"/>
            <a:lstStyle/>
            <a:p>
              <a:pPr>
                <a:defRPr/>
              </a:pPr>
              <a:endParaRPr lang="zh-CN" altLang="en-US"/>
            </a:p>
          </p:txBody>
        </p:sp>
        <p:sp>
          <p:nvSpPr>
            <p:cNvPr id="66582" name="AutoShape 22"/>
            <p:cNvSpPr>
              <a:spLocks noChangeArrowheads="1"/>
            </p:cNvSpPr>
            <p:nvPr/>
          </p:nvSpPr>
          <p:spPr bwMode="gray">
            <a:xfrm>
              <a:off x="3988" y="1145"/>
              <a:ext cx="1464" cy="303"/>
            </a:xfrm>
            <a:prstGeom prst="roundRect">
              <a:avLst>
                <a:gd name="adj" fmla="val 50000"/>
              </a:avLst>
            </a:prstGeom>
            <a:gradFill rotWithShape="1">
              <a:gsLst>
                <a:gs pos="0">
                  <a:schemeClr val="hlink">
                    <a:alpha val="89999"/>
                  </a:schemeClr>
                </a:gs>
                <a:gs pos="50000">
                  <a:schemeClr val="hlink">
                    <a:gamma/>
                    <a:tint val="33725"/>
                    <a:invGamma/>
                  </a:schemeClr>
                </a:gs>
                <a:gs pos="100000">
                  <a:schemeClr val="hlink">
                    <a:alpha val="89999"/>
                  </a:schemeClr>
                </a:gs>
              </a:gsLst>
              <a:lin ang="0" scaled="1"/>
            </a:gradFill>
            <a:ln w="9525" algn="ctr">
              <a:noFill/>
              <a:round/>
              <a:headEnd/>
              <a:tailEnd/>
            </a:ln>
            <a:effectLst/>
          </p:spPr>
          <p:txBody>
            <a:bodyPr wrap="none" anchor="ctr"/>
            <a:lstStyle/>
            <a:p>
              <a:pPr>
                <a:defRPr/>
              </a:pPr>
              <a:endParaRPr lang="zh-CN" altLang="en-US"/>
            </a:p>
          </p:txBody>
        </p:sp>
      </p:grpSp>
      <p:sp>
        <p:nvSpPr>
          <p:cNvPr id="21520" name="Rectangle 23"/>
          <p:cNvSpPr>
            <a:spLocks noChangeArrowheads="1"/>
          </p:cNvSpPr>
          <p:nvPr/>
        </p:nvSpPr>
        <p:spPr bwMode="gray">
          <a:xfrm>
            <a:off x="6432550" y="927100"/>
            <a:ext cx="2379663" cy="369888"/>
          </a:xfrm>
          <a:prstGeom prst="rect">
            <a:avLst/>
          </a:prstGeom>
          <a:noFill/>
          <a:ln w="9525" algn="ctr">
            <a:noFill/>
            <a:miter lim="800000"/>
            <a:headEnd/>
            <a:tailEnd/>
          </a:ln>
        </p:spPr>
        <p:txBody>
          <a:bodyPr>
            <a:spAutoFit/>
          </a:bodyPr>
          <a:lstStyle/>
          <a:p>
            <a:pPr algn="ctr"/>
            <a:r>
              <a:rPr lang="zh-CN" altLang="en-US" b="1">
                <a:solidFill>
                  <a:srgbClr val="1C1C1C"/>
                </a:solidFill>
              </a:rPr>
              <a:t>深层次的管理效益</a:t>
            </a:r>
            <a:endParaRPr lang="en-US" altLang="zh-CN" b="1">
              <a:solidFill>
                <a:srgbClr val="1C1C1C"/>
              </a:solidFill>
            </a:endParaRPr>
          </a:p>
        </p:txBody>
      </p:sp>
      <p:grpSp>
        <p:nvGrpSpPr>
          <p:cNvPr id="21521" name="Group 24"/>
          <p:cNvGrpSpPr>
            <a:grpSpLocks/>
          </p:cNvGrpSpPr>
          <p:nvPr/>
        </p:nvGrpSpPr>
        <p:grpSpPr bwMode="auto">
          <a:xfrm>
            <a:off x="285750" y="857250"/>
            <a:ext cx="2776538" cy="538163"/>
            <a:chOff x="555" y="1126"/>
            <a:chExt cx="1502" cy="339"/>
          </a:xfrm>
        </p:grpSpPr>
        <p:sp>
          <p:nvSpPr>
            <p:cNvPr id="66585" name="AutoShape 25"/>
            <p:cNvSpPr>
              <a:spLocks noChangeArrowheads="1"/>
            </p:cNvSpPr>
            <p:nvPr/>
          </p:nvSpPr>
          <p:spPr bwMode="gray">
            <a:xfrm>
              <a:off x="555" y="1126"/>
              <a:ext cx="1502" cy="339"/>
            </a:xfrm>
            <a:prstGeom prst="roundRect">
              <a:avLst>
                <a:gd name="adj" fmla="val 50000"/>
              </a:avLst>
            </a:prstGeom>
            <a:gradFill rotWithShape="1">
              <a:gsLst>
                <a:gs pos="0">
                  <a:schemeClr val="accent2">
                    <a:gamma/>
                    <a:shade val="36078"/>
                    <a:invGamma/>
                  </a:schemeClr>
                </a:gs>
                <a:gs pos="50000">
                  <a:schemeClr val="accent2"/>
                </a:gs>
                <a:gs pos="100000">
                  <a:schemeClr val="accent2">
                    <a:gamma/>
                    <a:shade val="36078"/>
                    <a:invGamma/>
                  </a:schemeClr>
                </a:gs>
              </a:gsLst>
              <a:lin ang="5400000" scaled="1"/>
            </a:gradFill>
            <a:ln w="9525" algn="ctr">
              <a:noFill/>
              <a:round/>
              <a:headEnd/>
              <a:tailEnd/>
            </a:ln>
            <a:effectLst>
              <a:outerShdw dist="40161" dir="4293903" algn="ctr" rotWithShape="0">
                <a:srgbClr val="FFFFCC">
                  <a:alpha val="50000"/>
                </a:srgbClr>
              </a:outerShdw>
            </a:effectLst>
          </p:spPr>
          <p:txBody>
            <a:bodyPr wrap="none" anchor="ctr"/>
            <a:lstStyle/>
            <a:p>
              <a:pPr>
                <a:defRPr/>
              </a:pPr>
              <a:endParaRPr lang="zh-CN" altLang="en-US"/>
            </a:p>
          </p:txBody>
        </p:sp>
        <p:sp>
          <p:nvSpPr>
            <p:cNvPr id="66586" name="AutoShape 26"/>
            <p:cNvSpPr>
              <a:spLocks noChangeArrowheads="1"/>
            </p:cNvSpPr>
            <p:nvPr/>
          </p:nvSpPr>
          <p:spPr bwMode="gray">
            <a:xfrm>
              <a:off x="574" y="1145"/>
              <a:ext cx="1464" cy="303"/>
            </a:xfrm>
            <a:prstGeom prst="roundRect">
              <a:avLst>
                <a:gd name="adj" fmla="val 50000"/>
              </a:avLst>
            </a:prstGeom>
            <a:gradFill rotWithShape="1">
              <a:gsLst>
                <a:gs pos="0">
                  <a:schemeClr val="accent2">
                    <a:alpha val="89999"/>
                  </a:schemeClr>
                </a:gs>
                <a:gs pos="50000">
                  <a:schemeClr val="accent2">
                    <a:gamma/>
                    <a:tint val="33725"/>
                    <a:invGamma/>
                  </a:schemeClr>
                </a:gs>
                <a:gs pos="100000">
                  <a:schemeClr val="accent2">
                    <a:alpha val="89999"/>
                  </a:schemeClr>
                </a:gs>
              </a:gsLst>
              <a:lin ang="0" scaled="1"/>
            </a:gradFill>
            <a:ln w="9525" algn="ctr">
              <a:noFill/>
              <a:round/>
              <a:headEnd/>
              <a:tailEnd/>
            </a:ln>
            <a:effectLst/>
          </p:spPr>
          <p:txBody>
            <a:bodyPr wrap="none" anchor="ctr"/>
            <a:lstStyle/>
            <a:p>
              <a:pPr>
                <a:defRPr/>
              </a:pPr>
              <a:endParaRPr lang="zh-CN" altLang="en-US"/>
            </a:p>
          </p:txBody>
        </p:sp>
      </p:grpSp>
      <p:sp>
        <p:nvSpPr>
          <p:cNvPr id="21522" name="Rectangle 27"/>
          <p:cNvSpPr>
            <a:spLocks noChangeArrowheads="1"/>
          </p:cNvSpPr>
          <p:nvPr/>
        </p:nvSpPr>
        <p:spPr bwMode="gray">
          <a:xfrm>
            <a:off x="627063" y="927100"/>
            <a:ext cx="1838325" cy="369888"/>
          </a:xfrm>
          <a:prstGeom prst="rect">
            <a:avLst/>
          </a:prstGeom>
          <a:noFill/>
          <a:ln w="9525" algn="ctr">
            <a:noFill/>
            <a:miter lim="800000"/>
            <a:headEnd/>
            <a:tailEnd/>
          </a:ln>
        </p:spPr>
        <p:txBody>
          <a:bodyPr>
            <a:spAutoFit/>
          </a:bodyPr>
          <a:lstStyle/>
          <a:p>
            <a:pPr algn="ctr"/>
            <a:r>
              <a:rPr lang="zh-CN" altLang="en-US" b="1">
                <a:solidFill>
                  <a:srgbClr val="1C1C1C"/>
                </a:solidFill>
              </a:rPr>
              <a:t>直接经济效益</a:t>
            </a:r>
            <a:endParaRPr lang="en-US" altLang="zh-CN" b="1">
              <a:solidFill>
                <a:srgbClr val="1C1C1C"/>
              </a:solidFill>
            </a:endParaRPr>
          </a:p>
        </p:txBody>
      </p:sp>
      <p:sp>
        <p:nvSpPr>
          <p:cNvPr id="66588" name="AutoShape 28"/>
          <p:cNvSpPr>
            <a:spLocks noChangeArrowheads="1"/>
          </p:cNvSpPr>
          <p:nvPr/>
        </p:nvSpPr>
        <p:spPr bwMode="gray">
          <a:xfrm flipV="1">
            <a:off x="471488" y="1431925"/>
            <a:ext cx="2306637" cy="782638"/>
          </a:xfrm>
          <a:prstGeom prst="triangle">
            <a:avLst>
              <a:gd name="adj" fmla="val 50000"/>
            </a:avLst>
          </a:prstGeom>
          <a:gradFill rotWithShape="1">
            <a:gsLst>
              <a:gs pos="0">
                <a:schemeClr val="accent2"/>
              </a:gs>
              <a:gs pos="100000">
                <a:schemeClr val="accent2">
                  <a:gamma/>
                  <a:tint val="0"/>
                  <a:invGamma/>
                </a:schemeClr>
              </a:gs>
            </a:gsLst>
            <a:lin ang="5400000" scaled="1"/>
          </a:gradFill>
          <a:ln w="9525">
            <a:noFill/>
            <a:miter lim="800000"/>
            <a:headEnd/>
            <a:tailEnd/>
          </a:ln>
          <a:effectLst/>
        </p:spPr>
        <p:txBody>
          <a:bodyPr wrap="none" anchor="ctr"/>
          <a:lstStyle/>
          <a:p>
            <a:pPr>
              <a:defRPr/>
            </a:pPr>
            <a:endParaRPr lang="zh-CN" altLang="en-US"/>
          </a:p>
        </p:txBody>
      </p:sp>
      <p:sp>
        <p:nvSpPr>
          <p:cNvPr id="66589" name="AutoShape 29"/>
          <p:cNvSpPr>
            <a:spLocks noChangeArrowheads="1"/>
          </p:cNvSpPr>
          <p:nvPr/>
        </p:nvSpPr>
        <p:spPr bwMode="gray">
          <a:xfrm flipV="1">
            <a:off x="3443288" y="1431925"/>
            <a:ext cx="2306637" cy="782638"/>
          </a:xfrm>
          <a:prstGeom prst="triangle">
            <a:avLst>
              <a:gd name="adj" fmla="val 50000"/>
            </a:avLst>
          </a:prstGeom>
          <a:gradFill rotWithShape="1">
            <a:gsLst>
              <a:gs pos="0">
                <a:schemeClr val="accent1"/>
              </a:gs>
              <a:gs pos="100000">
                <a:schemeClr val="accent1">
                  <a:gamma/>
                  <a:tint val="0"/>
                  <a:invGamma/>
                </a:schemeClr>
              </a:gs>
            </a:gsLst>
            <a:lin ang="5400000" scaled="1"/>
          </a:gradFill>
          <a:ln w="9525">
            <a:noFill/>
            <a:miter lim="800000"/>
            <a:headEnd/>
            <a:tailEnd/>
          </a:ln>
          <a:effectLst/>
        </p:spPr>
        <p:txBody>
          <a:bodyPr wrap="none" anchor="ctr"/>
          <a:lstStyle/>
          <a:p>
            <a:pPr>
              <a:defRPr/>
            </a:pPr>
            <a:endParaRPr lang="zh-CN" altLang="en-US"/>
          </a:p>
        </p:txBody>
      </p:sp>
      <p:sp>
        <p:nvSpPr>
          <p:cNvPr id="66590" name="AutoShape 30"/>
          <p:cNvSpPr>
            <a:spLocks noChangeArrowheads="1"/>
          </p:cNvSpPr>
          <p:nvPr/>
        </p:nvSpPr>
        <p:spPr bwMode="gray">
          <a:xfrm flipV="1">
            <a:off x="6400800" y="1431925"/>
            <a:ext cx="2306638" cy="782638"/>
          </a:xfrm>
          <a:prstGeom prst="triangle">
            <a:avLst>
              <a:gd name="adj" fmla="val 50000"/>
            </a:avLst>
          </a:prstGeom>
          <a:gradFill rotWithShape="1">
            <a:gsLst>
              <a:gs pos="0">
                <a:schemeClr val="hlink"/>
              </a:gs>
              <a:gs pos="100000">
                <a:schemeClr val="hlink">
                  <a:gamma/>
                  <a:tint val="0"/>
                  <a:invGamma/>
                </a:schemeClr>
              </a:gs>
            </a:gsLst>
            <a:lin ang="5400000" scaled="1"/>
          </a:gradFill>
          <a:ln w="9525">
            <a:noFill/>
            <a:miter lim="800000"/>
            <a:headEnd/>
            <a:tailEnd/>
          </a:ln>
          <a:effectLst/>
        </p:spPr>
        <p:txBody>
          <a:bodyPr wrap="none" anchor="ctr"/>
          <a:lstStyle/>
          <a:p>
            <a:pPr>
              <a:defRPr/>
            </a:pPr>
            <a:endParaRPr lang="zh-CN" altLang="en-US"/>
          </a:p>
        </p:txBody>
      </p:sp>
      <p:sp>
        <p:nvSpPr>
          <p:cNvPr id="21526" name="标题 28"/>
          <p:cNvSpPr>
            <a:spLocks noGrp="1"/>
          </p:cNvSpPr>
          <p:nvPr>
            <p:ph type="title"/>
          </p:nvPr>
        </p:nvSpPr>
        <p:spPr>
          <a:xfrm>
            <a:off x="0" y="0"/>
            <a:ext cx="8229600" cy="571500"/>
          </a:xfrm>
        </p:spPr>
        <p:txBody>
          <a:bodyPr/>
          <a:lstStyle/>
          <a:p>
            <a:r>
              <a:rPr lang="en-US" altLang="en-US" smtClean="0"/>
              <a:t>3</a:t>
            </a:r>
            <a:r>
              <a:rPr lang="en-US" altLang="zh-CN" smtClean="0"/>
              <a:t>.2 </a:t>
            </a:r>
            <a:r>
              <a:rPr lang="en-US" altLang="en-US" smtClean="0"/>
              <a:t>MRPII/ERP</a:t>
            </a:r>
            <a:r>
              <a:rPr lang="zh-CN" altLang="en-US" smtClean="0"/>
              <a:t>的效益总图</a:t>
            </a:r>
          </a:p>
        </p:txBody>
      </p:sp>
      <p:sp>
        <p:nvSpPr>
          <p:cNvPr id="30" name="Rectangle 7"/>
          <p:cNvSpPr>
            <a:spLocks noChangeArrowheads="1"/>
          </p:cNvSpPr>
          <p:nvPr/>
        </p:nvSpPr>
        <p:spPr bwMode="auto">
          <a:xfrm>
            <a:off x="71438" y="6286500"/>
            <a:ext cx="3786187" cy="307975"/>
          </a:xfrm>
          <a:prstGeom prst="rect">
            <a:avLst/>
          </a:prstGeom>
          <a:solidFill>
            <a:schemeClr val="accent6">
              <a:lumMod val="40000"/>
              <a:lumOff val="60000"/>
            </a:schemeClr>
          </a:solidFill>
          <a:ln w="9525">
            <a:solidFill>
              <a:schemeClr val="bg1">
                <a:lumMod val="85000"/>
              </a:schemeClr>
            </a:solidFill>
            <a:miter lim="800000"/>
            <a:headEnd/>
            <a:tailEnd/>
          </a:ln>
          <a:effectLst/>
        </p:spPr>
        <p:txBody>
          <a:bodyPr>
            <a:spAutoFit/>
          </a:bodyPr>
          <a:lstStyle/>
          <a:p>
            <a:pPr fontAlgn="ctr">
              <a:spcBef>
                <a:spcPts val="0"/>
              </a:spcBef>
              <a:spcAft>
                <a:spcPts val="0"/>
              </a:spcAft>
              <a:defRPr/>
            </a:pPr>
            <a:r>
              <a:rPr lang="zh-TW" altLang="en-US" sz="1400" kern="0" dirty="0">
                <a:solidFill>
                  <a:sysClr val="windowText" lastClr="000000"/>
                </a:solidFill>
              </a:rPr>
              <a:t>数据来源 </a:t>
            </a:r>
            <a:r>
              <a:rPr lang="en-US" altLang="zh-TW" sz="1400" kern="0" dirty="0">
                <a:solidFill>
                  <a:sysClr val="windowText" lastClr="000000"/>
                </a:solidFill>
              </a:rPr>
              <a:t>: APICS </a:t>
            </a:r>
            <a:r>
              <a:rPr lang="zh-TW" altLang="en-US" sz="1400" kern="0" dirty="0">
                <a:solidFill>
                  <a:sysClr val="windowText" lastClr="000000"/>
                </a:solidFill>
              </a:rPr>
              <a:t>美国生产与库存管理协会</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Line 2"/>
          <p:cNvSpPr>
            <a:spLocks noChangeShapeType="1"/>
          </p:cNvSpPr>
          <p:nvPr/>
        </p:nvSpPr>
        <p:spPr bwMode="auto">
          <a:xfrm>
            <a:off x="0" y="533400"/>
            <a:ext cx="9144000" cy="0"/>
          </a:xfrm>
          <a:prstGeom prst="line">
            <a:avLst/>
          </a:prstGeom>
          <a:noFill/>
          <a:ln w="19050">
            <a:solidFill>
              <a:srgbClr val="969696"/>
            </a:solidFill>
            <a:round/>
            <a:headEnd/>
            <a:tailEnd/>
          </a:ln>
        </p:spPr>
        <p:txBody>
          <a:bodyPr wrap="none" anchor="ctr"/>
          <a:lstStyle/>
          <a:p>
            <a:endParaRPr lang="zh-CN" altLang="en-US"/>
          </a:p>
        </p:txBody>
      </p:sp>
      <p:sp>
        <p:nvSpPr>
          <p:cNvPr id="22530" name="Rectangle 4"/>
          <p:cNvSpPr>
            <a:spLocks noChangeArrowheads="1"/>
          </p:cNvSpPr>
          <p:nvPr/>
        </p:nvSpPr>
        <p:spPr bwMode="auto">
          <a:xfrm>
            <a:off x="228600" y="966788"/>
            <a:ext cx="1725613" cy="554037"/>
          </a:xfrm>
          <a:prstGeom prst="rect">
            <a:avLst/>
          </a:prstGeom>
          <a:noFill/>
          <a:ln w="9525">
            <a:noFill/>
            <a:miter lim="800000"/>
            <a:headEnd/>
            <a:tailEnd/>
          </a:ln>
        </p:spPr>
        <p:txBody>
          <a:bodyPr wrap="none" lIns="92075" tIns="46038" rIns="92075" bIns="46038">
            <a:spAutoFit/>
          </a:bodyPr>
          <a:lstStyle/>
          <a:p>
            <a:pPr defTabSz="762000" eaLnBrk="0" hangingPunct="0"/>
            <a:r>
              <a:rPr lang="zh-CN" altLang="en-US" sz="3000">
                <a:solidFill>
                  <a:srgbClr val="002060"/>
                </a:solidFill>
                <a:latin typeface="楷体_GB2312"/>
              </a:rPr>
              <a:t>功能扩展</a:t>
            </a:r>
          </a:p>
        </p:txBody>
      </p:sp>
      <p:sp>
        <p:nvSpPr>
          <p:cNvPr id="22531" name="Line 5"/>
          <p:cNvSpPr>
            <a:spLocks noChangeShapeType="1"/>
          </p:cNvSpPr>
          <p:nvPr/>
        </p:nvSpPr>
        <p:spPr bwMode="auto">
          <a:xfrm>
            <a:off x="0" y="5772150"/>
            <a:ext cx="8878888" cy="0"/>
          </a:xfrm>
          <a:prstGeom prst="line">
            <a:avLst/>
          </a:prstGeom>
          <a:noFill/>
          <a:ln w="12700">
            <a:solidFill>
              <a:schemeClr val="tx1"/>
            </a:solidFill>
            <a:round/>
            <a:headEnd type="none" w="sm" len="sm"/>
            <a:tailEnd type="none" w="sm" len="sm"/>
          </a:ln>
        </p:spPr>
        <p:txBody>
          <a:bodyPr wrap="none" anchor="ctr"/>
          <a:lstStyle/>
          <a:p>
            <a:endParaRPr lang="zh-CN" altLang="en-US"/>
          </a:p>
        </p:txBody>
      </p:sp>
      <p:sp>
        <p:nvSpPr>
          <p:cNvPr id="22532" name="Rectangle 6"/>
          <p:cNvSpPr>
            <a:spLocks noChangeArrowheads="1"/>
          </p:cNvSpPr>
          <p:nvPr/>
        </p:nvSpPr>
        <p:spPr bwMode="auto">
          <a:xfrm>
            <a:off x="4679950" y="3384550"/>
            <a:ext cx="185738" cy="369888"/>
          </a:xfrm>
          <a:prstGeom prst="rect">
            <a:avLst/>
          </a:prstGeom>
          <a:noFill/>
          <a:ln w="9525">
            <a:noFill/>
            <a:miter lim="800000"/>
            <a:headEnd/>
            <a:tailEnd/>
          </a:ln>
        </p:spPr>
        <p:txBody>
          <a:bodyPr wrap="none" lIns="92075" tIns="46038" rIns="92075" bIns="46038">
            <a:spAutoFit/>
          </a:bodyPr>
          <a:lstStyle/>
          <a:p>
            <a:pPr defTabSz="762000" eaLnBrk="0" hangingPunct="0"/>
            <a:endParaRPr lang="zh-CN" altLang="zh-CN">
              <a:solidFill>
                <a:srgbClr val="002060"/>
              </a:solidFill>
            </a:endParaRPr>
          </a:p>
        </p:txBody>
      </p:sp>
      <p:sp>
        <p:nvSpPr>
          <p:cNvPr id="22533" name="Rectangle 7"/>
          <p:cNvSpPr>
            <a:spLocks noChangeArrowheads="1"/>
          </p:cNvSpPr>
          <p:nvPr/>
        </p:nvSpPr>
        <p:spPr bwMode="auto">
          <a:xfrm>
            <a:off x="4344988" y="4452938"/>
            <a:ext cx="1963737" cy="1352550"/>
          </a:xfrm>
          <a:prstGeom prst="rect">
            <a:avLst/>
          </a:prstGeom>
          <a:noFill/>
          <a:ln w="9525">
            <a:noFill/>
            <a:miter lim="800000"/>
            <a:headEnd/>
            <a:tailEnd/>
          </a:ln>
        </p:spPr>
        <p:txBody>
          <a:bodyPr wrap="none" anchor="ctr"/>
          <a:lstStyle/>
          <a:p>
            <a:pPr algn="ctr" defTabSz="762000" eaLnBrk="0" hangingPunct="0"/>
            <a:endParaRPr lang="zh-CN" altLang="zh-CN" sz="1600">
              <a:solidFill>
                <a:srgbClr val="002060"/>
              </a:solidFill>
              <a:latin typeface="楷体_GB2312"/>
            </a:endParaRPr>
          </a:p>
        </p:txBody>
      </p:sp>
      <p:sp>
        <p:nvSpPr>
          <p:cNvPr id="22534" name="Rectangle 8" descr="浅色横线"/>
          <p:cNvSpPr>
            <a:spLocks noChangeArrowheads="1"/>
          </p:cNvSpPr>
          <p:nvPr/>
        </p:nvSpPr>
        <p:spPr bwMode="auto">
          <a:xfrm>
            <a:off x="4408488" y="1766888"/>
            <a:ext cx="1876425" cy="1812925"/>
          </a:xfrm>
          <a:prstGeom prst="rect">
            <a:avLst/>
          </a:prstGeom>
          <a:pattFill prst="ltHorz">
            <a:fgClr>
              <a:srgbClr val="DDDDDD"/>
            </a:fgClr>
            <a:bgClr>
              <a:srgbClr val="FFFFFF"/>
            </a:bgClr>
          </a:pattFill>
          <a:ln w="9525">
            <a:solidFill>
              <a:schemeClr val="tx1"/>
            </a:solidFill>
            <a:miter lim="800000"/>
            <a:headEnd/>
            <a:tailEnd/>
          </a:ln>
        </p:spPr>
        <p:txBody>
          <a:bodyPr lIns="92075" tIns="46038" rIns="92075" bIns="46038">
            <a:spAutoFit/>
          </a:bodyPr>
          <a:lstStyle/>
          <a:p>
            <a:pPr defTabSz="762000" eaLnBrk="0" hangingPunct="0"/>
            <a:r>
              <a:rPr lang="zh-CN" altLang="en-US" sz="1600">
                <a:solidFill>
                  <a:srgbClr val="002060"/>
                </a:solidFill>
                <a:latin typeface="楷体_GB2312"/>
              </a:rPr>
              <a:t>法制条例控制</a:t>
            </a:r>
          </a:p>
          <a:p>
            <a:pPr defTabSz="762000" eaLnBrk="0" hangingPunct="0"/>
            <a:r>
              <a:rPr lang="zh-CN" altLang="en-US" sz="1600">
                <a:solidFill>
                  <a:srgbClr val="002060"/>
                </a:solidFill>
                <a:latin typeface="楷体_GB2312"/>
              </a:rPr>
              <a:t>流程工业管理</a:t>
            </a:r>
          </a:p>
          <a:p>
            <a:pPr defTabSz="762000" eaLnBrk="0" hangingPunct="0"/>
            <a:r>
              <a:rPr lang="zh-CN" altLang="en-US" sz="1600">
                <a:solidFill>
                  <a:srgbClr val="002060"/>
                </a:solidFill>
                <a:latin typeface="楷体_GB2312"/>
              </a:rPr>
              <a:t>运输管理</a:t>
            </a:r>
          </a:p>
          <a:p>
            <a:pPr defTabSz="762000" eaLnBrk="0" hangingPunct="0"/>
            <a:r>
              <a:rPr lang="zh-CN" altLang="en-US" sz="1600">
                <a:solidFill>
                  <a:srgbClr val="002060"/>
                </a:solidFill>
                <a:latin typeface="楷体_GB2312"/>
              </a:rPr>
              <a:t>仓库管理</a:t>
            </a:r>
          </a:p>
          <a:p>
            <a:pPr defTabSz="762000" eaLnBrk="0" hangingPunct="0"/>
            <a:r>
              <a:rPr lang="zh-CN" altLang="en-US" sz="1600">
                <a:solidFill>
                  <a:srgbClr val="002060"/>
                </a:solidFill>
                <a:latin typeface="楷体_GB2312"/>
              </a:rPr>
              <a:t>设备维修管理</a:t>
            </a:r>
          </a:p>
          <a:p>
            <a:pPr defTabSz="762000" eaLnBrk="0" hangingPunct="0"/>
            <a:r>
              <a:rPr lang="zh-CN" altLang="en-US" sz="1600">
                <a:solidFill>
                  <a:srgbClr val="002060"/>
                </a:solidFill>
                <a:latin typeface="楷体_GB2312"/>
              </a:rPr>
              <a:t>质量管理</a:t>
            </a:r>
          </a:p>
          <a:p>
            <a:pPr defTabSz="762000" eaLnBrk="0" hangingPunct="0"/>
            <a:r>
              <a:rPr lang="zh-CN" altLang="en-US" sz="1600">
                <a:solidFill>
                  <a:srgbClr val="002060"/>
                </a:solidFill>
                <a:latin typeface="楷体_GB2312"/>
              </a:rPr>
              <a:t>产品数据管理</a:t>
            </a:r>
          </a:p>
        </p:txBody>
      </p:sp>
      <p:sp>
        <p:nvSpPr>
          <p:cNvPr id="22535" name="Rectangle 9"/>
          <p:cNvSpPr>
            <a:spLocks noChangeArrowheads="1"/>
          </p:cNvSpPr>
          <p:nvPr/>
        </p:nvSpPr>
        <p:spPr bwMode="auto">
          <a:xfrm>
            <a:off x="292100" y="5808663"/>
            <a:ext cx="8221663" cy="647700"/>
          </a:xfrm>
          <a:prstGeom prst="rect">
            <a:avLst/>
          </a:prstGeom>
          <a:noFill/>
          <a:ln w="9525">
            <a:noFill/>
            <a:miter lim="800000"/>
            <a:headEnd/>
            <a:tailEnd/>
          </a:ln>
        </p:spPr>
        <p:txBody>
          <a:bodyPr wrap="none" lIns="92075" tIns="46038" rIns="92075" bIns="46038">
            <a:spAutoFit/>
          </a:bodyPr>
          <a:lstStyle/>
          <a:p>
            <a:pPr defTabSz="762000" eaLnBrk="0" hangingPunct="0"/>
            <a:r>
              <a:rPr lang="en-US" altLang="zh-CN" sz="2000">
                <a:solidFill>
                  <a:srgbClr val="002060"/>
                </a:solidFill>
              </a:rPr>
              <a:t> MRP                            MRP II                       ERP                         ERP II</a:t>
            </a:r>
          </a:p>
          <a:p>
            <a:pPr defTabSz="762000" eaLnBrk="0" hangingPunct="0"/>
            <a:r>
              <a:rPr lang="en-US" altLang="zh-CN" sz="1600">
                <a:solidFill>
                  <a:srgbClr val="002060"/>
                </a:solidFill>
              </a:rPr>
              <a:t> 70</a:t>
            </a:r>
            <a:r>
              <a:rPr lang="zh-CN" altLang="en-US" sz="1600">
                <a:solidFill>
                  <a:srgbClr val="002060"/>
                </a:solidFill>
                <a:latin typeface="楷体_GB2312"/>
              </a:rPr>
              <a:t>年代		         </a:t>
            </a:r>
            <a:r>
              <a:rPr lang="en-US" altLang="zh-CN" sz="1600">
                <a:solidFill>
                  <a:srgbClr val="002060"/>
                </a:solidFill>
              </a:rPr>
              <a:t>80</a:t>
            </a:r>
            <a:r>
              <a:rPr lang="zh-CN" altLang="en-US" sz="1600">
                <a:solidFill>
                  <a:srgbClr val="002060"/>
                </a:solidFill>
                <a:latin typeface="楷体_GB2312"/>
              </a:rPr>
              <a:t>年代               </a:t>
            </a:r>
            <a:r>
              <a:rPr lang="en-US" altLang="zh-CN" sz="1600">
                <a:solidFill>
                  <a:srgbClr val="002060"/>
                </a:solidFill>
              </a:rPr>
              <a:t>90</a:t>
            </a:r>
            <a:r>
              <a:rPr lang="zh-CN" altLang="en-US" sz="1600">
                <a:solidFill>
                  <a:srgbClr val="002060"/>
                </a:solidFill>
                <a:latin typeface="楷体_GB2312"/>
              </a:rPr>
              <a:t>年代 	             </a:t>
            </a:r>
            <a:r>
              <a:rPr lang="en-US" altLang="zh-CN" sz="1600">
                <a:solidFill>
                  <a:srgbClr val="002060"/>
                </a:solidFill>
              </a:rPr>
              <a:t>21</a:t>
            </a:r>
            <a:r>
              <a:rPr lang="zh-CN" altLang="en-US" sz="1600">
                <a:solidFill>
                  <a:srgbClr val="002060"/>
                </a:solidFill>
              </a:rPr>
              <a:t>世纪</a:t>
            </a:r>
            <a:endParaRPr lang="zh-CN" altLang="en-US" sz="1600">
              <a:solidFill>
                <a:srgbClr val="002060"/>
              </a:solidFill>
              <a:latin typeface="楷体_GB2312"/>
            </a:endParaRPr>
          </a:p>
        </p:txBody>
      </p:sp>
      <p:sp>
        <p:nvSpPr>
          <p:cNvPr id="22536" name="Rectangle 10" descr="浅色竖线"/>
          <p:cNvSpPr>
            <a:spLocks noChangeArrowheads="1"/>
          </p:cNvSpPr>
          <p:nvPr/>
        </p:nvSpPr>
        <p:spPr bwMode="auto">
          <a:xfrm>
            <a:off x="2279650" y="3595688"/>
            <a:ext cx="2006600" cy="838200"/>
          </a:xfrm>
          <a:prstGeom prst="rect">
            <a:avLst/>
          </a:prstGeom>
          <a:pattFill prst="ltVert">
            <a:fgClr>
              <a:srgbClr val="DDDDDD"/>
            </a:fgClr>
            <a:bgClr>
              <a:srgbClr val="FFFFFF"/>
            </a:bgClr>
          </a:pattFill>
          <a:ln w="9525">
            <a:solidFill>
              <a:schemeClr val="tx1"/>
            </a:solidFill>
            <a:miter lim="800000"/>
            <a:headEnd/>
            <a:tailEnd/>
          </a:ln>
        </p:spPr>
        <p:txBody>
          <a:bodyPr wrap="none" anchor="ctr"/>
          <a:lstStyle/>
          <a:p>
            <a:endParaRPr lang="zh-CN" altLang="en-US">
              <a:solidFill>
                <a:srgbClr val="002060"/>
              </a:solidFill>
            </a:endParaRPr>
          </a:p>
        </p:txBody>
      </p:sp>
      <p:sp>
        <p:nvSpPr>
          <p:cNvPr id="22537" name="Rectangle 11"/>
          <p:cNvSpPr>
            <a:spLocks noChangeArrowheads="1"/>
          </p:cNvSpPr>
          <p:nvPr/>
        </p:nvSpPr>
        <p:spPr bwMode="auto">
          <a:xfrm>
            <a:off x="2398713" y="3589338"/>
            <a:ext cx="996950" cy="825500"/>
          </a:xfrm>
          <a:prstGeom prst="rect">
            <a:avLst/>
          </a:prstGeom>
          <a:noFill/>
          <a:ln w="9525">
            <a:noFill/>
            <a:miter lim="800000"/>
            <a:headEnd/>
            <a:tailEnd/>
          </a:ln>
        </p:spPr>
        <p:txBody>
          <a:bodyPr wrap="none" lIns="92075" tIns="46038" rIns="92075" bIns="46038">
            <a:spAutoFit/>
          </a:bodyPr>
          <a:lstStyle/>
          <a:p>
            <a:pPr defTabSz="762000" eaLnBrk="0" hangingPunct="0"/>
            <a:r>
              <a:rPr lang="zh-CN" altLang="en-US" sz="1600">
                <a:solidFill>
                  <a:srgbClr val="002060"/>
                </a:solidFill>
                <a:latin typeface="楷体_GB2312"/>
              </a:rPr>
              <a:t>销售管理</a:t>
            </a:r>
          </a:p>
          <a:p>
            <a:pPr defTabSz="762000" eaLnBrk="0" hangingPunct="0"/>
            <a:r>
              <a:rPr lang="zh-CN" altLang="en-US" sz="1600">
                <a:solidFill>
                  <a:srgbClr val="002060"/>
                </a:solidFill>
                <a:latin typeface="楷体_GB2312"/>
              </a:rPr>
              <a:t>财务管理</a:t>
            </a:r>
          </a:p>
          <a:p>
            <a:pPr defTabSz="762000" eaLnBrk="0" hangingPunct="0"/>
            <a:r>
              <a:rPr lang="zh-CN" altLang="en-US" sz="1600">
                <a:solidFill>
                  <a:srgbClr val="002060"/>
                </a:solidFill>
                <a:latin typeface="楷体_GB2312"/>
              </a:rPr>
              <a:t>成本管理</a:t>
            </a:r>
          </a:p>
        </p:txBody>
      </p:sp>
      <p:sp>
        <p:nvSpPr>
          <p:cNvPr id="22538" name="Rectangle 12"/>
          <p:cNvSpPr>
            <a:spLocks noChangeArrowheads="1"/>
          </p:cNvSpPr>
          <p:nvPr/>
        </p:nvSpPr>
        <p:spPr bwMode="auto">
          <a:xfrm>
            <a:off x="2528888" y="2760663"/>
            <a:ext cx="1200150" cy="581025"/>
          </a:xfrm>
          <a:prstGeom prst="rect">
            <a:avLst/>
          </a:prstGeom>
          <a:noFill/>
          <a:ln w="9525">
            <a:noFill/>
            <a:miter lim="800000"/>
            <a:headEnd/>
            <a:tailEnd/>
          </a:ln>
        </p:spPr>
        <p:txBody>
          <a:bodyPr wrap="none" lIns="92075" tIns="46038" rIns="92075" bIns="46038">
            <a:spAutoFit/>
          </a:bodyPr>
          <a:lstStyle/>
          <a:p>
            <a:pPr defTabSz="762000" eaLnBrk="0" hangingPunct="0"/>
            <a:r>
              <a:rPr lang="zh-CN" altLang="en-US" sz="1600">
                <a:solidFill>
                  <a:srgbClr val="002060"/>
                </a:solidFill>
                <a:latin typeface="楷体_GB2312"/>
              </a:rPr>
              <a:t>物流资金流</a:t>
            </a:r>
          </a:p>
          <a:p>
            <a:pPr defTabSz="762000" eaLnBrk="0" hangingPunct="0"/>
            <a:r>
              <a:rPr lang="zh-CN" altLang="en-US" sz="1600">
                <a:solidFill>
                  <a:srgbClr val="002060"/>
                </a:solidFill>
                <a:latin typeface="楷体_GB2312"/>
              </a:rPr>
              <a:t> 信息集成</a:t>
            </a:r>
          </a:p>
        </p:txBody>
      </p:sp>
      <p:sp>
        <p:nvSpPr>
          <p:cNvPr id="22539" name="Rectangle 13"/>
          <p:cNvSpPr>
            <a:spLocks noChangeArrowheads="1"/>
          </p:cNvSpPr>
          <p:nvPr/>
        </p:nvSpPr>
        <p:spPr bwMode="auto">
          <a:xfrm>
            <a:off x="3995738" y="1085850"/>
            <a:ext cx="2438400" cy="581025"/>
          </a:xfrm>
          <a:prstGeom prst="rect">
            <a:avLst/>
          </a:prstGeom>
          <a:noFill/>
          <a:ln w="9525">
            <a:noFill/>
            <a:miter lim="800000"/>
            <a:headEnd/>
            <a:tailEnd/>
          </a:ln>
        </p:spPr>
        <p:txBody>
          <a:bodyPr lIns="92075" tIns="46038" rIns="92075" bIns="46038">
            <a:spAutoFit/>
          </a:bodyPr>
          <a:lstStyle/>
          <a:p>
            <a:pPr defTabSz="762000" eaLnBrk="0" hangingPunct="0"/>
            <a:r>
              <a:rPr lang="zh-CN" altLang="en-US" sz="1600">
                <a:solidFill>
                  <a:srgbClr val="002060"/>
                </a:solidFill>
                <a:latin typeface="楷体_GB2312"/>
              </a:rPr>
              <a:t>多行业、多地区、多业务</a:t>
            </a:r>
          </a:p>
          <a:p>
            <a:pPr defTabSz="762000" eaLnBrk="0" hangingPunct="0"/>
            <a:r>
              <a:rPr lang="zh-CN" altLang="en-US" sz="1600">
                <a:solidFill>
                  <a:srgbClr val="002060"/>
                </a:solidFill>
                <a:latin typeface="楷体_GB2312"/>
              </a:rPr>
              <a:t>    供需链信息集成</a:t>
            </a:r>
          </a:p>
        </p:txBody>
      </p:sp>
      <p:sp>
        <p:nvSpPr>
          <p:cNvPr id="22540" name="Line 14"/>
          <p:cNvSpPr>
            <a:spLocks noChangeShapeType="1"/>
          </p:cNvSpPr>
          <p:nvPr/>
        </p:nvSpPr>
        <p:spPr bwMode="auto">
          <a:xfrm>
            <a:off x="6537325" y="1019175"/>
            <a:ext cx="1811338" cy="0"/>
          </a:xfrm>
          <a:prstGeom prst="line">
            <a:avLst/>
          </a:prstGeom>
          <a:noFill/>
          <a:ln w="12700">
            <a:solidFill>
              <a:schemeClr val="tx1"/>
            </a:solidFill>
            <a:prstDash val="dash"/>
            <a:round/>
            <a:headEnd type="none" w="sm" len="sm"/>
            <a:tailEnd type="none" w="sm" len="sm"/>
          </a:ln>
        </p:spPr>
        <p:txBody>
          <a:bodyPr wrap="none" anchor="ctr"/>
          <a:lstStyle/>
          <a:p>
            <a:endParaRPr lang="zh-CN" altLang="en-US"/>
          </a:p>
        </p:txBody>
      </p:sp>
      <p:sp>
        <p:nvSpPr>
          <p:cNvPr id="22541" name="Rectangle 15"/>
          <p:cNvSpPr>
            <a:spLocks noChangeArrowheads="1"/>
          </p:cNvSpPr>
          <p:nvPr/>
        </p:nvSpPr>
        <p:spPr bwMode="auto">
          <a:xfrm>
            <a:off x="2276475" y="4445000"/>
            <a:ext cx="2009775" cy="1323975"/>
          </a:xfrm>
          <a:prstGeom prst="rect">
            <a:avLst/>
          </a:prstGeom>
          <a:solidFill>
            <a:srgbClr val="DDDDDD">
              <a:alpha val="50195"/>
            </a:srgbClr>
          </a:solidFill>
          <a:ln w="9525">
            <a:solidFill>
              <a:schemeClr val="tx1"/>
            </a:solidFill>
            <a:miter lim="800000"/>
            <a:headEnd/>
            <a:tailEnd/>
          </a:ln>
        </p:spPr>
        <p:txBody>
          <a:bodyPr lIns="92075" tIns="46038" rIns="92075" bIns="46038">
            <a:spAutoFit/>
          </a:bodyPr>
          <a:lstStyle/>
          <a:p>
            <a:pPr defTabSz="762000" eaLnBrk="0" hangingPunct="0"/>
            <a:r>
              <a:rPr lang="en-US" altLang="zh-CN" sz="1600">
                <a:solidFill>
                  <a:srgbClr val="002060"/>
                </a:solidFill>
              </a:rPr>
              <a:t> MPS</a:t>
            </a:r>
            <a:r>
              <a:rPr lang="zh-CN" altLang="en-US" sz="1600">
                <a:solidFill>
                  <a:srgbClr val="002060"/>
                </a:solidFill>
              </a:rPr>
              <a:t>，</a:t>
            </a:r>
            <a:r>
              <a:rPr lang="en-US" altLang="zh-CN" sz="1600">
                <a:solidFill>
                  <a:srgbClr val="002060"/>
                </a:solidFill>
              </a:rPr>
              <a:t>MRP</a:t>
            </a:r>
            <a:r>
              <a:rPr lang="zh-CN" altLang="en-US" sz="1600">
                <a:solidFill>
                  <a:srgbClr val="002060"/>
                </a:solidFill>
              </a:rPr>
              <a:t>，</a:t>
            </a:r>
            <a:r>
              <a:rPr lang="en-US" altLang="zh-CN" sz="1600">
                <a:solidFill>
                  <a:srgbClr val="002060"/>
                </a:solidFill>
              </a:rPr>
              <a:t>CRP</a:t>
            </a:r>
            <a:endParaRPr lang="en-US" altLang="zh-CN" sz="1600">
              <a:solidFill>
                <a:srgbClr val="002060"/>
              </a:solidFill>
              <a:latin typeface="楷体_GB2312"/>
            </a:endParaRPr>
          </a:p>
          <a:p>
            <a:pPr defTabSz="762000" eaLnBrk="0" hangingPunct="0"/>
            <a:r>
              <a:rPr lang="zh-CN" altLang="en-US" sz="1600">
                <a:solidFill>
                  <a:srgbClr val="002060"/>
                </a:solidFill>
                <a:latin typeface="楷体_GB2312"/>
              </a:rPr>
              <a:t>库存管理</a:t>
            </a:r>
          </a:p>
          <a:p>
            <a:pPr defTabSz="762000" eaLnBrk="0" hangingPunct="0"/>
            <a:r>
              <a:rPr lang="zh-CN" altLang="en-US" sz="1600">
                <a:solidFill>
                  <a:srgbClr val="002060"/>
                </a:solidFill>
                <a:latin typeface="楷体_GB2312"/>
              </a:rPr>
              <a:t>工艺路线</a:t>
            </a:r>
          </a:p>
          <a:p>
            <a:pPr defTabSz="762000" eaLnBrk="0" hangingPunct="0"/>
            <a:r>
              <a:rPr lang="zh-CN" altLang="en-US" sz="1600">
                <a:solidFill>
                  <a:srgbClr val="002060"/>
                </a:solidFill>
                <a:latin typeface="楷体_GB2312"/>
              </a:rPr>
              <a:t>工作中心</a:t>
            </a:r>
          </a:p>
          <a:p>
            <a:pPr defTabSz="762000" eaLnBrk="0" hangingPunct="0"/>
            <a:r>
              <a:rPr lang="zh-CN" altLang="en-US" sz="1600">
                <a:solidFill>
                  <a:srgbClr val="002060"/>
                </a:solidFill>
              </a:rPr>
              <a:t> </a:t>
            </a:r>
            <a:r>
              <a:rPr lang="en-US" altLang="zh-CN" sz="1600">
                <a:solidFill>
                  <a:srgbClr val="002060"/>
                </a:solidFill>
              </a:rPr>
              <a:t>BOM</a:t>
            </a:r>
            <a:endParaRPr lang="en-US" altLang="zh-CN" sz="1600">
              <a:solidFill>
                <a:srgbClr val="002060"/>
              </a:solidFill>
              <a:latin typeface="楷体_GB2312"/>
            </a:endParaRPr>
          </a:p>
        </p:txBody>
      </p:sp>
      <p:sp>
        <p:nvSpPr>
          <p:cNvPr id="22542" name="Rectangle 16" descr="浅色竖线"/>
          <p:cNvSpPr>
            <a:spLocks noChangeArrowheads="1"/>
          </p:cNvSpPr>
          <p:nvPr/>
        </p:nvSpPr>
        <p:spPr bwMode="auto">
          <a:xfrm>
            <a:off x="4408488" y="3571875"/>
            <a:ext cx="1878012" cy="876300"/>
          </a:xfrm>
          <a:prstGeom prst="rect">
            <a:avLst/>
          </a:prstGeom>
          <a:pattFill prst="ltVert">
            <a:fgClr>
              <a:srgbClr val="DDDDDD"/>
            </a:fgClr>
            <a:bgClr>
              <a:srgbClr val="FFFFFF"/>
            </a:bgClr>
          </a:pattFill>
          <a:ln w="9525">
            <a:solidFill>
              <a:schemeClr val="tx1"/>
            </a:solidFill>
            <a:miter lim="800000"/>
            <a:headEnd/>
            <a:tailEnd/>
          </a:ln>
        </p:spPr>
        <p:txBody>
          <a:bodyPr wrap="none" anchor="ctr"/>
          <a:lstStyle/>
          <a:p>
            <a:endParaRPr lang="zh-CN" altLang="en-US">
              <a:solidFill>
                <a:srgbClr val="002060"/>
              </a:solidFill>
            </a:endParaRPr>
          </a:p>
        </p:txBody>
      </p:sp>
      <p:sp>
        <p:nvSpPr>
          <p:cNvPr id="22543" name="Rectangle 17"/>
          <p:cNvSpPr>
            <a:spLocks noChangeArrowheads="1"/>
          </p:cNvSpPr>
          <p:nvPr/>
        </p:nvSpPr>
        <p:spPr bwMode="auto">
          <a:xfrm>
            <a:off x="4410075" y="4451350"/>
            <a:ext cx="1927225" cy="1323975"/>
          </a:xfrm>
          <a:prstGeom prst="rect">
            <a:avLst/>
          </a:prstGeom>
          <a:solidFill>
            <a:srgbClr val="DDDDDD">
              <a:alpha val="50195"/>
            </a:srgbClr>
          </a:solidFill>
          <a:ln w="9525">
            <a:solidFill>
              <a:schemeClr val="tx1"/>
            </a:solidFill>
            <a:miter lim="800000"/>
            <a:headEnd/>
            <a:tailEnd/>
          </a:ln>
        </p:spPr>
        <p:txBody>
          <a:bodyPr wrap="none" lIns="92075" tIns="46038" rIns="92075" bIns="46038">
            <a:spAutoFit/>
          </a:bodyPr>
          <a:lstStyle/>
          <a:p>
            <a:pPr defTabSz="762000" eaLnBrk="0" hangingPunct="0"/>
            <a:r>
              <a:rPr lang="en-US" altLang="zh-CN" sz="1600">
                <a:solidFill>
                  <a:srgbClr val="002060"/>
                </a:solidFill>
              </a:rPr>
              <a:t>MPS</a:t>
            </a:r>
            <a:r>
              <a:rPr lang="zh-CN" altLang="en-US" sz="1600">
                <a:solidFill>
                  <a:srgbClr val="002060"/>
                </a:solidFill>
              </a:rPr>
              <a:t>，</a:t>
            </a:r>
            <a:r>
              <a:rPr lang="en-US" altLang="zh-CN" sz="1600">
                <a:solidFill>
                  <a:srgbClr val="002060"/>
                </a:solidFill>
              </a:rPr>
              <a:t>MRP</a:t>
            </a:r>
            <a:r>
              <a:rPr lang="zh-CN" altLang="en-US" sz="1600">
                <a:solidFill>
                  <a:srgbClr val="002060"/>
                </a:solidFill>
              </a:rPr>
              <a:t>，</a:t>
            </a:r>
            <a:r>
              <a:rPr lang="en-US" altLang="zh-CN" sz="1600">
                <a:solidFill>
                  <a:srgbClr val="002060"/>
                </a:solidFill>
              </a:rPr>
              <a:t>CRP</a:t>
            </a:r>
          </a:p>
          <a:p>
            <a:pPr defTabSz="762000" eaLnBrk="0" hangingPunct="0"/>
            <a:r>
              <a:rPr lang="zh-CN" altLang="en-US" sz="1600">
                <a:solidFill>
                  <a:srgbClr val="002060"/>
                </a:solidFill>
                <a:latin typeface="楷体_GB2312"/>
              </a:rPr>
              <a:t>库存管理</a:t>
            </a:r>
          </a:p>
          <a:p>
            <a:pPr defTabSz="762000" eaLnBrk="0" hangingPunct="0"/>
            <a:r>
              <a:rPr lang="zh-CN" altLang="en-US" sz="1600">
                <a:solidFill>
                  <a:srgbClr val="002060"/>
                </a:solidFill>
                <a:latin typeface="楷体_GB2312"/>
              </a:rPr>
              <a:t>工艺路线</a:t>
            </a:r>
          </a:p>
          <a:p>
            <a:pPr defTabSz="762000" eaLnBrk="0" hangingPunct="0"/>
            <a:r>
              <a:rPr lang="zh-CN" altLang="en-US" sz="1600">
                <a:solidFill>
                  <a:srgbClr val="002060"/>
                </a:solidFill>
                <a:latin typeface="楷体_GB2312"/>
              </a:rPr>
              <a:t>工作中心</a:t>
            </a:r>
          </a:p>
          <a:p>
            <a:pPr defTabSz="762000" eaLnBrk="0" hangingPunct="0"/>
            <a:r>
              <a:rPr lang="en-US" altLang="zh-CN" sz="1600">
                <a:solidFill>
                  <a:srgbClr val="002060"/>
                </a:solidFill>
              </a:rPr>
              <a:t>BOM</a:t>
            </a:r>
          </a:p>
        </p:txBody>
      </p:sp>
      <p:sp>
        <p:nvSpPr>
          <p:cNvPr id="22544" name="Rectangle 18"/>
          <p:cNvSpPr>
            <a:spLocks noChangeArrowheads="1"/>
          </p:cNvSpPr>
          <p:nvPr/>
        </p:nvSpPr>
        <p:spPr bwMode="auto">
          <a:xfrm>
            <a:off x="4481513" y="3575050"/>
            <a:ext cx="996950" cy="825500"/>
          </a:xfrm>
          <a:prstGeom prst="rect">
            <a:avLst/>
          </a:prstGeom>
          <a:noFill/>
          <a:ln w="9525">
            <a:noFill/>
            <a:miter lim="800000"/>
            <a:headEnd/>
            <a:tailEnd/>
          </a:ln>
        </p:spPr>
        <p:txBody>
          <a:bodyPr wrap="none" lIns="92075" tIns="46038" rIns="92075" bIns="46038">
            <a:spAutoFit/>
          </a:bodyPr>
          <a:lstStyle/>
          <a:p>
            <a:pPr defTabSz="762000" eaLnBrk="0" hangingPunct="0"/>
            <a:r>
              <a:rPr lang="zh-CN" altLang="en-US" sz="1600">
                <a:solidFill>
                  <a:srgbClr val="002060"/>
                </a:solidFill>
                <a:latin typeface="楷体_GB2312"/>
              </a:rPr>
              <a:t>销售管理</a:t>
            </a:r>
          </a:p>
          <a:p>
            <a:pPr defTabSz="762000" eaLnBrk="0" hangingPunct="0"/>
            <a:r>
              <a:rPr lang="zh-CN" altLang="en-US" sz="1600">
                <a:solidFill>
                  <a:srgbClr val="002060"/>
                </a:solidFill>
                <a:latin typeface="楷体_GB2312"/>
              </a:rPr>
              <a:t>财务管理</a:t>
            </a:r>
          </a:p>
          <a:p>
            <a:pPr defTabSz="762000" eaLnBrk="0" hangingPunct="0"/>
            <a:r>
              <a:rPr lang="zh-CN" altLang="en-US" sz="1600">
                <a:solidFill>
                  <a:srgbClr val="002060"/>
                </a:solidFill>
                <a:latin typeface="楷体_GB2312"/>
              </a:rPr>
              <a:t>成本管理</a:t>
            </a:r>
          </a:p>
        </p:txBody>
      </p:sp>
      <p:sp>
        <p:nvSpPr>
          <p:cNvPr id="22545" name="Rectangle 19"/>
          <p:cNvSpPr>
            <a:spLocks noChangeArrowheads="1"/>
          </p:cNvSpPr>
          <p:nvPr/>
        </p:nvSpPr>
        <p:spPr bwMode="auto">
          <a:xfrm>
            <a:off x="492125" y="3824288"/>
            <a:ext cx="1403350" cy="581025"/>
          </a:xfrm>
          <a:prstGeom prst="rect">
            <a:avLst/>
          </a:prstGeom>
          <a:noFill/>
          <a:ln w="9525">
            <a:noFill/>
            <a:miter lim="800000"/>
            <a:headEnd/>
            <a:tailEnd/>
          </a:ln>
        </p:spPr>
        <p:txBody>
          <a:bodyPr wrap="none" lIns="92075" tIns="46038" rIns="92075" bIns="46038">
            <a:spAutoFit/>
          </a:bodyPr>
          <a:lstStyle/>
          <a:p>
            <a:pPr defTabSz="762000" eaLnBrk="0" hangingPunct="0"/>
            <a:r>
              <a:rPr lang="en-US" altLang="zh-CN" sz="1600">
                <a:solidFill>
                  <a:srgbClr val="002060"/>
                </a:solidFill>
                <a:latin typeface="楷体_GB2312"/>
              </a:rPr>
              <a:t>  </a:t>
            </a:r>
            <a:r>
              <a:rPr lang="zh-CN" altLang="en-US" sz="1600">
                <a:solidFill>
                  <a:srgbClr val="002060"/>
                </a:solidFill>
                <a:latin typeface="楷体_GB2312"/>
              </a:rPr>
              <a:t>库存计划</a:t>
            </a:r>
          </a:p>
          <a:p>
            <a:pPr defTabSz="762000" eaLnBrk="0" hangingPunct="0"/>
            <a:r>
              <a:rPr lang="zh-CN" altLang="en-US" sz="1600">
                <a:solidFill>
                  <a:srgbClr val="002060"/>
                </a:solidFill>
                <a:latin typeface="楷体_GB2312"/>
              </a:rPr>
              <a:t>物料信息集成</a:t>
            </a:r>
          </a:p>
        </p:txBody>
      </p:sp>
      <p:sp>
        <p:nvSpPr>
          <p:cNvPr id="22546" name="Rectangle 20"/>
          <p:cNvSpPr>
            <a:spLocks noChangeArrowheads="1"/>
          </p:cNvSpPr>
          <p:nvPr/>
        </p:nvSpPr>
        <p:spPr bwMode="auto">
          <a:xfrm>
            <a:off x="247650" y="4449763"/>
            <a:ext cx="1927225" cy="1323975"/>
          </a:xfrm>
          <a:prstGeom prst="rect">
            <a:avLst/>
          </a:prstGeom>
          <a:solidFill>
            <a:srgbClr val="DDDDDD">
              <a:alpha val="50195"/>
            </a:srgbClr>
          </a:solidFill>
          <a:ln w="9525">
            <a:solidFill>
              <a:schemeClr val="tx1"/>
            </a:solidFill>
            <a:miter lim="800000"/>
            <a:headEnd/>
            <a:tailEnd/>
          </a:ln>
        </p:spPr>
        <p:txBody>
          <a:bodyPr wrap="none" lIns="92075" tIns="46038" rIns="92075" bIns="46038">
            <a:spAutoFit/>
          </a:bodyPr>
          <a:lstStyle/>
          <a:p>
            <a:pPr defTabSz="762000" eaLnBrk="0" hangingPunct="0"/>
            <a:r>
              <a:rPr lang="en-US" altLang="zh-CN" sz="1600">
                <a:solidFill>
                  <a:srgbClr val="002060"/>
                </a:solidFill>
              </a:rPr>
              <a:t>MPS</a:t>
            </a:r>
            <a:r>
              <a:rPr lang="zh-CN" altLang="en-US" sz="1600">
                <a:solidFill>
                  <a:srgbClr val="002060"/>
                </a:solidFill>
              </a:rPr>
              <a:t>，</a:t>
            </a:r>
            <a:r>
              <a:rPr lang="en-US" altLang="zh-CN" sz="1600">
                <a:solidFill>
                  <a:srgbClr val="002060"/>
                </a:solidFill>
              </a:rPr>
              <a:t>MRP</a:t>
            </a:r>
            <a:r>
              <a:rPr lang="zh-CN" altLang="en-US" sz="1600">
                <a:solidFill>
                  <a:srgbClr val="002060"/>
                </a:solidFill>
              </a:rPr>
              <a:t>，</a:t>
            </a:r>
            <a:r>
              <a:rPr lang="en-US" altLang="zh-CN" sz="1600">
                <a:solidFill>
                  <a:srgbClr val="002060"/>
                </a:solidFill>
              </a:rPr>
              <a:t>CRP</a:t>
            </a:r>
          </a:p>
          <a:p>
            <a:pPr defTabSz="762000" eaLnBrk="0" hangingPunct="0"/>
            <a:r>
              <a:rPr lang="zh-CN" altLang="en-US" sz="1600">
                <a:solidFill>
                  <a:srgbClr val="002060"/>
                </a:solidFill>
                <a:latin typeface="楷体_GB2312"/>
              </a:rPr>
              <a:t>库存管理</a:t>
            </a:r>
          </a:p>
          <a:p>
            <a:pPr defTabSz="762000" eaLnBrk="0" hangingPunct="0"/>
            <a:r>
              <a:rPr lang="zh-CN" altLang="en-US" sz="1600">
                <a:solidFill>
                  <a:srgbClr val="002060"/>
                </a:solidFill>
                <a:latin typeface="楷体_GB2312"/>
              </a:rPr>
              <a:t>工艺路线</a:t>
            </a:r>
          </a:p>
          <a:p>
            <a:pPr defTabSz="762000" eaLnBrk="0" hangingPunct="0"/>
            <a:r>
              <a:rPr lang="zh-CN" altLang="en-US" sz="1600">
                <a:solidFill>
                  <a:srgbClr val="002060"/>
                </a:solidFill>
                <a:latin typeface="楷体_GB2312"/>
              </a:rPr>
              <a:t>工作中心</a:t>
            </a:r>
          </a:p>
          <a:p>
            <a:pPr defTabSz="762000" eaLnBrk="0" hangingPunct="0"/>
            <a:r>
              <a:rPr lang="en-US" altLang="zh-CN" sz="1600">
                <a:solidFill>
                  <a:srgbClr val="002060"/>
                </a:solidFill>
              </a:rPr>
              <a:t>BOM</a:t>
            </a:r>
          </a:p>
        </p:txBody>
      </p:sp>
      <p:sp>
        <p:nvSpPr>
          <p:cNvPr id="22547" name="Line 21"/>
          <p:cNvSpPr>
            <a:spLocks noChangeShapeType="1"/>
          </p:cNvSpPr>
          <p:nvPr/>
        </p:nvSpPr>
        <p:spPr bwMode="auto">
          <a:xfrm flipH="1">
            <a:off x="0" y="6553200"/>
            <a:ext cx="9144000" cy="0"/>
          </a:xfrm>
          <a:prstGeom prst="line">
            <a:avLst/>
          </a:prstGeom>
          <a:noFill/>
          <a:ln w="9525">
            <a:solidFill>
              <a:srgbClr val="969696"/>
            </a:solidFill>
            <a:round/>
            <a:headEnd/>
            <a:tailEnd/>
          </a:ln>
        </p:spPr>
        <p:txBody>
          <a:bodyPr wrap="none" anchor="ctr"/>
          <a:lstStyle/>
          <a:p>
            <a:endParaRPr lang="zh-CN" altLang="en-US"/>
          </a:p>
        </p:txBody>
      </p:sp>
      <p:sp>
        <p:nvSpPr>
          <p:cNvPr id="22548" name="Text Box 22"/>
          <p:cNvSpPr txBox="1">
            <a:spLocks noChangeArrowheads="1"/>
          </p:cNvSpPr>
          <p:nvPr/>
        </p:nvSpPr>
        <p:spPr bwMode="auto">
          <a:xfrm>
            <a:off x="8555038" y="6521450"/>
            <a:ext cx="588962" cy="336550"/>
          </a:xfrm>
          <a:prstGeom prst="rect">
            <a:avLst/>
          </a:prstGeom>
          <a:solidFill>
            <a:schemeClr val="tx1"/>
          </a:solidFill>
          <a:ln w="9525">
            <a:noFill/>
            <a:miter lim="800000"/>
            <a:headEnd/>
            <a:tailEnd/>
          </a:ln>
        </p:spPr>
        <p:txBody>
          <a:bodyPr>
            <a:spAutoFit/>
          </a:bodyPr>
          <a:lstStyle/>
          <a:p>
            <a:r>
              <a:rPr lang="en-US" altLang="zh-CN" sz="1600" b="1">
                <a:solidFill>
                  <a:schemeClr val="bg1"/>
                </a:solidFill>
              </a:rPr>
              <a:t>  81</a:t>
            </a:r>
            <a:endParaRPr lang="en-US" altLang="zh-CN" sz="1400" b="1">
              <a:solidFill>
                <a:schemeClr val="bg1"/>
              </a:solidFill>
            </a:endParaRPr>
          </a:p>
        </p:txBody>
      </p:sp>
      <p:sp>
        <p:nvSpPr>
          <p:cNvPr id="22549" name="Text Box 23"/>
          <p:cNvSpPr txBox="1">
            <a:spLocks noChangeArrowheads="1"/>
          </p:cNvSpPr>
          <p:nvPr/>
        </p:nvSpPr>
        <p:spPr bwMode="auto">
          <a:xfrm>
            <a:off x="7248525" y="1125538"/>
            <a:ext cx="184150" cy="369887"/>
          </a:xfrm>
          <a:prstGeom prst="rect">
            <a:avLst/>
          </a:prstGeom>
          <a:noFill/>
          <a:ln w="9525">
            <a:noFill/>
            <a:miter lim="800000"/>
            <a:headEnd/>
            <a:tailEnd/>
          </a:ln>
        </p:spPr>
        <p:txBody>
          <a:bodyPr wrap="none">
            <a:spAutoFit/>
          </a:bodyPr>
          <a:lstStyle/>
          <a:p>
            <a:pPr eaLnBrk="0" hangingPunct="0"/>
            <a:endParaRPr lang="zh-CN" altLang="zh-CN" b="1">
              <a:solidFill>
                <a:srgbClr val="002060"/>
              </a:solidFill>
            </a:endParaRPr>
          </a:p>
        </p:txBody>
      </p:sp>
      <p:grpSp>
        <p:nvGrpSpPr>
          <p:cNvPr id="22550" name="Group 24"/>
          <p:cNvGrpSpPr>
            <a:grpSpLocks/>
          </p:cNvGrpSpPr>
          <p:nvPr/>
        </p:nvGrpSpPr>
        <p:grpSpPr bwMode="auto">
          <a:xfrm>
            <a:off x="6500813" y="1000125"/>
            <a:ext cx="1824037" cy="800100"/>
            <a:chOff x="3573" y="647"/>
            <a:chExt cx="1149" cy="504"/>
          </a:xfrm>
        </p:grpSpPr>
        <p:sp>
          <p:nvSpPr>
            <p:cNvPr id="22561" name="Rectangle 25" descr="轮廓式菱形"/>
            <p:cNvSpPr>
              <a:spLocks noChangeArrowheads="1"/>
            </p:cNvSpPr>
            <p:nvPr/>
          </p:nvSpPr>
          <p:spPr bwMode="auto">
            <a:xfrm>
              <a:off x="3573" y="660"/>
              <a:ext cx="1149" cy="468"/>
            </a:xfrm>
            <a:prstGeom prst="rect">
              <a:avLst/>
            </a:prstGeom>
            <a:pattFill prst="openDmnd">
              <a:fgClr>
                <a:srgbClr val="DDDDDD"/>
              </a:fgClr>
              <a:bgClr>
                <a:srgbClr val="FFFFFF"/>
              </a:bgClr>
            </a:pattFill>
            <a:ln w="9525">
              <a:noFill/>
              <a:miter lim="800000"/>
              <a:headEnd/>
              <a:tailEnd/>
            </a:ln>
          </p:spPr>
          <p:txBody>
            <a:bodyPr wrap="none" anchor="ctr"/>
            <a:lstStyle/>
            <a:p>
              <a:endParaRPr lang="zh-CN" altLang="en-US">
                <a:solidFill>
                  <a:srgbClr val="002060"/>
                </a:solidFill>
              </a:endParaRPr>
            </a:p>
          </p:txBody>
        </p:sp>
        <p:sp>
          <p:nvSpPr>
            <p:cNvPr id="22562" name="Rectangle 26"/>
            <p:cNvSpPr>
              <a:spLocks noChangeArrowheads="1"/>
            </p:cNvSpPr>
            <p:nvPr/>
          </p:nvSpPr>
          <p:spPr bwMode="auto">
            <a:xfrm>
              <a:off x="3592" y="647"/>
              <a:ext cx="912" cy="504"/>
            </a:xfrm>
            <a:prstGeom prst="rect">
              <a:avLst/>
            </a:prstGeom>
            <a:noFill/>
            <a:ln w="9525">
              <a:noFill/>
              <a:miter lim="800000"/>
              <a:headEnd/>
              <a:tailEnd/>
            </a:ln>
          </p:spPr>
          <p:txBody>
            <a:bodyPr wrap="none" lIns="92075" tIns="46038" rIns="92075" bIns="46038">
              <a:spAutoFit/>
            </a:bodyPr>
            <a:lstStyle/>
            <a:p>
              <a:pPr defTabSz="762000" eaLnBrk="0" hangingPunct="0"/>
              <a:r>
                <a:rPr lang="zh-CN" altLang="en-US" sz="1600">
                  <a:solidFill>
                    <a:srgbClr val="002060"/>
                  </a:solidFill>
                  <a:latin typeface="楷体_GB2312"/>
                </a:rPr>
                <a:t>客户关系管理</a:t>
              </a:r>
            </a:p>
            <a:p>
              <a:pPr defTabSz="762000" eaLnBrk="0" hangingPunct="0"/>
              <a:r>
                <a:rPr lang="zh-CN" altLang="en-US" sz="1600">
                  <a:solidFill>
                    <a:srgbClr val="002060"/>
                  </a:solidFill>
                  <a:latin typeface="楷体_GB2312"/>
                </a:rPr>
                <a:t>电子商务</a:t>
              </a:r>
            </a:p>
            <a:p>
              <a:pPr defTabSz="762000" eaLnBrk="0" hangingPunct="0"/>
              <a:r>
                <a:rPr lang="en-US" altLang="zh-CN" sz="1400">
                  <a:solidFill>
                    <a:srgbClr val="002060"/>
                  </a:solidFill>
                </a:rPr>
                <a:t>Internet/Intranet</a:t>
              </a:r>
              <a:endParaRPr lang="en-US" altLang="zh-CN" sz="1600">
                <a:solidFill>
                  <a:srgbClr val="002060"/>
                </a:solidFill>
                <a:latin typeface="楷体_GB2312"/>
              </a:endParaRPr>
            </a:p>
          </p:txBody>
        </p:sp>
      </p:grpSp>
      <p:sp>
        <p:nvSpPr>
          <p:cNvPr id="22551" name="Rectangle 27"/>
          <p:cNvSpPr>
            <a:spLocks noChangeArrowheads="1"/>
          </p:cNvSpPr>
          <p:nvPr/>
        </p:nvSpPr>
        <p:spPr bwMode="auto">
          <a:xfrm>
            <a:off x="6775450" y="3384550"/>
            <a:ext cx="185738" cy="369888"/>
          </a:xfrm>
          <a:prstGeom prst="rect">
            <a:avLst/>
          </a:prstGeom>
          <a:noFill/>
          <a:ln w="9525">
            <a:noFill/>
            <a:miter lim="800000"/>
            <a:headEnd/>
            <a:tailEnd/>
          </a:ln>
        </p:spPr>
        <p:txBody>
          <a:bodyPr wrap="none" lIns="92075" tIns="46038" rIns="92075" bIns="46038">
            <a:spAutoFit/>
          </a:bodyPr>
          <a:lstStyle/>
          <a:p>
            <a:pPr defTabSz="762000" eaLnBrk="0" hangingPunct="0"/>
            <a:endParaRPr lang="zh-CN" altLang="zh-CN">
              <a:solidFill>
                <a:srgbClr val="002060"/>
              </a:solidFill>
            </a:endParaRPr>
          </a:p>
        </p:txBody>
      </p:sp>
      <p:sp>
        <p:nvSpPr>
          <p:cNvPr id="22552" name="Rectangle 28"/>
          <p:cNvSpPr>
            <a:spLocks noChangeArrowheads="1"/>
          </p:cNvSpPr>
          <p:nvPr/>
        </p:nvSpPr>
        <p:spPr bwMode="auto">
          <a:xfrm>
            <a:off x="6440488" y="4452938"/>
            <a:ext cx="1963737" cy="1352550"/>
          </a:xfrm>
          <a:prstGeom prst="rect">
            <a:avLst/>
          </a:prstGeom>
          <a:noFill/>
          <a:ln w="9525">
            <a:noFill/>
            <a:miter lim="800000"/>
            <a:headEnd/>
            <a:tailEnd/>
          </a:ln>
        </p:spPr>
        <p:txBody>
          <a:bodyPr wrap="none" anchor="ctr"/>
          <a:lstStyle/>
          <a:p>
            <a:pPr algn="ctr" defTabSz="762000" eaLnBrk="0" hangingPunct="0"/>
            <a:endParaRPr lang="zh-CN" altLang="zh-CN" sz="1600">
              <a:solidFill>
                <a:srgbClr val="002060"/>
              </a:solidFill>
              <a:latin typeface="楷体_GB2312"/>
            </a:endParaRPr>
          </a:p>
        </p:txBody>
      </p:sp>
      <p:sp>
        <p:nvSpPr>
          <p:cNvPr id="22553" name="Rectangle 29" descr="浅色横线"/>
          <p:cNvSpPr>
            <a:spLocks noChangeArrowheads="1"/>
          </p:cNvSpPr>
          <p:nvPr/>
        </p:nvSpPr>
        <p:spPr bwMode="auto">
          <a:xfrm>
            <a:off x="6503988" y="1766888"/>
            <a:ext cx="1822450" cy="1812925"/>
          </a:xfrm>
          <a:prstGeom prst="rect">
            <a:avLst/>
          </a:prstGeom>
          <a:pattFill prst="ltHorz">
            <a:fgClr>
              <a:srgbClr val="DDDDDD"/>
            </a:fgClr>
            <a:bgClr>
              <a:srgbClr val="FFFFFF"/>
            </a:bgClr>
          </a:pattFill>
          <a:ln w="9525">
            <a:solidFill>
              <a:schemeClr val="tx1"/>
            </a:solidFill>
            <a:miter lim="800000"/>
            <a:headEnd/>
            <a:tailEnd/>
          </a:ln>
        </p:spPr>
        <p:txBody>
          <a:bodyPr lIns="92075" tIns="46038" rIns="92075" bIns="46038">
            <a:spAutoFit/>
          </a:bodyPr>
          <a:lstStyle/>
          <a:p>
            <a:pPr defTabSz="762000" eaLnBrk="0" hangingPunct="0"/>
            <a:r>
              <a:rPr lang="zh-CN" altLang="en-US" sz="1600">
                <a:solidFill>
                  <a:srgbClr val="002060"/>
                </a:solidFill>
                <a:latin typeface="楷体_GB2312"/>
              </a:rPr>
              <a:t>法制条例控制</a:t>
            </a:r>
          </a:p>
          <a:p>
            <a:pPr defTabSz="762000" eaLnBrk="0" hangingPunct="0"/>
            <a:r>
              <a:rPr lang="zh-CN" altLang="en-US" sz="1600">
                <a:solidFill>
                  <a:srgbClr val="002060"/>
                </a:solidFill>
                <a:latin typeface="楷体_GB2312"/>
              </a:rPr>
              <a:t>流程工业管理</a:t>
            </a:r>
          </a:p>
          <a:p>
            <a:pPr defTabSz="762000" eaLnBrk="0" hangingPunct="0"/>
            <a:r>
              <a:rPr lang="zh-CN" altLang="en-US" sz="1600">
                <a:solidFill>
                  <a:srgbClr val="002060"/>
                </a:solidFill>
                <a:latin typeface="楷体_GB2312"/>
              </a:rPr>
              <a:t>运输管理</a:t>
            </a:r>
          </a:p>
          <a:p>
            <a:pPr defTabSz="762000" eaLnBrk="0" hangingPunct="0"/>
            <a:r>
              <a:rPr lang="zh-CN" altLang="en-US" sz="1600">
                <a:solidFill>
                  <a:srgbClr val="002060"/>
                </a:solidFill>
                <a:latin typeface="楷体_GB2312"/>
              </a:rPr>
              <a:t>仓库管理</a:t>
            </a:r>
          </a:p>
          <a:p>
            <a:pPr defTabSz="762000" eaLnBrk="0" hangingPunct="0"/>
            <a:r>
              <a:rPr lang="zh-CN" altLang="en-US" sz="1600">
                <a:solidFill>
                  <a:srgbClr val="002060"/>
                </a:solidFill>
                <a:latin typeface="楷体_GB2312"/>
              </a:rPr>
              <a:t>设备维修管理</a:t>
            </a:r>
          </a:p>
          <a:p>
            <a:pPr defTabSz="762000" eaLnBrk="0" hangingPunct="0"/>
            <a:r>
              <a:rPr lang="zh-CN" altLang="en-US" sz="1600">
                <a:solidFill>
                  <a:srgbClr val="002060"/>
                </a:solidFill>
                <a:latin typeface="楷体_GB2312"/>
              </a:rPr>
              <a:t>质量管理</a:t>
            </a:r>
          </a:p>
          <a:p>
            <a:pPr defTabSz="762000" eaLnBrk="0" hangingPunct="0"/>
            <a:r>
              <a:rPr lang="zh-CN" altLang="en-US" sz="1600">
                <a:solidFill>
                  <a:srgbClr val="002060"/>
                </a:solidFill>
                <a:latin typeface="楷体_GB2312"/>
              </a:rPr>
              <a:t>产品数据管理</a:t>
            </a:r>
          </a:p>
        </p:txBody>
      </p:sp>
      <p:sp>
        <p:nvSpPr>
          <p:cNvPr id="22554" name="Rectangle 30" descr="浅色竖线"/>
          <p:cNvSpPr>
            <a:spLocks noChangeArrowheads="1"/>
          </p:cNvSpPr>
          <p:nvPr/>
        </p:nvSpPr>
        <p:spPr bwMode="auto">
          <a:xfrm>
            <a:off x="6503988" y="3571875"/>
            <a:ext cx="1824037" cy="876300"/>
          </a:xfrm>
          <a:prstGeom prst="rect">
            <a:avLst/>
          </a:prstGeom>
          <a:pattFill prst="ltVert">
            <a:fgClr>
              <a:srgbClr val="DDDDDD"/>
            </a:fgClr>
            <a:bgClr>
              <a:srgbClr val="FFFFFF"/>
            </a:bgClr>
          </a:pattFill>
          <a:ln w="9525">
            <a:solidFill>
              <a:schemeClr val="tx1"/>
            </a:solidFill>
            <a:miter lim="800000"/>
            <a:headEnd/>
            <a:tailEnd/>
          </a:ln>
        </p:spPr>
        <p:txBody>
          <a:bodyPr wrap="none" anchor="ctr"/>
          <a:lstStyle/>
          <a:p>
            <a:endParaRPr lang="zh-CN" altLang="en-US">
              <a:solidFill>
                <a:srgbClr val="002060"/>
              </a:solidFill>
            </a:endParaRPr>
          </a:p>
        </p:txBody>
      </p:sp>
      <p:sp>
        <p:nvSpPr>
          <p:cNvPr id="22555" name="Rectangle 31"/>
          <p:cNvSpPr>
            <a:spLocks noChangeArrowheads="1"/>
          </p:cNvSpPr>
          <p:nvPr/>
        </p:nvSpPr>
        <p:spPr bwMode="auto">
          <a:xfrm>
            <a:off x="6505575" y="4451350"/>
            <a:ext cx="1927225" cy="1323975"/>
          </a:xfrm>
          <a:prstGeom prst="rect">
            <a:avLst/>
          </a:prstGeom>
          <a:solidFill>
            <a:srgbClr val="DDDDDD">
              <a:alpha val="50195"/>
            </a:srgbClr>
          </a:solidFill>
          <a:ln w="9525">
            <a:solidFill>
              <a:schemeClr val="tx1"/>
            </a:solidFill>
            <a:miter lim="800000"/>
            <a:headEnd/>
            <a:tailEnd/>
          </a:ln>
        </p:spPr>
        <p:txBody>
          <a:bodyPr wrap="none" lIns="92075" tIns="46038" rIns="92075" bIns="46038">
            <a:spAutoFit/>
          </a:bodyPr>
          <a:lstStyle/>
          <a:p>
            <a:pPr defTabSz="762000" eaLnBrk="0" hangingPunct="0"/>
            <a:r>
              <a:rPr lang="en-US" altLang="zh-CN" sz="1600">
                <a:solidFill>
                  <a:srgbClr val="002060"/>
                </a:solidFill>
              </a:rPr>
              <a:t>MPS</a:t>
            </a:r>
            <a:r>
              <a:rPr lang="zh-CN" altLang="en-US" sz="1600">
                <a:solidFill>
                  <a:srgbClr val="002060"/>
                </a:solidFill>
              </a:rPr>
              <a:t>，</a:t>
            </a:r>
            <a:r>
              <a:rPr lang="en-US" altLang="zh-CN" sz="1600">
                <a:solidFill>
                  <a:srgbClr val="002060"/>
                </a:solidFill>
              </a:rPr>
              <a:t>MRP</a:t>
            </a:r>
            <a:r>
              <a:rPr lang="zh-CN" altLang="en-US" sz="1600">
                <a:solidFill>
                  <a:srgbClr val="002060"/>
                </a:solidFill>
              </a:rPr>
              <a:t>，</a:t>
            </a:r>
            <a:r>
              <a:rPr lang="en-US" altLang="zh-CN" sz="1600">
                <a:solidFill>
                  <a:srgbClr val="002060"/>
                </a:solidFill>
              </a:rPr>
              <a:t>CRP</a:t>
            </a:r>
          </a:p>
          <a:p>
            <a:pPr defTabSz="762000" eaLnBrk="0" hangingPunct="0"/>
            <a:r>
              <a:rPr lang="zh-CN" altLang="en-US" sz="1600">
                <a:solidFill>
                  <a:srgbClr val="002060"/>
                </a:solidFill>
                <a:latin typeface="楷体_GB2312"/>
              </a:rPr>
              <a:t>库存管理</a:t>
            </a:r>
          </a:p>
          <a:p>
            <a:pPr defTabSz="762000" eaLnBrk="0" hangingPunct="0"/>
            <a:r>
              <a:rPr lang="zh-CN" altLang="en-US" sz="1600">
                <a:solidFill>
                  <a:srgbClr val="002060"/>
                </a:solidFill>
                <a:latin typeface="楷体_GB2312"/>
              </a:rPr>
              <a:t>工艺路线</a:t>
            </a:r>
          </a:p>
          <a:p>
            <a:pPr defTabSz="762000" eaLnBrk="0" hangingPunct="0"/>
            <a:r>
              <a:rPr lang="zh-CN" altLang="en-US" sz="1600">
                <a:solidFill>
                  <a:srgbClr val="002060"/>
                </a:solidFill>
                <a:latin typeface="楷体_GB2312"/>
              </a:rPr>
              <a:t>工作中心</a:t>
            </a:r>
          </a:p>
          <a:p>
            <a:pPr defTabSz="762000" eaLnBrk="0" hangingPunct="0"/>
            <a:r>
              <a:rPr lang="en-US" altLang="zh-CN" sz="1600">
                <a:solidFill>
                  <a:srgbClr val="002060"/>
                </a:solidFill>
              </a:rPr>
              <a:t>BOM</a:t>
            </a:r>
          </a:p>
        </p:txBody>
      </p:sp>
      <p:sp>
        <p:nvSpPr>
          <p:cNvPr id="22556" name="Rectangle 32"/>
          <p:cNvSpPr>
            <a:spLocks noChangeArrowheads="1"/>
          </p:cNvSpPr>
          <p:nvPr/>
        </p:nvSpPr>
        <p:spPr bwMode="auto">
          <a:xfrm>
            <a:off x="6577013" y="3575050"/>
            <a:ext cx="996950" cy="825500"/>
          </a:xfrm>
          <a:prstGeom prst="rect">
            <a:avLst/>
          </a:prstGeom>
          <a:noFill/>
          <a:ln w="9525">
            <a:noFill/>
            <a:miter lim="800000"/>
            <a:headEnd/>
            <a:tailEnd/>
          </a:ln>
        </p:spPr>
        <p:txBody>
          <a:bodyPr wrap="none" lIns="92075" tIns="46038" rIns="92075" bIns="46038">
            <a:spAutoFit/>
          </a:bodyPr>
          <a:lstStyle/>
          <a:p>
            <a:pPr defTabSz="762000" eaLnBrk="0" hangingPunct="0"/>
            <a:r>
              <a:rPr lang="zh-CN" altLang="en-US" sz="1600">
                <a:solidFill>
                  <a:srgbClr val="002060"/>
                </a:solidFill>
                <a:latin typeface="楷体_GB2312"/>
              </a:rPr>
              <a:t>销售管理</a:t>
            </a:r>
          </a:p>
          <a:p>
            <a:pPr defTabSz="762000" eaLnBrk="0" hangingPunct="0"/>
            <a:r>
              <a:rPr lang="zh-CN" altLang="en-US" sz="1600">
                <a:solidFill>
                  <a:srgbClr val="002060"/>
                </a:solidFill>
                <a:latin typeface="楷体_GB2312"/>
              </a:rPr>
              <a:t>财务管理</a:t>
            </a:r>
          </a:p>
          <a:p>
            <a:pPr defTabSz="762000" eaLnBrk="0" hangingPunct="0"/>
            <a:r>
              <a:rPr lang="zh-CN" altLang="en-US" sz="1600">
                <a:solidFill>
                  <a:srgbClr val="002060"/>
                </a:solidFill>
                <a:latin typeface="楷体_GB2312"/>
              </a:rPr>
              <a:t>成本管理</a:t>
            </a:r>
          </a:p>
        </p:txBody>
      </p:sp>
      <p:sp>
        <p:nvSpPr>
          <p:cNvPr id="22557" name="Line 33"/>
          <p:cNvSpPr>
            <a:spLocks noChangeShapeType="1"/>
          </p:cNvSpPr>
          <p:nvPr/>
        </p:nvSpPr>
        <p:spPr bwMode="auto">
          <a:xfrm flipV="1">
            <a:off x="8324850" y="1009650"/>
            <a:ext cx="0" cy="762000"/>
          </a:xfrm>
          <a:prstGeom prst="line">
            <a:avLst/>
          </a:prstGeom>
          <a:noFill/>
          <a:ln w="9525">
            <a:solidFill>
              <a:schemeClr val="tx1"/>
            </a:solidFill>
            <a:round/>
            <a:headEnd/>
            <a:tailEnd/>
          </a:ln>
        </p:spPr>
        <p:txBody>
          <a:bodyPr wrap="none" anchor="ctr">
            <a:spAutoFit/>
          </a:bodyPr>
          <a:lstStyle/>
          <a:p>
            <a:endParaRPr lang="zh-CN" altLang="en-US"/>
          </a:p>
        </p:txBody>
      </p:sp>
      <p:sp>
        <p:nvSpPr>
          <p:cNvPr id="22558" name="Line 34"/>
          <p:cNvSpPr>
            <a:spLocks noChangeShapeType="1"/>
          </p:cNvSpPr>
          <p:nvPr/>
        </p:nvSpPr>
        <p:spPr bwMode="auto">
          <a:xfrm flipV="1">
            <a:off x="6496050" y="990600"/>
            <a:ext cx="0" cy="762000"/>
          </a:xfrm>
          <a:prstGeom prst="line">
            <a:avLst/>
          </a:prstGeom>
          <a:noFill/>
          <a:ln w="9525">
            <a:solidFill>
              <a:schemeClr val="tx1"/>
            </a:solidFill>
            <a:round/>
            <a:headEnd/>
            <a:tailEnd/>
          </a:ln>
        </p:spPr>
        <p:txBody>
          <a:bodyPr wrap="none" anchor="ctr">
            <a:spAutoFit/>
          </a:bodyPr>
          <a:lstStyle/>
          <a:p>
            <a:endParaRPr lang="zh-CN" altLang="en-US"/>
          </a:p>
        </p:txBody>
      </p:sp>
      <p:sp>
        <p:nvSpPr>
          <p:cNvPr id="22559" name="Text Box 35"/>
          <p:cNvSpPr txBox="1">
            <a:spLocks noChangeArrowheads="1"/>
          </p:cNvSpPr>
          <p:nvPr/>
        </p:nvSpPr>
        <p:spPr bwMode="auto">
          <a:xfrm>
            <a:off x="6842125" y="582613"/>
            <a:ext cx="996950" cy="336550"/>
          </a:xfrm>
          <a:prstGeom prst="rect">
            <a:avLst/>
          </a:prstGeom>
          <a:noFill/>
          <a:ln w="9525">
            <a:noFill/>
            <a:miter lim="800000"/>
            <a:headEnd/>
            <a:tailEnd/>
          </a:ln>
        </p:spPr>
        <p:txBody>
          <a:bodyPr wrap="none">
            <a:spAutoFit/>
          </a:bodyPr>
          <a:lstStyle/>
          <a:p>
            <a:pPr eaLnBrk="0" hangingPunct="0"/>
            <a:r>
              <a:rPr lang="zh-CN" altLang="en-US" sz="1600"/>
              <a:t>协同商务</a:t>
            </a:r>
          </a:p>
        </p:txBody>
      </p:sp>
      <p:sp>
        <p:nvSpPr>
          <p:cNvPr id="22560" name="标题 36"/>
          <p:cNvSpPr>
            <a:spLocks noGrp="1"/>
          </p:cNvSpPr>
          <p:nvPr>
            <p:ph type="title" idx="4294967295"/>
          </p:nvPr>
        </p:nvSpPr>
        <p:spPr>
          <a:xfrm>
            <a:off x="0" y="115888"/>
            <a:ext cx="7200900" cy="431800"/>
          </a:xfrm>
        </p:spPr>
        <p:txBody>
          <a:bodyPr/>
          <a:lstStyle/>
          <a:p>
            <a:pPr algn="l"/>
            <a:r>
              <a:rPr lang="en-US" altLang="zh-CN" sz="3200" b="1" smtClean="0">
                <a:solidFill>
                  <a:schemeClr val="bg1"/>
                </a:solidFill>
                <a:latin typeface="华文中宋" pitchFamily="2" charset="-122"/>
                <a:ea typeface="华文中宋" pitchFamily="2" charset="-122"/>
              </a:rPr>
              <a:t>3.3</a:t>
            </a:r>
            <a:r>
              <a:rPr lang="zh-CN" altLang="en-US" sz="3200" b="1" smtClean="0">
                <a:solidFill>
                  <a:schemeClr val="bg1"/>
                </a:solidFill>
                <a:latin typeface="华文中宋" pitchFamily="2" charset="-122"/>
                <a:ea typeface="华文中宋" pitchFamily="2" charset="-122"/>
              </a:rPr>
              <a:t> </a:t>
            </a:r>
            <a:r>
              <a:rPr lang="en-US" altLang="zh-CN" sz="3200" b="1" smtClean="0">
                <a:solidFill>
                  <a:schemeClr val="bg1"/>
                </a:solidFill>
                <a:latin typeface="华文中宋" pitchFamily="2" charset="-122"/>
                <a:ea typeface="华文中宋" pitchFamily="2" charset="-122"/>
              </a:rPr>
              <a:t>ERP</a:t>
            </a:r>
            <a:r>
              <a:rPr lang="zh-CN" altLang="en-US" sz="3200" b="1" smtClean="0">
                <a:solidFill>
                  <a:schemeClr val="bg1"/>
                </a:solidFill>
                <a:latin typeface="华文中宋" pitchFamily="2" charset="-122"/>
                <a:ea typeface="华文中宋" pitchFamily="2" charset="-122"/>
              </a:rPr>
              <a:t>发展历程</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3"/>
          <p:cNvGrpSpPr>
            <a:grpSpLocks/>
          </p:cNvGrpSpPr>
          <p:nvPr/>
        </p:nvGrpSpPr>
        <p:grpSpPr bwMode="auto">
          <a:xfrm>
            <a:off x="247650" y="685800"/>
            <a:ext cx="3768725" cy="946150"/>
            <a:chOff x="-67" y="432"/>
            <a:chExt cx="2374" cy="596"/>
          </a:xfrm>
        </p:grpSpPr>
        <p:sp>
          <p:nvSpPr>
            <p:cNvPr id="23584" name="Text Box 4"/>
            <p:cNvSpPr txBox="1">
              <a:spLocks noChangeArrowheads="1"/>
            </p:cNvSpPr>
            <p:nvPr/>
          </p:nvSpPr>
          <p:spPr bwMode="auto">
            <a:xfrm>
              <a:off x="-67" y="432"/>
              <a:ext cx="2374" cy="596"/>
            </a:xfrm>
            <a:prstGeom prst="rect">
              <a:avLst/>
            </a:prstGeom>
            <a:noFill/>
            <a:ln w="9525">
              <a:noFill/>
              <a:miter lim="800000"/>
              <a:headEnd/>
              <a:tailEnd/>
            </a:ln>
          </p:spPr>
          <p:txBody>
            <a:bodyPr wrap="none">
              <a:spAutoFit/>
            </a:bodyPr>
            <a:lstStyle/>
            <a:p>
              <a:pPr algn="ctr"/>
              <a:r>
                <a:rPr lang="en-US" altLang="zh-CN" sz="2800" b="1"/>
                <a:t>MRP     MRP II     ERP</a:t>
              </a:r>
            </a:p>
            <a:p>
              <a:pPr algn="ctr"/>
              <a:r>
                <a:rPr lang="zh-CN" altLang="en-US" sz="2800" b="1"/>
                <a:t>的扩展关系</a:t>
              </a:r>
              <a:endParaRPr lang="zh-CN" altLang="en-US"/>
            </a:p>
          </p:txBody>
        </p:sp>
        <p:sp>
          <p:nvSpPr>
            <p:cNvPr id="23585" name="Line 5"/>
            <p:cNvSpPr>
              <a:spLocks noChangeShapeType="1"/>
            </p:cNvSpPr>
            <p:nvPr/>
          </p:nvSpPr>
          <p:spPr bwMode="auto">
            <a:xfrm>
              <a:off x="624" y="624"/>
              <a:ext cx="144" cy="0"/>
            </a:xfrm>
            <a:prstGeom prst="line">
              <a:avLst/>
            </a:prstGeom>
            <a:noFill/>
            <a:ln w="9525">
              <a:solidFill>
                <a:schemeClr val="tx1"/>
              </a:solidFill>
              <a:round/>
              <a:headEnd/>
              <a:tailEnd type="triangle" w="med" len="med"/>
            </a:ln>
          </p:spPr>
          <p:txBody>
            <a:bodyPr wrap="none" anchor="ctr"/>
            <a:lstStyle/>
            <a:p>
              <a:endParaRPr lang="zh-CN" altLang="en-US"/>
            </a:p>
          </p:txBody>
        </p:sp>
        <p:sp>
          <p:nvSpPr>
            <p:cNvPr id="23586" name="Line 6"/>
            <p:cNvSpPr>
              <a:spLocks noChangeShapeType="1"/>
            </p:cNvSpPr>
            <p:nvPr/>
          </p:nvSpPr>
          <p:spPr bwMode="auto">
            <a:xfrm>
              <a:off x="1592" y="598"/>
              <a:ext cx="144" cy="0"/>
            </a:xfrm>
            <a:prstGeom prst="line">
              <a:avLst/>
            </a:prstGeom>
            <a:noFill/>
            <a:ln w="9525">
              <a:solidFill>
                <a:schemeClr val="tx1"/>
              </a:solidFill>
              <a:round/>
              <a:headEnd/>
              <a:tailEnd type="triangle" w="med" len="med"/>
            </a:ln>
          </p:spPr>
          <p:txBody>
            <a:bodyPr wrap="none" anchor="ctr"/>
            <a:lstStyle/>
            <a:p>
              <a:endParaRPr lang="zh-CN" altLang="en-US"/>
            </a:p>
          </p:txBody>
        </p:sp>
      </p:grpSp>
      <p:sp>
        <p:nvSpPr>
          <p:cNvPr id="23554" name="Text Box 10"/>
          <p:cNvSpPr txBox="1">
            <a:spLocks noChangeArrowheads="1"/>
          </p:cNvSpPr>
          <p:nvPr/>
        </p:nvSpPr>
        <p:spPr bwMode="auto">
          <a:xfrm>
            <a:off x="5418138" y="1316038"/>
            <a:ext cx="793750" cy="457200"/>
          </a:xfrm>
          <a:prstGeom prst="rect">
            <a:avLst/>
          </a:prstGeom>
          <a:noFill/>
          <a:ln w="9525">
            <a:noFill/>
            <a:miter lim="800000"/>
            <a:headEnd/>
            <a:tailEnd/>
          </a:ln>
        </p:spPr>
        <p:txBody>
          <a:bodyPr wrap="none">
            <a:spAutoFit/>
          </a:bodyPr>
          <a:lstStyle/>
          <a:p>
            <a:pPr algn="ctr"/>
            <a:r>
              <a:rPr lang="en-US" altLang="zh-CN" b="1"/>
              <a:t>ERP</a:t>
            </a:r>
            <a:endParaRPr lang="en-US" altLang="zh-CN"/>
          </a:p>
        </p:txBody>
      </p:sp>
      <p:sp>
        <p:nvSpPr>
          <p:cNvPr id="23555" name="Text Box 11"/>
          <p:cNvSpPr txBox="1">
            <a:spLocks noChangeArrowheads="1"/>
          </p:cNvSpPr>
          <p:nvPr/>
        </p:nvSpPr>
        <p:spPr bwMode="auto">
          <a:xfrm>
            <a:off x="3968750" y="5811838"/>
            <a:ext cx="3644900" cy="701675"/>
          </a:xfrm>
          <a:prstGeom prst="rect">
            <a:avLst/>
          </a:prstGeom>
          <a:noFill/>
          <a:ln w="9525">
            <a:noFill/>
            <a:miter lim="800000"/>
            <a:headEnd/>
            <a:tailEnd/>
          </a:ln>
        </p:spPr>
        <p:txBody>
          <a:bodyPr wrap="none">
            <a:spAutoFit/>
          </a:bodyPr>
          <a:lstStyle/>
          <a:p>
            <a:r>
              <a:rPr lang="zh-CN" altLang="en-US" sz="2000" b="1"/>
              <a:t>需求市场 </a:t>
            </a:r>
            <a:r>
              <a:rPr lang="en-US" altLang="zh-CN" sz="2000" b="1"/>
              <a:t>/ </a:t>
            </a:r>
            <a:r>
              <a:rPr lang="zh-CN" altLang="en-US" sz="2000" b="1"/>
              <a:t>制造企业 </a:t>
            </a:r>
            <a:r>
              <a:rPr lang="en-US" altLang="zh-CN" sz="2000" b="1"/>
              <a:t>/ </a:t>
            </a:r>
            <a:r>
              <a:rPr lang="zh-CN" altLang="en-US" sz="2000" b="1"/>
              <a:t>供应市场</a:t>
            </a:r>
          </a:p>
          <a:p>
            <a:r>
              <a:rPr lang="zh-CN" altLang="en-US" sz="2000" b="1"/>
              <a:t>                   信息集成</a:t>
            </a:r>
          </a:p>
        </p:txBody>
      </p:sp>
      <p:sp>
        <p:nvSpPr>
          <p:cNvPr id="23556" name="Text Box 12"/>
          <p:cNvSpPr txBox="1">
            <a:spLocks noChangeArrowheads="1"/>
          </p:cNvSpPr>
          <p:nvPr/>
        </p:nvSpPr>
        <p:spPr bwMode="auto">
          <a:xfrm>
            <a:off x="5059363" y="1849438"/>
            <a:ext cx="1462087" cy="396875"/>
          </a:xfrm>
          <a:prstGeom prst="rect">
            <a:avLst/>
          </a:prstGeom>
          <a:noFill/>
          <a:ln w="9525">
            <a:noFill/>
            <a:miter lim="800000"/>
            <a:headEnd/>
            <a:tailEnd/>
          </a:ln>
        </p:spPr>
        <p:txBody>
          <a:bodyPr wrap="none">
            <a:spAutoFit/>
          </a:bodyPr>
          <a:lstStyle/>
          <a:p>
            <a:pPr algn="ctr"/>
            <a:r>
              <a:rPr lang="zh-CN" altLang="en-US" sz="2000" b="1"/>
              <a:t>面向供需链</a:t>
            </a:r>
          </a:p>
        </p:txBody>
      </p:sp>
      <p:sp>
        <p:nvSpPr>
          <p:cNvPr id="23557" name="Text Box 13"/>
          <p:cNvSpPr txBox="1">
            <a:spLocks noChangeArrowheads="1"/>
          </p:cNvSpPr>
          <p:nvPr/>
        </p:nvSpPr>
        <p:spPr bwMode="auto">
          <a:xfrm>
            <a:off x="4462463" y="1620838"/>
            <a:ext cx="2655887" cy="336550"/>
          </a:xfrm>
          <a:prstGeom prst="rect">
            <a:avLst/>
          </a:prstGeom>
          <a:noFill/>
          <a:ln w="9525">
            <a:noFill/>
            <a:miter lim="800000"/>
            <a:headEnd/>
            <a:tailEnd/>
          </a:ln>
        </p:spPr>
        <p:txBody>
          <a:bodyPr wrap="none">
            <a:spAutoFit/>
          </a:bodyPr>
          <a:lstStyle/>
          <a:p>
            <a:pPr algn="ctr"/>
            <a:r>
              <a:rPr lang="en-US" altLang="zh-CN" sz="1600"/>
              <a:t>Enterprise Resource Planning </a:t>
            </a:r>
          </a:p>
        </p:txBody>
      </p:sp>
      <p:sp>
        <p:nvSpPr>
          <p:cNvPr id="23558" name="Oval 14"/>
          <p:cNvSpPr>
            <a:spLocks noChangeArrowheads="1"/>
          </p:cNvSpPr>
          <p:nvPr/>
        </p:nvSpPr>
        <p:spPr bwMode="auto">
          <a:xfrm>
            <a:off x="3124200" y="1335088"/>
            <a:ext cx="5334000" cy="5486400"/>
          </a:xfrm>
          <a:prstGeom prst="ellipse">
            <a:avLst/>
          </a:prstGeom>
          <a:noFill/>
          <a:ln w="28575">
            <a:solidFill>
              <a:schemeClr val="tx1"/>
            </a:solidFill>
            <a:prstDash val="lgDash"/>
            <a:round/>
            <a:headEnd/>
            <a:tailEnd/>
          </a:ln>
        </p:spPr>
        <p:txBody>
          <a:bodyPr wrap="none" anchor="ctr"/>
          <a:lstStyle/>
          <a:p>
            <a:endParaRPr lang="zh-CN" altLang="en-US"/>
          </a:p>
        </p:txBody>
      </p:sp>
      <p:sp>
        <p:nvSpPr>
          <p:cNvPr id="23559" name="Oval 16"/>
          <p:cNvSpPr>
            <a:spLocks noChangeArrowheads="1"/>
          </p:cNvSpPr>
          <p:nvPr/>
        </p:nvSpPr>
        <p:spPr bwMode="auto">
          <a:xfrm>
            <a:off x="4114800" y="2325688"/>
            <a:ext cx="3352800" cy="3505200"/>
          </a:xfrm>
          <a:prstGeom prst="ellipse">
            <a:avLst/>
          </a:prstGeom>
          <a:noFill/>
          <a:ln w="28575">
            <a:solidFill>
              <a:schemeClr val="folHlink"/>
            </a:solidFill>
            <a:round/>
            <a:headEnd/>
            <a:tailEnd/>
          </a:ln>
        </p:spPr>
        <p:txBody>
          <a:bodyPr wrap="none" anchor="ctr"/>
          <a:lstStyle/>
          <a:p>
            <a:pPr algn="ctr"/>
            <a:endParaRPr lang="zh-CN" altLang="zh-CN"/>
          </a:p>
        </p:txBody>
      </p:sp>
      <p:sp>
        <p:nvSpPr>
          <p:cNvPr id="23560" name="Text Box 17"/>
          <p:cNvSpPr txBox="1">
            <a:spLocks noChangeArrowheads="1"/>
          </p:cNvSpPr>
          <p:nvPr/>
        </p:nvSpPr>
        <p:spPr bwMode="auto">
          <a:xfrm>
            <a:off x="5219700" y="2401888"/>
            <a:ext cx="1192213" cy="457200"/>
          </a:xfrm>
          <a:prstGeom prst="rect">
            <a:avLst/>
          </a:prstGeom>
          <a:noFill/>
          <a:ln w="9525">
            <a:noFill/>
            <a:miter lim="800000"/>
            <a:headEnd/>
            <a:tailEnd/>
          </a:ln>
        </p:spPr>
        <p:txBody>
          <a:bodyPr wrap="none">
            <a:spAutoFit/>
          </a:bodyPr>
          <a:lstStyle/>
          <a:p>
            <a:pPr algn="ctr"/>
            <a:r>
              <a:rPr lang="en-US" altLang="zh-CN" b="1"/>
              <a:t>MRP II</a:t>
            </a:r>
            <a:endParaRPr lang="en-US" altLang="zh-CN"/>
          </a:p>
        </p:txBody>
      </p:sp>
      <p:sp>
        <p:nvSpPr>
          <p:cNvPr id="23561" name="Text Box 18"/>
          <p:cNvSpPr txBox="1">
            <a:spLocks noChangeArrowheads="1"/>
          </p:cNvSpPr>
          <p:nvPr/>
        </p:nvSpPr>
        <p:spPr bwMode="auto">
          <a:xfrm>
            <a:off x="4584700" y="4840288"/>
            <a:ext cx="2425700" cy="396875"/>
          </a:xfrm>
          <a:prstGeom prst="rect">
            <a:avLst/>
          </a:prstGeom>
          <a:noFill/>
          <a:ln w="9525">
            <a:noFill/>
            <a:miter lim="800000"/>
            <a:headEnd/>
            <a:tailEnd/>
          </a:ln>
        </p:spPr>
        <p:txBody>
          <a:bodyPr wrap="none">
            <a:spAutoFit/>
          </a:bodyPr>
          <a:lstStyle/>
          <a:p>
            <a:r>
              <a:rPr lang="zh-CN" altLang="en-US" sz="2000" b="1"/>
              <a:t>物料 </a:t>
            </a:r>
            <a:r>
              <a:rPr lang="en-US" altLang="zh-CN" sz="2000" b="1"/>
              <a:t>/ </a:t>
            </a:r>
            <a:r>
              <a:rPr lang="zh-CN" altLang="en-US" sz="2000" b="1"/>
              <a:t>资金信息集成</a:t>
            </a:r>
          </a:p>
        </p:txBody>
      </p:sp>
      <p:sp>
        <p:nvSpPr>
          <p:cNvPr id="23562" name="Text Box 19"/>
          <p:cNvSpPr txBox="1">
            <a:spLocks noChangeArrowheads="1"/>
          </p:cNvSpPr>
          <p:nvPr/>
        </p:nvSpPr>
        <p:spPr bwMode="auto">
          <a:xfrm>
            <a:off x="5187950" y="3011488"/>
            <a:ext cx="1206500" cy="396875"/>
          </a:xfrm>
          <a:prstGeom prst="rect">
            <a:avLst/>
          </a:prstGeom>
          <a:noFill/>
          <a:ln w="9525">
            <a:noFill/>
            <a:miter lim="800000"/>
            <a:headEnd/>
            <a:tailEnd/>
          </a:ln>
        </p:spPr>
        <p:txBody>
          <a:bodyPr wrap="none">
            <a:spAutoFit/>
          </a:bodyPr>
          <a:lstStyle/>
          <a:p>
            <a:pPr algn="ctr"/>
            <a:r>
              <a:rPr lang="zh-CN" altLang="en-US" sz="2000" b="1"/>
              <a:t>面向企业</a:t>
            </a:r>
            <a:endParaRPr lang="zh-CN" altLang="en-US" sz="2000"/>
          </a:p>
        </p:txBody>
      </p:sp>
      <p:sp>
        <p:nvSpPr>
          <p:cNvPr id="23563" name="Text Box 20"/>
          <p:cNvSpPr txBox="1">
            <a:spLocks noChangeArrowheads="1"/>
          </p:cNvSpPr>
          <p:nvPr/>
        </p:nvSpPr>
        <p:spPr bwMode="auto">
          <a:xfrm>
            <a:off x="4456113" y="2779713"/>
            <a:ext cx="2670175" cy="304800"/>
          </a:xfrm>
          <a:prstGeom prst="rect">
            <a:avLst/>
          </a:prstGeom>
          <a:noFill/>
          <a:ln w="9525">
            <a:noFill/>
            <a:miter lim="800000"/>
            <a:headEnd/>
            <a:tailEnd/>
          </a:ln>
        </p:spPr>
        <p:txBody>
          <a:bodyPr wrap="none">
            <a:spAutoFit/>
          </a:bodyPr>
          <a:lstStyle/>
          <a:p>
            <a:pPr algn="ctr"/>
            <a:r>
              <a:rPr lang="en-US" altLang="zh-CN" sz="1400"/>
              <a:t>Manufacturing Resource Planning </a:t>
            </a:r>
          </a:p>
        </p:txBody>
      </p:sp>
      <p:grpSp>
        <p:nvGrpSpPr>
          <p:cNvPr id="23564" name="Group 21"/>
          <p:cNvGrpSpPr>
            <a:grpSpLocks/>
          </p:cNvGrpSpPr>
          <p:nvPr/>
        </p:nvGrpSpPr>
        <p:grpSpPr bwMode="auto">
          <a:xfrm>
            <a:off x="4373563" y="3449638"/>
            <a:ext cx="2833687" cy="1270000"/>
            <a:chOff x="2755" y="2016"/>
            <a:chExt cx="1785" cy="800"/>
          </a:xfrm>
        </p:grpSpPr>
        <p:sp>
          <p:nvSpPr>
            <p:cNvPr id="23580" name="Oval 22"/>
            <p:cNvSpPr>
              <a:spLocks noChangeArrowheads="1"/>
            </p:cNvSpPr>
            <p:nvPr/>
          </p:nvSpPr>
          <p:spPr bwMode="auto">
            <a:xfrm>
              <a:off x="3240" y="2016"/>
              <a:ext cx="816" cy="792"/>
            </a:xfrm>
            <a:prstGeom prst="ellipse">
              <a:avLst/>
            </a:prstGeom>
            <a:noFill/>
            <a:ln w="9525">
              <a:solidFill>
                <a:schemeClr val="tx1"/>
              </a:solidFill>
              <a:round/>
              <a:headEnd/>
              <a:tailEnd/>
            </a:ln>
          </p:spPr>
          <p:txBody>
            <a:bodyPr wrap="none" anchor="ctr"/>
            <a:lstStyle/>
            <a:p>
              <a:pPr algn="ctr"/>
              <a:endParaRPr lang="zh-CN" altLang="zh-CN"/>
            </a:p>
          </p:txBody>
        </p:sp>
        <p:sp>
          <p:nvSpPr>
            <p:cNvPr id="23581" name="Text Box 23"/>
            <p:cNvSpPr txBox="1">
              <a:spLocks noChangeArrowheads="1"/>
            </p:cNvSpPr>
            <p:nvPr/>
          </p:nvSpPr>
          <p:spPr bwMode="auto">
            <a:xfrm>
              <a:off x="3387" y="2028"/>
              <a:ext cx="553" cy="288"/>
            </a:xfrm>
            <a:prstGeom prst="rect">
              <a:avLst/>
            </a:prstGeom>
            <a:noFill/>
            <a:ln w="9525">
              <a:noFill/>
              <a:miter lim="800000"/>
              <a:headEnd/>
              <a:tailEnd/>
            </a:ln>
          </p:spPr>
          <p:txBody>
            <a:bodyPr wrap="none">
              <a:spAutoFit/>
            </a:bodyPr>
            <a:lstStyle/>
            <a:p>
              <a:pPr algn="ctr"/>
              <a:r>
                <a:rPr lang="en-US" altLang="zh-CN" b="1"/>
                <a:t>MRP</a:t>
              </a:r>
              <a:endParaRPr lang="en-US" altLang="zh-CN"/>
            </a:p>
          </p:txBody>
        </p:sp>
        <p:sp>
          <p:nvSpPr>
            <p:cNvPr id="23582" name="Text Box 24"/>
            <p:cNvSpPr txBox="1">
              <a:spLocks noChangeArrowheads="1"/>
            </p:cNvSpPr>
            <p:nvPr/>
          </p:nvSpPr>
          <p:spPr bwMode="auto">
            <a:xfrm>
              <a:off x="3268" y="2412"/>
              <a:ext cx="760" cy="404"/>
            </a:xfrm>
            <a:prstGeom prst="rect">
              <a:avLst/>
            </a:prstGeom>
            <a:noFill/>
            <a:ln w="9525">
              <a:noFill/>
              <a:miter lim="800000"/>
              <a:headEnd/>
              <a:tailEnd/>
            </a:ln>
          </p:spPr>
          <p:txBody>
            <a:bodyPr wrap="none">
              <a:spAutoFit/>
            </a:bodyPr>
            <a:lstStyle/>
            <a:p>
              <a:pPr algn="ctr"/>
              <a:r>
                <a:rPr lang="zh-CN" altLang="en-US" sz="2000" b="1"/>
                <a:t>物料信息</a:t>
              </a:r>
            </a:p>
            <a:p>
              <a:pPr algn="ctr">
                <a:lnSpc>
                  <a:spcPct val="80000"/>
                </a:lnSpc>
              </a:pPr>
              <a:r>
                <a:rPr lang="zh-CN" altLang="en-US" sz="2000" b="1"/>
                <a:t>集成</a:t>
              </a:r>
            </a:p>
          </p:txBody>
        </p:sp>
        <p:sp>
          <p:nvSpPr>
            <p:cNvPr id="23583" name="Text Box 25"/>
            <p:cNvSpPr txBox="1">
              <a:spLocks noChangeArrowheads="1"/>
            </p:cNvSpPr>
            <p:nvPr/>
          </p:nvSpPr>
          <p:spPr bwMode="auto">
            <a:xfrm>
              <a:off x="2755" y="2250"/>
              <a:ext cx="1785" cy="212"/>
            </a:xfrm>
            <a:prstGeom prst="rect">
              <a:avLst/>
            </a:prstGeom>
            <a:noFill/>
            <a:ln w="9525">
              <a:noFill/>
              <a:miter lim="800000"/>
              <a:headEnd/>
              <a:tailEnd/>
            </a:ln>
          </p:spPr>
          <p:txBody>
            <a:bodyPr wrap="none">
              <a:spAutoFit/>
            </a:bodyPr>
            <a:lstStyle/>
            <a:p>
              <a:pPr algn="ctr"/>
              <a:r>
                <a:rPr lang="en-US" altLang="zh-CN" sz="1600"/>
                <a:t>Material Requirements Planning</a:t>
              </a:r>
            </a:p>
          </p:txBody>
        </p:sp>
      </p:grpSp>
      <p:grpSp>
        <p:nvGrpSpPr>
          <p:cNvPr id="23565" name="Group 26"/>
          <p:cNvGrpSpPr>
            <a:grpSpLocks/>
          </p:cNvGrpSpPr>
          <p:nvPr/>
        </p:nvGrpSpPr>
        <p:grpSpPr bwMode="auto">
          <a:xfrm>
            <a:off x="2609850" y="571500"/>
            <a:ext cx="6319838" cy="6572250"/>
            <a:chOff x="1740" y="295"/>
            <a:chExt cx="3816" cy="4025"/>
          </a:xfrm>
        </p:grpSpPr>
        <p:sp>
          <p:nvSpPr>
            <p:cNvPr id="23577" name="Oval 27"/>
            <p:cNvSpPr>
              <a:spLocks noChangeArrowheads="1"/>
            </p:cNvSpPr>
            <p:nvPr/>
          </p:nvSpPr>
          <p:spPr bwMode="auto">
            <a:xfrm>
              <a:off x="1740" y="504"/>
              <a:ext cx="3816" cy="3816"/>
            </a:xfrm>
            <a:prstGeom prst="ellipse">
              <a:avLst/>
            </a:prstGeom>
            <a:noFill/>
            <a:ln w="22225" cap="rnd">
              <a:solidFill>
                <a:schemeClr val="tx1"/>
              </a:solidFill>
              <a:prstDash val="sysDot"/>
              <a:round/>
              <a:headEnd/>
              <a:tailEnd/>
            </a:ln>
          </p:spPr>
          <p:txBody>
            <a:bodyPr wrap="none" anchor="ctr"/>
            <a:lstStyle/>
            <a:p>
              <a:endParaRPr lang="zh-CN" altLang="en-US"/>
            </a:p>
          </p:txBody>
        </p:sp>
        <p:sp>
          <p:nvSpPr>
            <p:cNvPr id="23578" name="Text Box 28"/>
            <p:cNvSpPr txBox="1">
              <a:spLocks noChangeArrowheads="1"/>
            </p:cNvSpPr>
            <p:nvPr/>
          </p:nvSpPr>
          <p:spPr bwMode="auto">
            <a:xfrm>
              <a:off x="3435" y="295"/>
              <a:ext cx="698" cy="288"/>
            </a:xfrm>
            <a:prstGeom prst="rect">
              <a:avLst/>
            </a:prstGeom>
            <a:noFill/>
            <a:ln w="0">
              <a:noFill/>
              <a:miter lim="800000"/>
              <a:headEnd/>
              <a:tailEnd/>
            </a:ln>
          </p:spPr>
          <p:txBody>
            <a:bodyPr wrap="none">
              <a:spAutoFit/>
            </a:bodyPr>
            <a:lstStyle/>
            <a:p>
              <a:pPr eaLnBrk="0" hangingPunct="0"/>
              <a:r>
                <a:rPr lang="en-US" altLang="zh-CN" b="1"/>
                <a:t>ERP II</a:t>
              </a:r>
            </a:p>
          </p:txBody>
        </p:sp>
        <p:sp>
          <p:nvSpPr>
            <p:cNvPr id="23579" name="Text Box 29"/>
            <p:cNvSpPr txBox="1">
              <a:spLocks noChangeArrowheads="1"/>
            </p:cNvSpPr>
            <p:nvPr/>
          </p:nvSpPr>
          <p:spPr bwMode="auto">
            <a:xfrm>
              <a:off x="2795" y="514"/>
              <a:ext cx="1240" cy="250"/>
            </a:xfrm>
            <a:prstGeom prst="rect">
              <a:avLst/>
            </a:prstGeom>
            <a:noFill/>
            <a:ln w="9525">
              <a:solidFill>
                <a:schemeClr val="bg1"/>
              </a:solidFill>
              <a:prstDash val="sysDot"/>
              <a:miter lim="800000"/>
              <a:headEnd/>
              <a:tailEnd/>
            </a:ln>
          </p:spPr>
          <p:txBody>
            <a:bodyPr wrap="none">
              <a:spAutoFit/>
            </a:bodyPr>
            <a:lstStyle/>
            <a:p>
              <a:pPr eaLnBrk="0" hangingPunct="0"/>
              <a:r>
                <a:rPr lang="en-US" altLang="zh-CN" sz="2000" b="1"/>
                <a:t>            </a:t>
              </a:r>
              <a:r>
                <a:rPr lang="zh-CN" altLang="en-US" sz="2000" b="1"/>
                <a:t>协同商务</a:t>
              </a:r>
              <a:endParaRPr lang="zh-CN" altLang="en-US" b="1"/>
            </a:p>
          </p:txBody>
        </p:sp>
      </p:grpSp>
      <p:sp>
        <p:nvSpPr>
          <p:cNvPr id="23566" name="Text Box 32"/>
          <p:cNvSpPr txBox="1">
            <a:spLocks noChangeArrowheads="1"/>
          </p:cNvSpPr>
          <p:nvPr/>
        </p:nvSpPr>
        <p:spPr bwMode="auto">
          <a:xfrm>
            <a:off x="6156325" y="3452813"/>
            <a:ext cx="996950" cy="457200"/>
          </a:xfrm>
          <a:prstGeom prst="rect">
            <a:avLst/>
          </a:prstGeom>
          <a:solidFill>
            <a:schemeClr val="bg1"/>
          </a:solidFill>
          <a:ln w="9525">
            <a:noFill/>
            <a:miter lim="800000"/>
            <a:headEnd/>
            <a:tailEnd/>
          </a:ln>
        </p:spPr>
        <p:txBody>
          <a:bodyPr wrap="none">
            <a:spAutoFit/>
          </a:bodyPr>
          <a:lstStyle/>
          <a:p>
            <a:pPr eaLnBrk="0" hangingPunct="0"/>
            <a:r>
              <a:rPr lang="en-US" altLang="zh-CN"/>
              <a:t>(1965)</a:t>
            </a:r>
          </a:p>
        </p:txBody>
      </p:sp>
      <p:sp>
        <p:nvSpPr>
          <p:cNvPr id="23567" name="Text Box 33"/>
          <p:cNvSpPr txBox="1">
            <a:spLocks noChangeArrowheads="1"/>
          </p:cNvSpPr>
          <p:nvPr/>
        </p:nvSpPr>
        <p:spPr bwMode="auto">
          <a:xfrm>
            <a:off x="6346825" y="2366963"/>
            <a:ext cx="996950" cy="457200"/>
          </a:xfrm>
          <a:prstGeom prst="rect">
            <a:avLst/>
          </a:prstGeom>
          <a:solidFill>
            <a:schemeClr val="bg1"/>
          </a:solidFill>
          <a:ln w="9525">
            <a:noFill/>
            <a:miter lim="800000"/>
            <a:headEnd/>
            <a:tailEnd/>
          </a:ln>
        </p:spPr>
        <p:txBody>
          <a:bodyPr wrap="none">
            <a:spAutoFit/>
          </a:bodyPr>
          <a:lstStyle/>
          <a:p>
            <a:pPr eaLnBrk="0" hangingPunct="0"/>
            <a:r>
              <a:rPr lang="en-US" altLang="zh-CN"/>
              <a:t>(1980)</a:t>
            </a:r>
          </a:p>
        </p:txBody>
      </p:sp>
      <p:sp>
        <p:nvSpPr>
          <p:cNvPr id="23568" name="Text Box 34"/>
          <p:cNvSpPr txBox="1">
            <a:spLocks noChangeArrowheads="1"/>
          </p:cNvSpPr>
          <p:nvPr/>
        </p:nvSpPr>
        <p:spPr bwMode="auto">
          <a:xfrm>
            <a:off x="6327775" y="1281113"/>
            <a:ext cx="996950" cy="457200"/>
          </a:xfrm>
          <a:prstGeom prst="rect">
            <a:avLst/>
          </a:prstGeom>
          <a:solidFill>
            <a:schemeClr val="bg1"/>
          </a:solidFill>
          <a:ln w="9525">
            <a:noFill/>
            <a:miter lim="800000"/>
            <a:headEnd/>
            <a:tailEnd/>
          </a:ln>
        </p:spPr>
        <p:txBody>
          <a:bodyPr wrap="none">
            <a:spAutoFit/>
          </a:bodyPr>
          <a:lstStyle/>
          <a:p>
            <a:pPr eaLnBrk="0" hangingPunct="0"/>
            <a:r>
              <a:rPr lang="en-US" altLang="zh-CN"/>
              <a:t>(1991)</a:t>
            </a:r>
          </a:p>
        </p:txBody>
      </p:sp>
      <p:sp>
        <p:nvSpPr>
          <p:cNvPr id="23569" name="Text Box 35"/>
          <p:cNvSpPr txBox="1">
            <a:spLocks noChangeArrowheads="1"/>
          </p:cNvSpPr>
          <p:nvPr/>
        </p:nvSpPr>
        <p:spPr bwMode="auto">
          <a:xfrm>
            <a:off x="6289675" y="614363"/>
            <a:ext cx="996950" cy="457200"/>
          </a:xfrm>
          <a:prstGeom prst="rect">
            <a:avLst/>
          </a:prstGeom>
          <a:solidFill>
            <a:schemeClr val="bg1"/>
          </a:solidFill>
          <a:ln w="9525">
            <a:noFill/>
            <a:miter lim="800000"/>
            <a:headEnd/>
            <a:tailEnd/>
          </a:ln>
        </p:spPr>
        <p:txBody>
          <a:bodyPr wrap="none">
            <a:spAutoFit/>
          </a:bodyPr>
          <a:lstStyle/>
          <a:p>
            <a:pPr eaLnBrk="0" hangingPunct="0"/>
            <a:r>
              <a:rPr lang="en-US" altLang="zh-CN"/>
              <a:t>(2004)</a:t>
            </a:r>
          </a:p>
        </p:txBody>
      </p:sp>
      <p:grpSp>
        <p:nvGrpSpPr>
          <p:cNvPr id="23570" name="Group 36"/>
          <p:cNvGrpSpPr>
            <a:grpSpLocks/>
          </p:cNvGrpSpPr>
          <p:nvPr/>
        </p:nvGrpSpPr>
        <p:grpSpPr bwMode="auto">
          <a:xfrm>
            <a:off x="7335838" y="2744788"/>
            <a:ext cx="1555750" cy="1143000"/>
            <a:chOff x="4621" y="1572"/>
            <a:chExt cx="980" cy="720"/>
          </a:xfrm>
        </p:grpSpPr>
        <p:sp>
          <p:nvSpPr>
            <p:cNvPr id="23575" name="Text Box 37"/>
            <p:cNvSpPr txBox="1">
              <a:spLocks noChangeArrowheads="1"/>
            </p:cNvSpPr>
            <p:nvPr/>
          </p:nvSpPr>
          <p:spPr bwMode="auto">
            <a:xfrm>
              <a:off x="4754" y="1750"/>
              <a:ext cx="847" cy="371"/>
            </a:xfrm>
            <a:prstGeom prst="rect">
              <a:avLst/>
            </a:prstGeom>
            <a:solidFill>
              <a:schemeClr val="bg1"/>
            </a:solidFill>
            <a:ln w="9525">
              <a:solidFill>
                <a:srgbClr val="008000"/>
              </a:solidFill>
              <a:miter lim="800000"/>
              <a:headEnd/>
              <a:tailEnd/>
            </a:ln>
          </p:spPr>
          <p:txBody>
            <a:bodyPr wrap="none">
              <a:spAutoFit/>
            </a:bodyPr>
            <a:lstStyle/>
            <a:p>
              <a:r>
                <a:rPr lang="en-US" altLang="zh-CN" sz="3200"/>
                <a:t>APICS</a:t>
              </a:r>
            </a:p>
          </p:txBody>
        </p:sp>
        <p:sp>
          <p:nvSpPr>
            <p:cNvPr id="23576" name="AutoShape 38"/>
            <p:cNvSpPr>
              <a:spLocks/>
            </p:cNvSpPr>
            <p:nvPr/>
          </p:nvSpPr>
          <p:spPr bwMode="auto">
            <a:xfrm>
              <a:off x="4621" y="1572"/>
              <a:ext cx="47" cy="720"/>
            </a:xfrm>
            <a:prstGeom prst="rightBrace">
              <a:avLst>
                <a:gd name="adj1" fmla="val 127660"/>
                <a:gd name="adj2" fmla="val 50000"/>
              </a:avLst>
            </a:prstGeom>
            <a:noFill/>
            <a:ln w="9525">
              <a:solidFill>
                <a:srgbClr val="008000"/>
              </a:solidFill>
              <a:round/>
              <a:headEnd/>
              <a:tailEnd/>
            </a:ln>
          </p:spPr>
          <p:txBody>
            <a:bodyPr wrap="none" anchor="ctr"/>
            <a:lstStyle/>
            <a:p>
              <a:endParaRPr lang="zh-CN" altLang="en-US"/>
            </a:p>
          </p:txBody>
        </p:sp>
      </p:grpSp>
      <p:grpSp>
        <p:nvGrpSpPr>
          <p:cNvPr id="23571" name="Group 39"/>
          <p:cNvGrpSpPr>
            <a:grpSpLocks/>
          </p:cNvGrpSpPr>
          <p:nvPr/>
        </p:nvGrpSpPr>
        <p:grpSpPr bwMode="auto">
          <a:xfrm>
            <a:off x="7335838" y="782638"/>
            <a:ext cx="1666875" cy="1028700"/>
            <a:chOff x="4524" y="324"/>
            <a:chExt cx="1050" cy="648"/>
          </a:xfrm>
        </p:grpSpPr>
        <p:sp>
          <p:nvSpPr>
            <p:cNvPr id="23573" name="Text Box 40"/>
            <p:cNvSpPr txBox="1">
              <a:spLocks noChangeArrowheads="1"/>
            </p:cNvSpPr>
            <p:nvPr/>
          </p:nvSpPr>
          <p:spPr bwMode="auto">
            <a:xfrm>
              <a:off x="4670" y="444"/>
              <a:ext cx="904" cy="371"/>
            </a:xfrm>
            <a:prstGeom prst="rect">
              <a:avLst/>
            </a:prstGeom>
            <a:noFill/>
            <a:ln w="9525">
              <a:solidFill>
                <a:srgbClr val="008000"/>
              </a:solidFill>
              <a:miter lim="800000"/>
              <a:headEnd/>
              <a:tailEnd/>
            </a:ln>
          </p:spPr>
          <p:txBody>
            <a:bodyPr wrap="none">
              <a:spAutoFit/>
            </a:bodyPr>
            <a:lstStyle/>
            <a:p>
              <a:r>
                <a:rPr lang="en-US" altLang="zh-CN" sz="3200"/>
                <a:t>Gartner</a:t>
              </a:r>
            </a:p>
          </p:txBody>
        </p:sp>
        <p:sp>
          <p:nvSpPr>
            <p:cNvPr id="23574" name="AutoShape 41"/>
            <p:cNvSpPr>
              <a:spLocks/>
            </p:cNvSpPr>
            <p:nvPr/>
          </p:nvSpPr>
          <p:spPr bwMode="auto">
            <a:xfrm>
              <a:off x="4524" y="324"/>
              <a:ext cx="60" cy="648"/>
            </a:xfrm>
            <a:prstGeom prst="rightBrace">
              <a:avLst>
                <a:gd name="adj1" fmla="val 90000"/>
                <a:gd name="adj2" fmla="val 50000"/>
              </a:avLst>
            </a:prstGeom>
            <a:noFill/>
            <a:ln w="9525">
              <a:solidFill>
                <a:srgbClr val="008000"/>
              </a:solidFill>
              <a:round/>
              <a:headEnd/>
              <a:tailEnd/>
            </a:ln>
          </p:spPr>
          <p:txBody>
            <a:bodyPr wrap="none" anchor="ctr"/>
            <a:lstStyle/>
            <a:p>
              <a:endParaRPr lang="zh-CN" altLang="en-US"/>
            </a:p>
          </p:txBody>
        </p:sp>
      </p:grpSp>
      <p:sp>
        <p:nvSpPr>
          <p:cNvPr id="23572" name="标题 41"/>
          <p:cNvSpPr>
            <a:spLocks noGrp="1"/>
          </p:cNvSpPr>
          <p:nvPr>
            <p:ph type="title" idx="4294967295"/>
          </p:nvPr>
        </p:nvSpPr>
        <p:spPr>
          <a:xfrm>
            <a:off x="0" y="0"/>
            <a:ext cx="8229600" cy="571500"/>
          </a:xfrm>
        </p:spPr>
        <p:txBody>
          <a:bodyPr/>
          <a:lstStyle/>
          <a:p>
            <a:pPr algn="l"/>
            <a:r>
              <a:rPr lang="en-US" altLang="zh-CN" sz="3200" b="1" smtClean="0">
                <a:solidFill>
                  <a:schemeClr val="bg1"/>
                </a:solidFill>
                <a:latin typeface="华文中宋" pitchFamily="2" charset="-122"/>
                <a:ea typeface="华文中宋" pitchFamily="2" charset="-122"/>
              </a:rPr>
              <a:t>3.3 ERP</a:t>
            </a:r>
            <a:r>
              <a:rPr lang="zh-CN" altLang="en-US" sz="3200" b="1" smtClean="0">
                <a:solidFill>
                  <a:schemeClr val="bg1"/>
                </a:solidFill>
                <a:latin typeface="华文中宋" pitchFamily="2" charset="-122"/>
                <a:ea typeface="华文中宋" pitchFamily="2" charset="-122"/>
              </a:rPr>
              <a:t>发展历程</a:t>
            </a:r>
            <a:endParaRPr lang="zh-CN" altLang="en-US" sz="3200" smtClean="0">
              <a:solidFill>
                <a:schemeClr val="bg1"/>
              </a:solidFill>
              <a:latin typeface="华文中宋" pitchFamily="2" charset="-122"/>
              <a:ea typeface="华文中宋" pitchFamily="2" charset="-122"/>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0" y="0"/>
            <a:ext cx="8229600" cy="571500"/>
          </a:xfrm>
        </p:spPr>
        <p:txBody>
          <a:bodyPr/>
          <a:lstStyle/>
          <a:p>
            <a:r>
              <a:rPr lang="en-US" altLang="zh-CN" b="0" smtClean="0"/>
              <a:t>3.4 </a:t>
            </a:r>
            <a:r>
              <a:rPr lang="zh-CN" altLang="en-US" b="0" smtClean="0"/>
              <a:t>基本概念认知 </a:t>
            </a:r>
          </a:p>
        </p:txBody>
      </p:sp>
      <p:sp>
        <p:nvSpPr>
          <p:cNvPr id="24578" name="Rectangle 3"/>
          <p:cNvSpPr>
            <a:spLocks noGrp="1" noChangeArrowheads="1"/>
          </p:cNvSpPr>
          <p:nvPr>
            <p:ph idx="1"/>
          </p:nvPr>
        </p:nvSpPr>
        <p:spPr>
          <a:xfrm>
            <a:off x="228600" y="1657350"/>
            <a:ext cx="8272463" cy="4414838"/>
          </a:xfrm>
        </p:spPr>
        <p:txBody>
          <a:bodyPr/>
          <a:lstStyle/>
          <a:p>
            <a:pPr algn="just">
              <a:lnSpc>
                <a:spcPct val="90000"/>
              </a:lnSpc>
              <a:buFont typeface="Calibri" pitchFamily="34" charset="0"/>
              <a:buAutoNum type="arabicPeriod"/>
            </a:pPr>
            <a:r>
              <a:rPr lang="en-US" altLang="zh-CN" sz="2000" smtClean="0"/>
              <a:t>MRP</a:t>
            </a:r>
            <a:r>
              <a:rPr lang="zh-CN" altLang="en-US" sz="2000" smtClean="0"/>
              <a:t>：</a:t>
            </a:r>
            <a:r>
              <a:rPr lang="en-US" altLang="zh-CN" sz="2000" smtClean="0"/>
              <a:t>Material Requirements Planning </a:t>
            </a:r>
            <a:r>
              <a:rPr lang="zh-CN" altLang="en-US" sz="2000" smtClean="0"/>
              <a:t>物料需求计划</a:t>
            </a:r>
          </a:p>
          <a:p>
            <a:pPr algn="just">
              <a:lnSpc>
                <a:spcPct val="90000"/>
              </a:lnSpc>
              <a:buFont typeface="Calibri" pitchFamily="34" charset="0"/>
              <a:buAutoNum type="arabicPeriod"/>
            </a:pPr>
            <a:r>
              <a:rPr lang="en-US" altLang="zh-CN" sz="2000" smtClean="0"/>
              <a:t>MRPII</a:t>
            </a:r>
            <a:r>
              <a:rPr lang="zh-CN" altLang="en-US" sz="2000" smtClean="0"/>
              <a:t>：</a:t>
            </a:r>
            <a:r>
              <a:rPr lang="en-US" altLang="zh-CN" sz="2000" smtClean="0"/>
              <a:t>Manufacturing Resource Planning </a:t>
            </a:r>
            <a:r>
              <a:rPr lang="zh-CN" altLang="en-US" sz="2000" smtClean="0"/>
              <a:t>制造资源计划</a:t>
            </a:r>
          </a:p>
          <a:p>
            <a:pPr algn="just">
              <a:lnSpc>
                <a:spcPct val="90000"/>
              </a:lnSpc>
              <a:buFont typeface="Calibri" pitchFamily="34" charset="0"/>
              <a:buAutoNum type="arabicPeriod"/>
            </a:pPr>
            <a:r>
              <a:rPr lang="en-US" altLang="zh-CN" sz="2000" smtClean="0"/>
              <a:t>ERP</a:t>
            </a:r>
            <a:r>
              <a:rPr lang="zh-CN" altLang="en-US" sz="2000" smtClean="0"/>
              <a:t>：</a:t>
            </a:r>
            <a:r>
              <a:rPr lang="en-US" altLang="zh-CN" sz="2000" smtClean="0"/>
              <a:t>Enterprise Resource Planning </a:t>
            </a:r>
            <a:r>
              <a:rPr lang="zh-CN" altLang="en-US" sz="2000" smtClean="0"/>
              <a:t>企业资源计划</a:t>
            </a:r>
            <a:endParaRPr lang="en-US" altLang="zh-CN" sz="2000" smtClean="0"/>
          </a:p>
          <a:p>
            <a:pPr algn="just">
              <a:lnSpc>
                <a:spcPct val="90000"/>
              </a:lnSpc>
              <a:buFont typeface="Calibri" pitchFamily="34" charset="0"/>
              <a:buAutoNum type="arabicPeriod"/>
            </a:pPr>
            <a:endParaRPr lang="zh-CN" altLang="en-US" sz="2000" smtClean="0"/>
          </a:p>
          <a:p>
            <a:pPr algn="just">
              <a:lnSpc>
                <a:spcPct val="90000"/>
              </a:lnSpc>
              <a:buFont typeface="Calibri" pitchFamily="34" charset="0"/>
              <a:buAutoNum type="arabicPeriod"/>
            </a:pPr>
            <a:r>
              <a:rPr lang="en-US" altLang="zh-CN" sz="2000" smtClean="0"/>
              <a:t>CIMS:Computer Integrated Manufacturing System </a:t>
            </a:r>
            <a:br>
              <a:rPr lang="en-US" altLang="zh-CN" sz="2000" smtClean="0"/>
            </a:br>
            <a:r>
              <a:rPr lang="zh-CN" altLang="en-US" sz="2000" smtClean="0"/>
              <a:t>计算机 集成制造系统</a:t>
            </a:r>
            <a:endParaRPr lang="en-US" altLang="zh-CN" sz="2000" smtClean="0"/>
          </a:p>
          <a:p>
            <a:pPr algn="just">
              <a:lnSpc>
                <a:spcPct val="90000"/>
              </a:lnSpc>
              <a:buFont typeface="Calibri" pitchFamily="34" charset="0"/>
              <a:buAutoNum type="arabicPeriod"/>
            </a:pPr>
            <a:endParaRPr lang="zh-CN" altLang="en-US" sz="2000" smtClean="0"/>
          </a:p>
          <a:p>
            <a:pPr algn="just">
              <a:lnSpc>
                <a:spcPct val="90000"/>
              </a:lnSpc>
              <a:buFont typeface="Calibri" pitchFamily="34" charset="0"/>
              <a:buAutoNum type="arabicPeriod"/>
            </a:pPr>
            <a:r>
              <a:rPr lang="en-US" altLang="zh-CN" sz="2000" smtClean="0"/>
              <a:t>TQM</a:t>
            </a:r>
            <a:r>
              <a:rPr lang="zh-CN" altLang="en-US" sz="2000" smtClean="0"/>
              <a:t>：</a:t>
            </a:r>
            <a:r>
              <a:rPr lang="en-US" altLang="zh-CN" sz="2000" smtClean="0"/>
              <a:t>Total Quality Management </a:t>
            </a:r>
            <a:r>
              <a:rPr lang="zh-CN" altLang="en-US" sz="2000" smtClean="0"/>
              <a:t>全面质量管理</a:t>
            </a:r>
          </a:p>
          <a:p>
            <a:pPr algn="just">
              <a:lnSpc>
                <a:spcPct val="90000"/>
              </a:lnSpc>
              <a:buFont typeface="Calibri" pitchFamily="34" charset="0"/>
              <a:buAutoNum type="arabicPeriod"/>
            </a:pPr>
            <a:r>
              <a:rPr lang="en-US" altLang="zh-CN" sz="2000" smtClean="0"/>
              <a:t>SCM</a:t>
            </a:r>
            <a:r>
              <a:rPr lang="zh-CN" altLang="en-US" sz="2000" smtClean="0"/>
              <a:t>：</a:t>
            </a:r>
            <a:r>
              <a:rPr lang="en-US" altLang="zh-CN" sz="2000" smtClean="0"/>
              <a:t>Supply Chain Management </a:t>
            </a:r>
            <a:r>
              <a:rPr lang="zh-CN" altLang="en-US" sz="2000" smtClean="0"/>
              <a:t>供应链管理</a:t>
            </a:r>
          </a:p>
          <a:p>
            <a:pPr algn="just">
              <a:lnSpc>
                <a:spcPct val="90000"/>
              </a:lnSpc>
              <a:buFont typeface="Calibri" pitchFamily="34" charset="0"/>
              <a:buAutoNum type="arabicPeriod"/>
            </a:pPr>
            <a:r>
              <a:rPr lang="en-US" altLang="zh-CN" sz="2000" smtClean="0"/>
              <a:t>CRM</a:t>
            </a:r>
            <a:r>
              <a:rPr lang="zh-CN" altLang="en-US" sz="2000" smtClean="0"/>
              <a:t>：</a:t>
            </a:r>
            <a:r>
              <a:rPr lang="en-US" altLang="zh-CN" sz="2000" smtClean="0"/>
              <a:t>Customer Relationship Management </a:t>
            </a:r>
            <a:r>
              <a:rPr lang="zh-CN" altLang="en-US" sz="2000" smtClean="0"/>
              <a:t>客户关系管理</a:t>
            </a:r>
          </a:p>
          <a:p>
            <a:pPr algn="just">
              <a:lnSpc>
                <a:spcPct val="90000"/>
              </a:lnSpc>
              <a:buFont typeface="Calibri" pitchFamily="34" charset="0"/>
              <a:buAutoNum type="arabicPeriod"/>
            </a:pPr>
            <a:endParaRPr lang="zh-CN" altLang="en-US" sz="2000" smtClean="0"/>
          </a:p>
          <a:p>
            <a:pPr algn="just">
              <a:lnSpc>
                <a:spcPct val="90000"/>
              </a:lnSpc>
              <a:buFont typeface="Calibri" pitchFamily="34" charset="0"/>
              <a:buAutoNum type="arabicPeriod"/>
            </a:pPr>
            <a:r>
              <a:rPr lang="en-US" altLang="zh-CN" sz="2000" smtClean="0"/>
              <a:t>JIT</a:t>
            </a:r>
            <a:r>
              <a:rPr lang="zh-CN" altLang="en-US" sz="2000" smtClean="0"/>
              <a:t>：</a:t>
            </a:r>
            <a:r>
              <a:rPr lang="en-US" altLang="zh-CN" sz="2000" smtClean="0"/>
              <a:t>Just In Time  </a:t>
            </a:r>
            <a:r>
              <a:rPr lang="zh-CN" altLang="en-US" sz="2000" smtClean="0"/>
              <a:t>及时生产</a:t>
            </a:r>
          </a:p>
          <a:p>
            <a:pPr algn="just">
              <a:lnSpc>
                <a:spcPct val="90000"/>
              </a:lnSpc>
              <a:buFont typeface="Calibri" pitchFamily="34" charset="0"/>
              <a:buAutoNum type="arabicPeriod"/>
            </a:pPr>
            <a:r>
              <a:rPr lang="zh-CN" altLang="en-US" sz="2000" smtClean="0"/>
              <a:t>业务流程重组（</a:t>
            </a:r>
            <a:r>
              <a:rPr lang="en-US" altLang="zh-CN" sz="2000" smtClean="0"/>
              <a:t>Business Process Reengineering, </a:t>
            </a:r>
            <a:r>
              <a:rPr lang="zh-CN" altLang="en-US" sz="2000" smtClean="0"/>
              <a:t>简称</a:t>
            </a:r>
            <a:r>
              <a:rPr lang="en-US" altLang="zh-CN" sz="2000" smtClean="0"/>
              <a:t>BPR</a:t>
            </a:r>
            <a:r>
              <a:rPr lang="zh-CN" altLang="en-US" sz="2000" smtClean="0"/>
              <a:t>）</a:t>
            </a:r>
          </a:p>
        </p:txBody>
      </p:sp>
      <p:sp>
        <p:nvSpPr>
          <p:cNvPr id="4" name="灯片编号占位符 5"/>
          <p:cNvSpPr>
            <a:spLocks noGrp="1"/>
          </p:cNvSpPr>
          <p:nvPr>
            <p:ph type="sldNum" sz="quarter" idx="12"/>
          </p:nvPr>
        </p:nvSpPr>
        <p:spPr>
          <a:xfrm>
            <a:off x="6553200" y="6399213"/>
            <a:ext cx="1905000" cy="457200"/>
          </a:xfrm>
        </p:spPr>
        <p:txBody>
          <a:bodyPr/>
          <a:lstStyle/>
          <a:p>
            <a:pPr>
              <a:defRPr/>
            </a:pPr>
            <a:fld id="{8DDD99D2-713A-4284-8CD8-73FDA719450C}" type="slidenum">
              <a:rPr lang="en-US" altLang="zh-CN"/>
              <a:pPr>
                <a:defRPr/>
              </a:pPr>
              <a:t>13</a:t>
            </a:fld>
            <a:endParaRPr lang="en-US" altLang="zh-CN"/>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0" y="0"/>
            <a:ext cx="8229600" cy="571500"/>
          </a:xfrm>
        </p:spPr>
        <p:txBody>
          <a:bodyPr/>
          <a:lstStyle/>
          <a:p>
            <a:r>
              <a:rPr lang="en-US" altLang="zh-CN" smtClean="0"/>
              <a:t>3.4.1  </a:t>
            </a:r>
            <a:r>
              <a:rPr lang="zh-CN" altLang="en-US" smtClean="0"/>
              <a:t>Ｍ</a:t>
            </a:r>
            <a:r>
              <a:rPr lang="en-US" altLang="zh-CN" smtClean="0"/>
              <a:t>RP</a:t>
            </a:r>
            <a:endParaRPr lang="zh-CN" altLang="en-US" smtClean="0"/>
          </a:p>
        </p:txBody>
      </p:sp>
      <p:sp>
        <p:nvSpPr>
          <p:cNvPr id="15363" name="Rectangle 3"/>
          <p:cNvSpPr>
            <a:spLocks noGrp="1" noRot="1" noChangeArrowheads="1"/>
          </p:cNvSpPr>
          <p:nvPr>
            <p:ph type="body" idx="1"/>
          </p:nvPr>
        </p:nvSpPr>
        <p:spPr>
          <a:xfrm>
            <a:off x="500063" y="928688"/>
            <a:ext cx="8229600" cy="4525962"/>
          </a:xfrm>
        </p:spPr>
        <p:txBody>
          <a:bodyPr/>
          <a:lstStyle/>
          <a:p>
            <a:pPr marL="0" indent="6350">
              <a:buClr>
                <a:srgbClr val="FF6699"/>
              </a:buClr>
              <a:buFont typeface="+mj-lt"/>
              <a:buNone/>
            </a:pPr>
            <a:r>
              <a:rPr lang="en-US" altLang="zh-CN" sz="2400" smtClean="0"/>
              <a:t>20</a:t>
            </a:r>
            <a:r>
              <a:rPr lang="zh-CN" altLang="en-US" sz="2400" smtClean="0"/>
              <a:t>世纪</a:t>
            </a:r>
            <a:r>
              <a:rPr lang="en-US" altLang="zh-CN" sz="2400" smtClean="0"/>
              <a:t>60</a:t>
            </a:r>
            <a:r>
              <a:rPr lang="zh-CN" altLang="en-US" sz="2400" smtClean="0"/>
              <a:t>年代制造业为了打破“发出订单，然后催办”的计划管理方式，设置了安全库存量，为需求与提前期提供缓冲。</a:t>
            </a:r>
            <a:r>
              <a:rPr lang="en-US" altLang="zh-CN" sz="2400" smtClean="0"/>
              <a:t>20</a:t>
            </a:r>
            <a:r>
              <a:rPr lang="zh-CN" altLang="en-US" sz="2400" smtClean="0"/>
              <a:t>世纪</a:t>
            </a:r>
            <a:r>
              <a:rPr lang="en-US" altLang="zh-CN" sz="2400" smtClean="0"/>
              <a:t>70</a:t>
            </a:r>
            <a:r>
              <a:rPr lang="zh-CN" altLang="en-US" sz="2400" smtClean="0"/>
              <a:t>年代，企业的管理者们已经清楚地认识到，真正的需要是有效的订单交货日期，产生了对物料清单的管理与利用，形成了物料需求计划</a:t>
            </a:r>
            <a:r>
              <a:rPr lang="en-US" altLang="zh-CN" sz="2400" smtClean="0"/>
              <a:t>——MRP</a:t>
            </a:r>
            <a:r>
              <a:rPr lang="zh-CN" altLang="en-US" sz="2400" smtClean="0"/>
              <a:t>。</a:t>
            </a:r>
            <a:endParaRPr lang="en-US" altLang="zh-CN" sz="2400" smtClean="0"/>
          </a:p>
          <a:p>
            <a:pPr marL="0" indent="6350">
              <a:buClr>
                <a:schemeClr val="tx1"/>
              </a:buClr>
              <a:buFont typeface="+mj-lt"/>
              <a:buNone/>
            </a:pPr>
            <a:endParaRPr lang="en-US" altLang="zh-CN" sz="2400" smtClean="0"/>
          </a:p>
          <a:p>
            <a:pPr marL="0" indent="6350">
              <a:buClr>
                <a:schemeClr val="tx1"/>
              </a:buClr>
              <a:buFont typeface="+mj-lt"/>
              <a:buNone/>
            </a:pPr>
            <a:r>
              <a:rPr lang="zh-CN" altLang="en-US" sz="2400" smtClean="0"/>
              <a:t>物料需求计划理论  （</a:t>
            </a:r>
            <a:r>
              <a:rPr lang="en-US" altLang="zh-CN" sz="2400" smtClean="0">
                <a:latin typeface="宋体" charset="-122"/>
              </a:rPr>
              <a:t>Material Requirement Planning</a:t>
            </a:r>
            <a:r>
              <a:rPr lang="zh-CN" altLang="en-US" sz="2400" smtClean="0">
                <a:latin typeface="宋体" charset="-122"/>
              </a:rPr>
              <a:t>）</a:t>
            </a:r>
            <a:endParaRPr lang="zh-CN" altLang="en-US" sz="2400" smtClean="0"/>
          </a:p>
          <a:p>
            <a:pPr marL="0" indent="6350">
              <a:buClr>
                <a:schemeClr val="tx1"/>
              </a:buClr>
              <a:buFont typeface="Marlett" pitchFamily="2" charset="2"/>
              <a:buNone/>
            </a:pPr>
            <a:r>
              <a:rPr lang="en-US" altLang="zh-CN" sz="2400" smtClean="0"/>
              <a:t>20</a:t>
            </a:r>
            <a:r>
              <a:rPr lang="zh-CN" altLang="en-US" sz="2400" smtClean="0"/>
              <a:t>世纪</a:t>
            </a:r>
            <a:r>
              <a:rPr lang="en-US" altLang="zh-CN" sz="2400" smtClean="0"/>
              <a:t>60</a:t>
            </a:r>
            <a:r>
              <a:rPr lang="zh-CN" altLang="en-US" sz="2400" smtClean="0"/>
              <a:t>年代，</a:t>
            </a:r>
            <a:r>
              <a:rPr lang="en-US" altLang="zh-CN" sz="2400" smtClean="0"/>
              <a:t>IBM</a:t>
            </a:r>
            <a:r>
              <a:rPr lang="zh-CN" altLang="en-US" sz="2400" smtClean="0"/>
              <a:t>公司的约瑟夫</a:t>
            </a:r>
            <a:r>
              <a:rPr lang="en-US" altLang="zh-CN" sz="2400" smtClean="0"/>
              <a:t>·</a:t>
            </a:r>
            <a:r>
              <a:rPr lang="zh-CN" altLang="en-US" sz="2400" smtClean="0"/>
              <a:t>奥利佛博士提出了把对物料的需求分为独立需求与相关需求的概念：产品结构中物料的需求量是相关的。</a:t>
            </a:r>
          </a:p>
          <a:p>
            <a:pPr marL="0" lvl="1" indent="6350">
              <a:buClr>
                <a:schemeClr val="tx1"/>
              </a:buClr>
              <a:buFont typeface="+mj-lt"/>
              <a:buNone/>
            </a:pPr>
            <a:r>
              <a:rPr lang="zh-CN" altLang="en-US" sz="2400" smtClean="0"/>
              <a:t>在需要的时候提供需要的数量</a:t>
            </a:r>
          </a:p>
          <a:p>
            <a:pPr marL="0" indent="6350">
              <a:buClr>
                <a:srgbClr val="FF6699"/>
              </a:buClr>
              <a:buFont typeface="+mj-lt"/>
              <a:buNone/>
            </a:pPr>
            <a:endParaRPr lang="zh-CN" altLang="en-US" sz="12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ppt_x"/>
                                          </p:val>
                                        </p:tav>
                                        <p:tav tm="100000">
                                          <p:val>
                                            <p:strVal val="#ppt_x"/>
                                          </p:val>
                                        </p:tav>
                                      </p:tavLst>
                                    </p:anim>
                                    <p:anim calcmode="lin" valueType="num">
                                      <p:cBhvr additive="base">
                                        <p:cTn id="8" dur="500" fill="hold"/>
                                        <p:tgtEl>
                                          <p:spTgt spid="1536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 calcmode="lin" valueType="num">
                                      <p:cBhvr additive="base">
                                        <p:cTn id="12"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536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calcmode="lin" valueType="num">
                                      <p:cBhvr additive="base">
                                        <p:cTn id="17"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536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 calcmode="lin" valueType="num">
                                      <p:cBhvr additive="base">
                                        <p:cTn id="22" dur="5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536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par>
                                <p:cTn id="24" presetID="2" presetClass="entr" presetSubtype="8" fill="hold" grpId="0" nodeType="withEffect">
                                  <p:stCondLst>
                                    <p:cond delay="0"/>
                                  </p:stCondLst>
                                  <p:childTnLst>
                                    <p:set>
                                      <p:cBhvr>
                                        <p:cTn id="25" dur="1" fill="hold">
                                          <p:stCondLst>
                                            <p:cond delay="0"/>
                                          </p:stCondLst>
                                        </p:cTn>
                                        <p:tgtEl>
                                          <p:spTgt spid="15363">
                                            <p:txEl>
                                              <p:pRg st="4" end="4"/>
                                            </p:txEl>
                                          </p:spTgt>
                                        </p:tgtEl>
                                        <p:attrNameLst>
                                          <p:attrName>style.visibility</p:attrName>
                                        </p:attrNameLst>
                                      </p:cBhvr>
                                      <p:to>
                                        <p:strVal val="visible"/>
                                      </p:to>
                                    </p:set>
                                    <p:anim calcmode="lin" valueType="num">
                                      <p:cBhvr additive="base">
                                        <p:cTn id="26"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1536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advAuto="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0" y="0"/>
            <a:ext cx="8229600" cy="571500"/>
          </a:xfrm>
        </p:spPr>
        <p:txBody>
          <a:bodyPr/>
          <a:lstStyle/>
          <a:p>
            <a:r>
              <a:rPr lang="en-US" altLang="zh-CN" smtClean="0"/>
              <a:t>3.4.1 </a:t>
            </a:r>
            <a:r>
              <a:rPr lang="zh-CN" altLang="en-US" smtClean="0"/>
              <a:t>基本</a:t>
            </a:r>
            <a:r>
              <a:rPr lang="en-US" altLang="zh-CN" smtClean="0"/>
              <a:t>MRP</a:t>
            </a:r>
          </a:p>
        </p:txBody>
      </p:sp>
      <p:sp>
        <p:nvSpPr>
          <p:cNvPr id="21507" name="Rectangle 3"/>
          <p:cNvSpPr>
            <a:spLocks noGrp="1" noRot="1" noChangeArrowheads="1"/>
          </p:cNvSpPr>
          <p:nvPr>
            <p:ph type="body" idx="1"/>
          </p:nvPr>
        </p:nvSpPr>
        <p:spPr/>
        <p:txBody>
          <a:bodyPr/>
          <a:lstStyle/>
          <a:p>
            <a:pPr>
              <a:buClr>
                <a:schemeClr val="tx1"/>
              </a:buClr>
              <a:buFont typeface="Marlett" pitchFamily="2" charset="2"/>
              <a:buChar char="2"/>
            </a:pPr>
            <a:r>
              <a:rPr lang="zh-CN" altLang="en-US" smtClean="0"/>
              <a:t>产品结构</a:t>
            </a:r>
          </a:p>
        </p:txBody>
      </p:sp>
      <p:grpSp>
        <p:nvGrpSpPr>
          <p:cNvPr id="2" name="Group 4"/>
          <p:cNvGrpSpPr>
            <a:grpSpLocks/>
          </p:cNvGrpSpPr>
          <p:nvPr/>
        </p:nvGrpSpPr>
        <p:grpSpPr bwMode="auto">
          <a:xfrm>
            <a:off x="685800" y="2286000"/>
            <a:ext cx="7467600" cy="3505200"/>
            <a:chOff x="3021" y="2490"/>
            <a:chExt cx="6690" cy="2332"/>
          </a:xfrm>
        </p:grpSpPr>
        <p:sp>
          <p:nvSpPr>
            <p:cNvPr id="26628" name="Rectangle 5"/>
            <p:cNvSpPr>
              <a:spLocks noChangeArrowheads="1"/>
            </p:cNvSpPr>
            <p:nvPr/>
          </p:nvSpPr>
          <p:spPr bwMode="auto">
            <a:xfrm>
              <a:off x="5736" y="2490"/>
              <a:ext cx="915" cy="468"/>
            </a:xfrm>
            <a:prstGeom prst="rect">
              <a:avLst/>
            </a:prstGeom>
            <a:noFill/>
            <a:ln w="9525">
              <a:solidFill>
                <a:srgbClr val="000000"/>
              </a:solidFill>
              <a:miter lim="800000"/>
              <a:headEnd/>
              <a:tailEnd/>
            </a:ln>
          </p:spPr>
          <p:txBody>
            <a:bodyPr/>
            <a:lstStyle/>
            <a:p>
              <a:pPr algn="ctr"/>
              <a:r>
                <a:rPr lang="zh-CN" altLang="en-US" sz="2000">
                  <a:solidFill>
                    <a:srgbClr val="000000"/>
                  </a:solidFill>
                </a:rPr>
                <a:t>园珠笔</a:t>
              </a:r>
            </a:p>
          </p:txBody>
        </p:sp>
        <p:sp>
          <p:nvSpPr>
            <p:cNvPr id="26629" name="Rectangle 6"/>
            <p:cNvSpPr>
              <a:spLocks noChangeArrowheads="1"/>
            </p:cNvSpPr>
            <p:nvPr/>
          </p:nvSpPr>
          <p:spPr bwMode="auto">
            <a:xfrm>
              <a:off x="5751" y="3579"/>
              <a:ext cx="900" cy="406"/>
            </a:xfrm>
            <a:prstGeom prst="rect">
              <a:avLst/>
            </a:prstGeom>
            <a:noFill/>
            <a:ln w="9525">
              <a:solidFill>
                <a:srgbClr val="000000"/>
              </a:solidFill>
              <a:miter lim="800000"/>
              <a:headEnd/>
              <a:tailEnd/>
            </a:ln>
          </p:spPr>
          <p:txBody>
            <a:bodyPr lIns="18000" tIns="10800" rIns="18000" bIns="10800"/>
            <a:lstStyle/>
            <a:p>
              <a:pPr algn="ctr"/>
              <a:r>
                <a:rPr lang="zh-CN" altLang="en-US" sz="2000">
                  <a:solidFill>
                    <a:srgbClr val="000000"/>
                  </a:solidFill>
                </a:rPr>
                <a:t>笔芯</a:t>
              </a:r>
            </a:p>
          </p:txBody>
        </p:sp>
        <p:grpSp>
          <p:nvGrpSpPr>
            <p:cNvPr id="26630" name="Group 7"/>
            <p:cNvGrpSpPr>
              <a:grpSpLocks/>
            </p:cNvGrpSpPr>
            <p:nvPr/>
          </p:nvGrpSpPr>
          <p:grpSpPr bwMode="auto">
            <a:xfrm>
              <a:off x="3486" y="2957"/>
              <a:ext cx="5760" cy="624"/>
              <a:chOff x="3486" y="2957"/>
              <a:chExt cx="5760" cy="624"/>
            </a:xfrm>
          </p:grpSpPr>
          <p:sp>
            <p:nvSpPr>
              <p:cNvPr id="26641" name="Line 8"/>
              <p:cNvSpPr>
                <a:spLocks noChangeShapeType="1"/>
              </p:cNvSpPr>
              <p:nvPr/>
            </p:nvSpPr>
            <p:spPr bwMode="auto">
              <a:xfrm>
                <a:off x="6186" y="2957"/>
                <a:ext cx="0" cy="624"/>
              </a:xfrm>
              <a:prstGeom prst="line">
                <a:avLst/>
              </a:prstGeom>
              <a:noFill/>
              <a:ln w="9525">
                <a:solidFill>
                  <a:srgbClr val="000000"/>
                </a:solidFill>
                <a:round/>
                <a:headEnd/>
                <a:tailEnd/>
              </a:ln>
            </p:spPr>
            <p:txBody>
              <a:bodyPr/>
              <a:lstStyle/>
              <a:p>
                <a:endParaRPr lang="zh-CN" altLang="en-US"/>
              </a:p>
            </p:txBody>
          </p:sp>
          <p:sp>
            <p:nvSpPr>
              <p:cNvPr id="26642" name="Line 9"/>
              <p:cNvSpPr>
                <a:spLocks noChangeShapeType="1"/>
              </p:cNvSpPr>
              <p:nvPr/>
            </p:nvSpPr>
            <p:spPr bwMode="auto">
              <a:xfrm flipV="1">
                <a:off x="3486" y="3269"/>
                <a:ext cx="0" cy="312"/>
              </a:xfrm>
              <a:prstGeom prst="line">
                <a:avLst/>
              </a:prstGeom>
              <a:noFill/>
              <a:ln w="9525">
                <a:solidFill>
                  <a:srgbClr val="000000"/>
                </a:solidFill>
                <a:round/>
                <a:headEnd/>
                <a:tailEnd/>
              </a:ln>
            </p:spPr>
            <p:txBody>
              <a:bodyPr/>
              <a:lstStyle/>
              <a:p>
                <a:endParaRPr lang="zh-CN" altLang="en-US"/>
              </a:p>
            </p:txBody>
          </p:sp>
          <p:sp>
            <p:nvSpPr>
              <p:cNvPr id="26643" name="Line 10"/>
              <p:cNvSpPr>
                <a:spLocks noChangeShapeType="1"/>
              </p:cNvSpPr>
              <p:nvPr/>
            </p:nvSpPr>
            <p:spPr bwMode="auto">
              <a:xfrm>
                <a:off x="3486" y="3269"/>
                <a:ext cx="5760" cy="0"/>
              </a:xfrm>
              <a:prstGeom prst="line">
                <a:avLst/>
              </a:prstGeom>
              <a:noFill/>
              <a:ln w="9525">
                <a:solidFill>
                  <a:srgbClr val="000000"/>
                </a:solidFill>
                <a:round/>
                <a:headEnd/>
                <a:tailEnd/>
              </a:ln>
            </p:spPr>
            <p:txBody>
              <a:bodyPr/>
              <a:lstStyle/>
              <a:p>
                <a:endParaRPr lang="zh-CN" altLang="en-US"/>
              </a:p>
            </p:txBody>
          </p:sp>
          <p:sp>
            <p:nvSpPr>
              <p:cNvPr id="26644" name="Line 11"/>
              <p:cNvSpPr>
                <a:spLocks noChangeShapeType="1"/>
              </p:cNvSpPr>
              <p:nvPr/>
            </p:nvSpPr>
            <p:spPr bwMode="auto">
              <a:xfrm>
                <a:off x="9246" y="3269"/>
                <a:ext cx="0" cy="312"/>
              </a:xfrm>
              <a:prstGeom prst="line">
                <a:avLst/>
              </a:prstGeom>
              <a:noFill/>
              <a:ln w="9525">
                <a:solidFill>
                  <a:srgbClr val="000000"/>
                </a:solidFill>
                <a:round/>
                <a:headEnd/>
                <a:tailEnd/>
              </a:ln>
            </p:spPr>
            <p:txBody>
              <a:bodyPr/>
              <a:lstStyle/>
              <a:p>
                <a:endParaRPr lang="zh-CN" altLang="en-US"/>
              </a:p>
            </p:txBody>
          </p:sp>
        </p:grpSp>
        <p:sp>
          <p:nvSpPr>
            <p:cNvPr id="26631" name="Rectangle 12"/>
            <p:cNvSpPr>
              <a:spLocks noChangeArrowheads="1"/>
            </p:cNvSpPr>
            <p:nvPr/>
          </p:nvSpPr>
          <p:spPr bwMode="auto">
            <a:xfrm>
              <a:off x="3021" y="3582"/>
              <a:ext cx="900" cy="406"/>
            </a:xfrm>
            <a:prstGeom prst="rect">
              <a:avLst/>
            </a:prstGeom>
            <a:noFill/>
            <a:ln w="9525">
              <a:solidFill>
                <a:srgbClr val="000000"/>
              </a:solidFill>
              <a:miter lim="800000"/>
              <a:headEnd/>
              <a:tailEnd/>
            </a:ln>
          </p:spPr>
          <p:txBody>
            <a:bodyPr lIns="18000" tIns="10800" rIns="18000" bIns="10800"/>
            <a:lstStyle/>
            <a:p>
              <a:pPr algn="ctr"/>
              <a:r>
                <a:rPr lang="zh-CN" altLang="en-US" sz="2000">
                  <a:solidFill>
                    <a:srgbClr val="000000"/>
                  </a:solidFill>
                </a:rPr>
                <a:t>笔筒</a:t>
              </a:r>
            </a:p>
          </p:txBody>
        </p:sp>
        <p:sp>
          <p:nvSpPr>
            <p:cNvPr id="26632" name="Rectangle 13"/>
            <p:cNvSpPr>
              <a:spLocks noChangeArrowheads="1"/>
            </p:cNvSpPr>
            <p:nvPr/>
          </p:nvSpPr>
          <p:spPr bwMode="auto">
            <a:xfrm>
              <a:off x="4386" y="4444"/>
              <a:ext cx="765" cy="378"/>
            </a:xfrm>
            <a:prstGeom prst="rect">
              <a:avLst/>
            </a:prstGeom>
            <a:noFill/>
            <a:ln w="9525">
              <a:solidFill>
                <a:srgbClr val="000000"/>
              </a:solidFill>
              <a:miter lim="800000"/>
              <a:headEnd/>
              <a:tailEnd/>
            </a:ln>
          </p:spPr>
          <p:txBody>
            <a:bodyPr lIns="18000" tIns="10800" rIns="18000" bIns="10800"/>
            <a:lstStyle/>
            <a:p>
              <a:pPr algn="ctr"/>
              <a:r>
                <a:rPr lang="zh-CN" altLang="en-US" sz="2000">
                  <a:solidFill>
                    <a:srgbClr val="000000"/>
                  </a:solidFill>
                </a:rPr>
                <a:t>笔油墨</a:t>
              </a:r>
            </a:p>
          </p:txBody>
        </p:sp>
        <p:sp>
          <p:nvSpPr>
            <p:cNvPr id="26633" name="Rectangle 14"/>
            <p:cNvSpPr>
              <a:spLocks noChangeArrowheads="1"/>
            </p:cNvSpPr>
            <p:nvPr/>
          </p:nvSpPr>
          <p:spPr bwMode="auto">
            <a:xfrm>
              <a:off x="5826" y="4433"/>
              <a:ext cx="765" cy="378"/>
            </a:xfrm>
            <a:prstGeom prst="rect">
              <a:avLst/>
            </a:prstGeom>
            <a:noFill/>
            <a:ln w="9525">
              <a:solidFill>
                <a:srgbClr val="000000"/>
              </a:solidFill>
              <a:miter lim="800000"/>
              <a:headEnd/>
              <a:tailEnd/>
            </a:ln>
          </p:spPr>
          <p:txBody>
            <a:bodyPr lIns="18000" tIns="10800" rIns="18000" bIns="10800"/>
            <a:lstStyle/>
            <a:p>
              <a:pPr algn="ctr"/>
              <a:r>
                <a:rPr lang="zh-CN" altLang="en-US" sz="2000">
                  <a:solidFill>
                    <a:srgbClr val="000000"/>
                  </a:solidFill>
                </a:rPr>
                <a:t>笔芯头</a:t>
              </a:r>
            </a:p>
          </p:txBody>
        </p:sp>
        <p:sp>
          <p:nvSpPr>
            <p:cNvPr id="26634" name="Rectangle 15"/>
            <p:cNvSpPr>
              <a:spLocks noChangeArrowheads="1"/>
            </p:cNvSpPr>
            <p:nvPr/>
          </p:nvSpPr>
          <p:spPr bwMode="auto">
            <a:xfrm>
              <a:off x="7251" y="4418"/>
              <a:ext cx="765" cy="378"/>
            </a:xfrm>
            <a:prstGeom prst="rect">
              <a:avLst/>
            </a:prstGeom>
            <a:noFill/>
            <a:ln w="9525">
              <a:solidFill>
                <a:srgbClr val="000000"/>
              </a:solidFill>
              <a:miter lim="800000"/>
              <a:headEnd/>
              <a:tailEnd/>
            </a:ln>
          </p:spPr>
          <p:txBody>
            <a:bodyPr lIns="18000" tIns="10800" rIns="18000" bIns="10800"/>
            <a:lstStyle/>
            <a:p>
              <a:pPr algn="ctr"/>
              <a:r>
                <a:rPr lang="zh-CN" altLang="en-US" sz="2000">
                  <a:solidFill>
                    <a:srgbClr val="000000"/>
                  </a:solidFill>
                </a:rPr>
                <a:t>笔芯杆</a:t>
              </a:r>
            </a:p>
          </p:txBody>
        </p:sp>
        <p:grpSp>
          <p:nvGrpSpPr>
            <p:cNvPr id="26635" name="Group 16"/>
            <p:cNvGrpSpPr>
              <a:grpSpLocks/>
            </p:cNvGrpSpPr>
            <p:nvPr/>
          </p:nvGrpSpPr>
          <p:grpSpPr bwMode="auto">
            <a:xfrm>
              <a:off x="4726" y="4005"/>
              <a:ext cx="2910" cy="420"/>
              <a:chOff x="4726" y="4005"/>
              <a:chExt cx="2910" cy="420"/>
            </a:xfrm>
          </p:grpSpPr>
          <p:sp>
            <p:nvSpPr>
              <p:cNvPr id="26637" name="Line 17"/>
              <p:cNvSpPr>
                <a:spLocks noChangeShapeType="1"/>
              </p:cNvSpPr>
              <p:nvPr/>
            </p:nvSpPr>
            <p:spPr bwMode="auto">
              <a:xfrm flipV="1">
                <a:off x="4726" y="4201"/>
                <a:ext cx="0" cy="224"/>
              </a:xfrm>
              <a:prstGeom prst="line">
                <a:avLst/>
              </a:prstGeom>
              <a:noFill/>
              <a:ln w="9525">
                <a:solidFill>
                  <a:srgbClr val="000000"/>
                </a:solidFill>
                <a:round/>
                <a:headEnd/>
                <a:tailEnd/>
              </a:ln>
            </p:spPr>
            <p:txBody>
              <a:bodyPr/>
              <a:lstStyle/>
              <a:p>
                <a:endParaRPr lang="zh-CN" altLang="en-US"/>
              </a:p>
            </p:txBody>
          </p:sp>
          <p:sp>
            <p:nvSpPr>
              <p:cNvPr id="26638" name="Line 18"/>
              <p:cNvSpPr>
                <a:spLocks noChangeShapeType="1"/>
              </p:cNvSpPr>
              <p:nvPr/>
            </p:nvSpPr>
            <p:spPr bwMode="auto">
              <a:xfrm>
                <a:off x="4726" y="4201"/>
                <a:ext cx="2910" cy="0"/>
              </a:xfrm>
              <a:prstGeom prst="line">
                <a:avLst/>
              </a:prstGeom>
              <a:noFill/>
              <a:ln w="9525">
                <a:solidFill>
                  <a:srgbClr val="000000"/>
                </a:solidFill>
                <a:round/>
                <a:headEnd/>
                <a:tailEnd/>
              </a:ln>
            </p:spPr>
            <p:txBody>
              <a:bodyPr/>
              <a:lstStyle/>
              <a:p>
                <a:endParaRPr lang="zh-CN" altLang="en-US"/>
              </a:p>
            </p:txBody>
          </p:sp>
          <p:sp>
            <p:nvSpPr>
              <p:cNvPr id="26639" name="Line 19"/>
              <p:cNvSpPr>
                <a:spLocks noChangeShapeType="1"/>
              </p:cNvSpPr>
              <p:nvPr/>
            </p:nvSpPr>
            <p:spPr bwMode="auto">
              <a:xfrm flipV="1">
                <a:off x="6196" y="4005"/>
                <a:ext cx="0" cy="420"/>
              </a:xfrm>
              <a:prstGeom prst="line">
                <a:avLst/>
              </a:prstGeom>
              <a:noFill/>
              <a:ln w="9525">
                <a:solidFill>
                  <a:srgbClr val="000000"/>
                </a:solidFill>
                <a:round/>
                <a:headEnd/>
                <a:tailEnd/>
              </a:ln>
            </p:spPr>
            <p:txBody>
              <a:bodyPr/>
              <a:lstStyle/>
              <a:p>
                <a:endParaRPr lang="zh-CN" altLang="en-US"/>
              </a:p>
            </p:txBody>
          </p:sp>
          <p:sp>
            <p:nvSpPr>
              <p:cNvPr id="26640" name="Line 20"/>
              <p:cNvSpPr>
                <a:spLocks noChangeShapeType="1"/>
              </p:cNvSpPr>
              <p:nvPr/>
            </p:nvSpPr>
            <p:spPr bwMode="auto">
              <a:xfrm flipV="1">
                <a:off x="7621" y="4192"/>
                <a:ext cx="0" cy="224"/>
              </a:xfrm>
              <a:prstGeom prst="line">
                <a:avLst/>
              </a:prstGeom>
              <a:noFill/>
              <a:ln w="9525">
                <a:solidFill>
                  <a:srgbClr val="000000"/>
                </a:solidFill>
                <a:round/>
                <a:headEnd/>
                <a:tailEnd/>
              </a:ln>
            </p:spPr>
            <p:txBody>
              <a:bodyPr/>
              <a:lstStyle/>
              <a:p>
                <a:endParaRPr lang="zh-CN" altLang="en-US"/>
              </a:p>
            </p:txBody>
          </p:sp>
        </p:grpSp>
        <p:sp>
          <p:nvSpPr>
            <p:cNvPr id="26636" name="Rectangle 21"/>
            <p:cNvSpPr>
              <a:spLocks noChangeArrowheads="1"/>
            </p:cNvSpPr>
            <p:nvPr/>
          </p:nvSpPr>
          <p:spPr bwMode="auto">
            <a:xfrm>
              <a:off x="8811" y="3547"/>
              <a:ext cx="900" cy="406"/>
            </a:xfrm>
            <a:prstGeom prst="rect">
              <a:avLst/>
            </a:prstGeom>
            <a:noFill/>
            <a:ln w="9525">
              <a:solidFill>
                <a:srgbClr val="000000"/>
              </a:solidFill>
              <a:miter lim="800000"/>
              <a:headEnd/>
              <a:tailEnd/>
            </a:ln>
          </p:spPr>
          <p:txBody>
            <a:bodyPr lIns="18000" tIns="10800" rIns="18000" bIns="10800"/>
            <a:lstStyle/>
            <a:p>
              <a:pPr algn="ctr"/>
              <a:r>
                <a:rPr lang="zh-CN" altLang="en-US" sz="2000">
                  <a:solidFill>
                    <a:srgbClr val="000000"/>
                  </a:solidFill>
                </a:rPr>
                <a:t>笔帽</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 calcmode="lin" valueType="num">
                                      <p:cBhvr additive="base">
                                        <p:cTn id="12"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15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advAuto="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0" y="0"/>
            <a:ext cx="8229600" cy="571500"/>
          </a:xfrm>
        </p:spPr>
        <p:txBody>
          <a:bodyPr/>
          <a:lstStyle/>
          <a:p>
            <a:r>
              <a:rPr lang="en-US" altLang="zh-CN" smtClean="0"/>
              <a:t>3.4.1 </a:t>
            </a:r>
            <a:r>
              <a:rPr lang="zh-CN" altLang="en-US" smtClean="0"/>
              <a:t>基本</a:t>
            </a:r>
            <a:r>
              <a:rPr lang="en-US" altLang="zh-CN" smtClean="0"/>
              <a:t>MRP</a:t>
            </a:r>
          </a:p>
        </p:txBody>
      </p:sp>
      <p:sp>
        <p:nvSpPr>
          <p:cNvPr id="16387" name="Rectangle 3"/>
          <p:cNvSpPr>
            <a:spLocks noGrp="1" noRot="1" noChangeArrowheads="1"/>
          </p:cNvSpPr>
          <p:nvPr>
            <p:ph type="body" idx="1"/>
          </p:nvPr>
        </p:nvSpPr>
        <p:spPr/>
        <p:txBody>
          <a:bodyPr/>
          <a:lstStyle/>
          <a:p>
            <a:pPr>
              <a:buClr>
                <a:schemeClr val="tx1"/>
              </a:buClr>
              <a:buFont typeface="Marlett" pitchFamily="2" charset="2"/>
              <a:buChar char="2"/>
            </a:pPr>
            <a:r>
              <a:rPr lang="zh-CN" altLang="en-US" smtClean="0"/>
              <a:t>库存订货点理论</a:t>
            </a:r>
          </a:p>
          <a:p>
            <a:pPr>
              <a:buClr>
                <a:schemeClr val="tx1"/>
              </a:buClr>
              <a:buFont typeface="Marlett" pitchFamily="2" charset="2"/>
              <a:buChar char="2"/>
            </a:pPr>
            <a:endParaRPr lang="en-US" altLang="zh-CN" smtClean="0"/>
          </a:p>
        </p:txBody>
      </p:sp>
      <p:sp>
        <p:nvSpPr>
          <p:cNvPr id="27651" name="Line 46"/>
          <p:cNvSpPr>
            <a:spLocks noChangeShapeType="1"/>
          </p:cNvSpPr>
          <p:nvPr/>
        </p:nvSpPr>
        <p:spPr bwMode="auto">
          <a:xfrm>
            <a:off x="2095500" y="4510088"/>
            <a:ext cx="4800600" cy="0"/>
          </a:xfrm>
          <a:prstGeom prst="line">
            <a:avLst/>
          </a:prstGeom>
          <a:noFill/>
          <a:ln w="9525">
            <a:solidFill>
              <a:srgbClr val="000000"/>
            </a:solidFill>
            <a:round/>
            <a:headEnd/>
            <a:tailEnd/>
          </a:ln>
        </p:spPr>
        <p:txBody>
          <a:bodyPr/>
          <a:lstStyle/>
          <a:p>
            <a:endParaRPr lang="zh-CN" altLang="en-US"/>
          </a:p>
        </p:txBody>
      </p:sp>
      <p:sp>
        <p:nvSpPr>
          <p:cNvPr id="27652" name="Line 47"/>
          <p:cNvSpPr>
            <a:spLocks noChangeShapeType="1"/>
          </p:cNvSpPr>
          <p:nvPr/>
        </p:nvSpPr>
        <p:spPr bwMode="auto">
          <a:xfrm flipV="1">
            <a:off x="3238500" y="3124200"/>
            <a:ext cx="0" cy="1385888"/>
          </a:xfrm>
          <a:prstGeom prst="line">
            <a:avLst/>
          </a:prstGeom>
          <a:noFill/>
          <a:ln w="9525">
            <a:solidFill>
              <a:srgbClr val="000000"/>
            </a:solidFill>
            <a:round/>
            <a:headEnd/>
            <a:tailEnd/>
          </a:ln>
        </p:spPr>
        <p:txBody>
          <a:bodyPr/>
          <a:lstStyle/>
          <a:p>
            <a:endParaRPr lang="zh-CN" altLang="en-US"/>
          </a:p>
        </p:txBody>
      </p:sp>
      <p:sp>
        <p:nvSpPr>
          <p:cNvPr id="27653" name="Line 48"/>
          <p:cNvSpPr>
            <a:spLocks noChangeShapeType="1"/>
          </p:cNvSpPr>
          <p:nvPr/>
        </p:nvSpPr>
        <p:spPr bwMode="auto">
          <a:xfrm flipV="1">
            <a:off x="4038600" y="3124200"/>
            <a:ext cx="0" cy="1385888"/>
          </a:xfrm>
          <a:prstGeom prst="line">
            <a:avLst/>
          </a:prstGeom>
          <a:noFill/>
          <a:ln w="9525">
            <a:solidFill>
              <a:srgbClr val="000000"/>
            </a:solidFill>
            <a:round/>
            <a:headEnd/>
            <a:tailEnd/>
          </a:ln>
        </p:spPr>
        <p:txBody>
          <a:bodyPr/>
          <a:lstStyle/>
          <a:p>
            <a:endParaRPr lang="zh-CN" altLang="en-US"/>
          </a:p>
        </p:txBody>
      </p:sp>
      <p:sp>
        <p:nvSpPr>
          <p:cNvPr id="27654" name="Line 49"/>
          <p:cNvSpPr>
            <a:spLocks noChangeShapeType="1"/>
          </p:cNvSpPr>
          <p:nvPr/>
        </p:nvSpPr>
        <p:spPr bwMode="auto">
          <a:xfrm flipV="1">
            <a:off x="4838700" y="3124200"/>
            <a:ext cx="0" cy="1385888"/>
          </a:xfrm>
          <a:prstGeom prst="line">
            <a:avLst/>
          </a:prstGeom>
          <a:noFill/>
          <a:ln w="9525">
            <a:solidFill>
              <a:srgbClr val="000000"/>
            </a:solidFill>
            <a:round/>
            <a:headEnd/>
            <a:tailEnd/>
          </a:ln>
        </p:spPr>
        <p:txBody>
          <a:bodyPr/>
          <a:lstStyle/>
          <a:p>
            <a:endParaRPr lang="zh-CN" altLang="en-US"/>
          </a:p>
        </p:txBody>
      </p:sp>
      <p:sp>
        <p:nvSpPr>
          <p:cNvPr id="27655" name="Line 53"/>
          <p:cNvSpPr>
            <a:spLocks noChangeShapeType="1"/>
          </p:cNvSpPr>
          <p:nvPr/>
        </p:nvSpPr>
        <p:spPr bwMode="auto">
          <a:xfrm flipH="1">
            <a:off x="5181600" y="3048000"/>
            <a:ext cx="762000" cy="669925"/>
          </a:xfrm>
          <a:prstGeom prst="line">
            <a:avLst/>
          </a:prstGeom>
          <a:noFill/>
          <a:ln w="9525">
            <a:solidFill>
              <a:srgbClr val="000000"/>
            </a:solidFill>
            <a:round/>
            <a:headEnd/>
            <a:tailEnd type="triangle" w="med" len="med"/>
          </a:ln>
        </p:spPr>
        <p:txBody>
          <a:bodyPr/>
          <a:lstStyle/>
          <a:p>
            <a:endParaRPr lang="zh-CN" altLang="en-US"/>
          </a:p>
        </p:txBody>
      </p:sp>
      <p:sp>
        <p:nvSpPr>
          <p:cNvPr id="27656" name="Line 54"/>
          <p:cNvSpPr>
            <a:spLocks noChangeShapeType="1"/>
          </p:cNvSpPr>
          <p:nvPr/>
        </p:nvSpPr>
        <p:spPr bwMode="auto">
          <a:xfrm>
            <a:off x="2095500" y="3916363"/>
            <a:ext cx="3771900" cy="0"/>
          </a:xfrm>
          <a:prstGeom prst="line">
            <a:avLst/>
          </a:prstGeom>
          <a:noFill/>
          <a:ln w="9525">
            <a:solidFill>
              <a:srgbClr val="000000"/>
            </a:solidFill>
            <a:round/>
            <a:headEnd/>
            <a:tailEnd/>
          </a:ln>
        </p:spPr>
        <p:txBody>
          <a:bodyPr/>
          <a:lstStyle/>
          <a:p>
            <a:endParaRPr lang="zh-CN" altLang="en-US"/>
          </a:p>
        </p:txBody>
      </p:sp>
      <p:grpSp>
        <p:nvGrpSpPr>
          <p:cNvPr id="27657" name="Group 56"/>
          <p:cNvGrpSpPr>
            <a:grpSpLocks/>
          </p:cNvGrpSpPr>
          <p:nvPr/>
        </p:nvGrpSpPr>
        <p:grpSpPr bwMode="auto">
          <a:xfrm>
            <a:off x="2438400" y="3222625"/>
            <a:ext cx="800100" cy="1287463"/>
            <a:chOff x="3240" y="2220"/>
            <a:chExt cx="1260" cy="2028"/>
          </a:xfrm>
        </p:grpSpPr>
        <p:sp>
          <p:nvSpPr>
            <p:cNvPr id="27681" name="Line 57"/>
            <p:cNvSpPr>
              <a:spLocks noChangeShapeType="1"/>
            </p:cNvSpPr>
            <p:nvPr/>
          </p:nvSpPr>
          <p:spPr bwMode="auto">
            <a:xfrm>
              <a:off x="3240" y="2220"/>
              <a:ext cx="1260" cy="2028"/>
            </a:xfrm>
            <a:prstGeom prst="line">
              <a:avLst/>
            </a:prstGeom>
            <a:noFill/>
            <a:ln w="28575">
              <a:solidFill>
                <a:srgbClr val="000000"/>
              </a:solidFill>
              <a:round/>
              <a:headEnd/>
              <a:tailEnd/>
            </a:ln>
          </p:spPr>
          <p:txBody>
            <a:bodyPr/>
            <a:lstStyle/>
            <a:p>
              <a:endParaRPr lang="zh-CN" altLang="en-US"/>
            </a:p>
          </p:txBody>
        </p:sp>
        <p:sp>
          <p:nvSpPr>
            <p:cNvPr id="27682" name="Oval 58"/>
            <p:cNvSpPr>
              <a:spLocks noChangeArrowheads="1"/>
            </p:cNvSpPr>
            <p:nvPr/>
          </p:nvSpPr>
          <p:spPr bwMode="auto">
            <a:xfrm>
              <a:off x="3825" y="3231"/>
              <a:ext cx="180" cy="156"/>
            </a:xfrm>
            <a:prstGeom prst="ellipse">
              <a:avLst/>
            </a:prstGeom>
            <a:solidFill>
              <a:srgbClr val="000000"/>
            </a:solidFill>
            <a:ln w="9525">
              <a:solidFill>
                <a:srgbClr val="000000"/>
              </a:solidFill>
              <a:round/>
              <a:headEnd/>
              <a:tailEnd/>
            </a:ln>
          </p:spPr>
          <p:txBody>
            <a:bodyPr/>
            <a:lstStyle/>
            <a:p>
              <a:endParaRPr lang="zh-CN" altLang="en-US"/>
            </a:p>
          </p:txBody>
        </p:sp>
      </p:grpSp>
      <p:grpSp>
        <p:nvGrpSpPr>
          <p:cNvPr id="27658" name="Group 59"/>
          <p:cNvGrpSpPr>
            <a:grpSpLocks/>
          </p:cNvGrpSpPr>
          <p:nvPr/>
        </p:nvGrpSpPr>
        <p:grpSpPr bwMode="auto">
          <a:xfrm>
            <a:off x="3238500" y="3222625"/>
            <a:ext cx="800100" cy="1287463"/>
            <a:chOff x="4500" y="2220"/>
            <a:chExt cx="1260" cy="2028"/>
          </a:xfrm>
        </p:grpSpPr>
        <p:sp>
          <p:nvSpPr>
            <p:cNvPr id="27679" name="Line 60"/>
            <p:cNvSpPr>
              <a:spLocks noChangeShapeType="1"/>
            </p:cNvSpPr>
            <p:nvPr/>
          </p:nvSpPr>
          <p:spPr bwMode="auto">
            <a:xfrm>
              <a:off x="4500" y="2220"/>
              <a:ext cx="1260" cy="2028"/>
            </a:xfrm>
            <a:prstGeom prst="line">
              <a:avLst/>
            </a:prstGeom>
            <a:noFill/>
            <a:ln w="28575">
              <a:solidFill>
                <a:srgbClr val="000000"/>
              </a:solidFill>
              <a:round/>
              <a:headEnd/>
              <a:tailEnd/>
            </a:ln>
          </p:spPr>
          <p:txBody>
            <a:bodyPr/>
            <a:lstStyle/>
            <a:p>
              <a:endParaRPr lang="zh-CN" altLang="en-US"/>
            </a:p>
          </p:txBody>
        </p:sp>
        <p:sp>
          <p:nvSpPr>
            <p:cNvPr id="27680" name="Oval 61"/>
            <p:cNvSpPr>
              <a:spLocks noChangeArrowheads="1"/>
            </p:cNvSpPr>
            <p:nvPr/>
          </p:nvSpPr>
          <p:spPr bwMode="auto">
            <a:xfrm>
              <a:off x="5100" y="3237"/>
              <a:ext cx="180" cy="156"/>
            </a:xfrm>
            <a:prstGeom prst="ellipse">
              <a:avLst/>
            </a:prstGeom>
            <a:solidFill>
              <a:srgbClr val="000000"/>
            </a:solidFill>
            <a:ln w="9525">
              <a:solidFill>
                <a:srgbClr val="000000"/>
              </a:solidFill>
              <a:round/>
              <a:headEnd/>
              <a:tailEnd/>
            </a:ln>
          </p:spPr>
          <p:txBody>
            <a:bodyPr/>
            <a:lstStyle/>
            <a:p>
              <a:endParaRPr lang="zh-CN" altLang="en-US"/>
            </a:p>
          </p:txBody>
        </p:sp>
      </p:grpSp>
      <p:grpSp>
        <p:nvGrpSpPr>
          <p:cNvPr id="27659" name="Group 62"/>
          <p:cNvGrpSpPr>
            <a:grpSpLocks/>
          </p:cNvGrpSpPr>
          <p:nvPr/>
        </p:nvGrpSpPr>
        <p:grpSpPr bwMode="auto">
          <a:xfrm>
            <a:off x="4038600" y="3222625"/>
            <a:ext cx="800100" cy="1287463"/>
            <a:chOff x="5760" y="2220"/>
            <a:chExt cx="1260" cy="2028"/>
          </a:xfrm>
        </p:grpSpPr>
        <p:sp>
          <p:nvSpPr>
            <p:cNvPr id="27677" name="Line 63"/>
            <p:cNvSpPr>
              <a:spLocks noChangeShapeType="1"/>
            </p:cNvSpPr>
            <p:nvPr/>
          </p:nvSpPr>
          <p:spPr bwMode="auto">
            <a:xfrm>
              <a:off x="5760" y="2220"/>
              <a:ext cx="1260" cy="2028"/>
            </a:xfrm>
            <a:prstGeom prst="line">
              <a:avLst/>
            </a:prstGeom>
            <a:noFill/>
            <a:ln w="28575">
              <a:solidFill>
                <a:srgbClr val="000000"/>
              </a:solidFill>
              <a:round/>
              <a:headEnd/>
              <a:tailEnd/>
            </a:ln>
          </p:spPr>
          <p:txBody>
            <a:bodyPr/>
            <a:lstStyle/>
            <a:p>
              <a:endParaRPr lang="zh-CN" altLang="en-US"/>
            </a:p>
          </p:txBody>
        </p:sp>
        <p:sp>
          <p:nvSpPr>
            <p:cNvPr id="27678" name="Oval 64"/>
            <p:cNvSpPr>
              <a:spLocks noChangeArrowheads="1"/>
            </p:cNvSpPr>
            <p:nvPr/>
          </p:nvSpPr>
          <p:spPr bwMode="auto">
            <a:xfrm>
              <a:off x="6315" y="3237"/>
              <a:ext cx="180" cy="156"/>
            </a:xfrm>
            <a:prstGeom prst="ellipse">
              <a:avLst/>
            </a:prstGeom>
            <a:solidFill>
              <a:srgbClr val="000000"/>
            </a:solidFill>
            <a:ln w="9525">
              <a:solidFill>
                <a:srgbClr val="000000"/>
              </a:solidFill>
              <a:round/>
              <a:headEnd/>
              <a:tailEnd/>
            </a:ln>
          </p:spPr>
          <p:txBody>
            <a:bodyPr/>
            <a:lstStyle/>
            <a:p>
              <a:endParaRPr lang="zh-CN" altLang="en-US"/>
            </a:p>
          </p:txBody>
        </p:sp>
      </p:grpSp>
      <p:grpSp>
        <p:nvGrpSpPr>
          <p:cNvPr id="27660" name="Group 65"/>
          <p:cNvGrpSpPr>
            <a:grpSpLocks/>
          </p:cNvGrpSpPr>
          <p:nvPr/>
        </p:nvGrpSpPr>
        <p:grpSpPr bwMode="auto">
          <a:xfrm>
            <a:off x="4838700" y="3222625"/>
            <a:ext cx="800100" cy="1287463"/>
            <a:chOff x="7020" y="2220"/>
            <a:chExt cx="1260" cy="2028"/>
          </a:xfrm>
        </p:grpSpPr>
        <p:sp>
          <p:nvSpPr>
            <p:cNvPr id="27675" name="Line 66"/>
            <p:cNvSpPr>
              <a:spLocks noChangeShapeType="1"/>
            </p:cNvSpPr>
            <p:nvPr/>
          </p:nvSpPr>
          <p:spPr bwMode="auto">
            <a:xfrm>
              <a:off x="7020" y="2220"/>
              <a:ext cx="1260" cy="2028"/>
            </a:xfrm>
            <a:prstGeom prst="line">
              <a:avLst/>
            </a:prstGeom>
            <a:noFill/>
            <a:ln w="28575">
              <a:solidFill>
                <a:srgbClr val="000000"/>
              </a:solidFill>
              <a:round/>
              <a:headEnd/>
              <a:tailEnd/>
            </a:ln>
          </p:spPr>
          <p:txBody>
            <a:bodyPr/>
            <a:lstStyle/>
            <a:p>
              <a:endParaRPr lang="zh-CN" altLang="en-US"/>
            </a:p>
          </p:txBody>
        </p:sp>
        <p:sp>
          <p:nvSpPr>
            <p:cNvPr id="27676" name="Oval 67"/>
            <p:cNvSpPr>
              <a:spLocks noChangeArrowheads="1"/>
            </p:cNvSpPr>
            <p:nvPr/>
          </p:nvSpPr>
          <p:spPr bwMode="auto">
            <a:xfrm>
              <a:off x="7590" y="3237"/>
              <a:ext cx="180" cy="156"/>
            </a:xfrm>
            <a:prstGeom prst="ellipse">
              <a:avLst/>
            </a:prstGeom>
            <a:solidFill>
              <a:srgbClr val="000000"/>
            </a:solidFill>
            <a:ln w="9525">
              <a:solidFill>
                <a:srgbClr val="000000"/>
              </a:solidFill>
              <a:round/>
              <a:headEnd/>
              <a:tailEnd/>
            </a:ln>
          </p:spPr>
          <p:txBody>
            <a:bodyPr/>
            <a:lstStyle/>
            <a:p>
              <a:endParaRPr lang="zh-CN" altLang="en-US"/>
            </a:p>
          </p:txBody>
        </p:sp>
      </p:grpSp>
      <p:sp>
        <p:nvSpPr>
          <p:cNvPr id="27661" name="Line 68"/>
          <p:cNvSpPr>
            <a:spLocks noChangeShapeType="1"/>
          </p:cNvSpPr>
          <p:nvPr/>
        </p:nvSpPr>
        <p:spPr bwMode="auto">
          <a:xfrm>
            <a:off x="2857500" y="4005263"/>
            <a:ext cx="0" cy="1485900"/>
          </a:xfrm>
          <a:prstGeom prst="line">
            <a:avLst/>
          </a:prstGeom>
          <a:noFill/>
          <a:ln w="9525">
            <a:solidFill>
              <a:srgbClr val="000000"/>
            </a:solidFill>
            <a:round/>
            <a:headEnd/>
            <a:tailEnd/>
          </a:ln>
        </p:spPr>
        <p:txBody>
          <a:bodyPr/>
          <a:lstStyle/>
          <a:p>
            <a:endParaRPr lang="zh-CN" altLang="en-US"/>
          </a:p>
        </p:txBody>
      </p:sp>
      <p:sp>
        <p:nvSpPr>
          <p:cNvPr id="27662" name="Line 69"/>
          <p:cNvSpPr>
            <a:spLocks noChangeShapeType="1"/>
          </p:cNvSpPr>
          <p:nvPr/>
        </p:nvSpPr>
        <p:spPr bwMode="auto">
          <a:xfrm>
            <a:off x="3238500" y="4510088"/>
            <a:ext cx="0" cy="990600"/>
          </a:xfrm>
          <a:prstGeom prst="line">
            <a:avLst/>
          </a:prstGeom>
          <a:noFill/>
          <a:ln w="9525">
            <a:solidFill>
              <a:srgbClr val="000000"/>
            </a:solidFill>
            <a:round/>
            <a:headEnd/>
            <a:tailEnd/>
          </a:ln>
        </p:spPr>
        <p:txBody>
          <a:bodyPr/>
          <a:lstStyle/>
          <a:p>
            <a:endParaRPr lang="zh-CN" altLang="en-US"/>
          </a:p>
        </p:txBody>
      </p:sp>
      <p:grpSp>
        <p:nvGrpSpPr>
          <p:cNvPr id="27663" name="Group 70"/>
          <p:cNvGrpSpPr>
            <a:grpSpLocks/>
          </p:cNvGrpSpPr>
          <p:nvPr/>
        </p:nvGrpSpPr>
        <p:grpSpPr bwMode="auto">
          <a:xfrm>
            <a:off x="2857500" y="5440363"/>
            <a:ext cx="1181100" cy="1587"/>
            <a:chOff x="3900" y="5712"/>
            <a:chExt cx="1860" cy="3"/>
          </a:xfrm>
        </p:grpSpPr>
        <p:sp>
          <p:nvSpPr>
            <p:cNvPr id="27673" name="Line 71"/>
            <p:cNvSpPr>
              <a:spLocks noChangeShapeType="1"/>
            </p:cNvSpPr>
            <p:nvPr/>
          </p:nvSpPr>
          <p:spPr bwMode="auto">
            <a:xfrm>
              <a:off x="3900" y="5715"/>
              <a:ext cx="607" cy="0"/>
            </a:xfrm>
            <a:prstGeom prst="line">
              <a:avLst/>
            </a:prstGeom>
            <a:noFill/>
            <a:ln w="9525">
              <a:solidFill>
                <a:srgbClr val="000000"/>
              </a:solidFill>
              <a:round/>
              <a:headEnd type="triangle" w="med" len="med"/>
              <a:tailEnd type="triangle" w="med" len="med"/>
            </a:ln>
          </p:spPr>
          <p:txBody>
            <a:bodyPr/>
            <a:lstStyle/>
            <a:p>
              <a:endParaRPr lang="zh-CN" altLang="en-US"/>
            </a:p>
          </p:txBody>
        </p:sp>
        <p:sp>
          <p:nvSpPr>
            <p:cNvPr id="27674" name="Line 72"/>
            <p:cNvSpPr>
              <a:spLocks noChangeShapeType="1"/>
            </p:cNvSpPr>
            <p:nvPr/>
          </p:nvSpPr>
          <p:spPr bwMode="auto">
            <a:xfrm>
              <a:off x="4320" y="5712"/>
              <a:ext cx="1440" cy="0"/>
            </a:xfrm>
            <a:prstGeom prst="line">
              <a:avLst/>
            </a:prstGeom>
            <a:noFill/>
            <a:ln w="9525">
              <a:solidFill>
                <a:srgbClr val="000000"/>
              </a:solidFill>
              <a:round/>
              <a:headEnd/>
              <a:tailEnd/>
            </a:ln>
          </p:spPr>
          <p:txBody>
            <a:bodyPr/>
            <a:lstStyle/>
            <a:p>
              <a:endParaRPr lang="zh-CN" altLang="en-US"/>
            </a:p>
          </p:txBody>
        </p:sp>
      </p:grpSp>
      <p:sp>
        <p:nvSpPr>
          <p:cNvPr id="27664" name="Line 74"/>
          <p:cNvSpPr>
            <a:spLocks noChangeShapeType="1"/>
          </p:cNvSpPr>
          <p:nvPr/>
        </p:nvSpPr>
        <p:spPr bwMode="auto">
          <a:xfrm>
            <a:off x="2438400" y="3032125"/>
            <a:ext cx="2971800" cy="0"/>
          </a:xfrm>
          <a:prstGeom prst="line">
            <a:avLst/>
          </a:prstGeom>
          <a:noFill/>
          <a:ln w="9525">
            <a:solidFill>
              <a:srgbClr val="000000"/>
            </a:solidFill>
            <a:round/>
            <a:headEnd/>
            <a:tailEnd/>
          </a:ln>
        </p:spPr>
        <p:txBody>
          <a:bodyPr/>
          <a:lstStyle/>
          <a:p>
            <a:endParaRPr lang="zh-CN" altLang="en-US"/>
          </a:p>
        </p:txBody>
      </p:sp>
      <p:grpSp>
        <p:nvGrpSpPr>
          <p:cNvPr id="27665" name="Group 75"/>
          <p:cNvGrpSpPr>
            <a:grpSpLocks/>
          </p:cNvGrpSpPr>
          <p:nvPr/>
        </p:nvGrpSpPr>
        <p:grpSpPr bwMode="auto">
          <a:xfrm>
            <a:off x="2438400" y="2693988"/>
            <a:ext cx="4572000" cy="2509837"/>
            <a:chOff x="3240" y="2064"/>
            <a:chExt cx="7200" cy="3276"/>
          </a:xfrm>
        </p:grpSpPr>
        <p:sp>
          <p:nvSpPr>
            <p:cNvPr id="27671" name="Line 76"/>
            <p:cNvSpPr>
              <a:spLocks noChangeShapeType="1"/>
            </p:cNvSpPr>
            <p:nvPr/>
          </p:nvSpPr>
          <p:spPr bwMode="auto">
            <a:xfrm>
              <a:off x="3240" y="2064"/>
              <a:ext cx="0" cy="3276"/>
            </a:xfrm>
            <a:prstGeom prst="line">
              <a:avLst/>
            </a:prstGeom>
            <a:noFill/>
            <a:ln w="9525">
              <a:solidFill>
                <a:srgbClr val="000000"/>
              </a:solidFill>
              <a:round/>
              <a:headEnd type="triangle" w="med" len="med"/>
              <a:tailEnd/>
            </a:ln>
          </p:spPr>
          <p:txBody>
            <a:bodyPr/>
            <a:lstStyle/>
            <a:p>
              <a:endParaRPr lang="zh-CN" altLang="en-US"/>
            </a:p>
          </p:txBody>
        </p:sp>
        <p:sp>
          <p:nvSpPr>
            <p:cNvPr id="27672" name="Line 77"/>
            <p:cNvSpPr>
              <a:spLocks noChangeShapeType="1"/>
            </p:cNvSpPr>
            <p:nvPr/>
          </p:nvSpPr>
          <p:spPr bwMode="auto">
            <a:xfrm>
              <a:off x="3240" y="5340"/>
              <a:ext cx="7200" cy="0"/>
            </a:xfrm>
            <a:prstGeom prst="line">
              <a:avLst/>
            </a:prstGeom>
            <a:noFill/>
            <a:ln w="9525">
              <a:solidFill>
                <a:srgbClr val="000000"/>
              </a:solidFill>
              <a:round/>
              <a:headEnd/>
              <a:tailEnd type="triangle" w="med" len="med"/>
            </a:ln>
          </p:spPr>
          <p:txBody>
            <a:bodyPr/>
            <a:lstStyle/>
            <a:p>
              <a:endParaRPr lang="zh-CN" altLang="en-US"/>
            </a:p>
          </p:txBody>
        </p:sp>
      </p:grpSp>
      <p:sp>
        <p:nvSpPr>
          <p:cNvPr id="27666" name="Text Box 78"/>
          <p:cNvSpPr txBox="1">
            <a:spLocks noChangeArrowheads="1"/>
          </p:cNvSpPr>
          <p:nvPr/>
        </p:nvSpPr>
        <p:spPr bwMode="auto">
          <a:xfrm>
            <a:off x="5791200" y="2743200"/>
            <a:ext cx="1752600" cy="396875"/>
          </a:xfrm>
          <a:prstGeom prst="rect">
            <a:avLst/>
          </a:prstGeom>
          <a:noFill/>
          <a:ln w="12700" cap="sq">
            <a:noFill/>
            <a:miter lim="800000"/>
            <a:headEnd type="none" w="sm" len="sm"/>
            <a:tailEnd type="none" w="sm" len="sm"/>
          </a:ln>
        </p:spPr>
        <p:txBody>
          <a:bodyPr>
            <a:spAutoFit/>
          </a:bodyPr>
          <a:lstStyle/>
          <a:p>
            <a:pPr>
              <a:spcBef>
                <a:spcPct val="50000"/>
              </a:spcBef>
            </a:pPr>
            <a:r>
              <a:rPr lang="zh-CN" altLang="en-US" sz="2000">
                <a:solidFill>
                  <a:srgbClr val="FF6699"/>
                </a:solidFill>
              </a:rPr>
              <a:t>物料消耗速度</a:t>
            </a:r>
            <a:endParaRPr lang="zh-CN" altLang="en-US"/>
          </a:p>
        </p:txBody>
      </p:sp>
      <p:sp>
        <p:nvSpPr>
          <p:cNvPr id="27667" name="Text Box 79"/>
          <p:cNvSpPr txBox="1">
            <a:spLocks noChangeArrowheads="1"/>
          </p:cNvSpPr>
          <p:nvPr/>
        </p:nvSpPr>
        <p:spPr bwMode="auto">
          <a:xfrm>
            <a:off x="6858000" y="5334000"/>
            <a:ext cx="914400" cy="396875"/>
          </a:xfrm>
          <a:prstGeom prst="rect">
            <a:avLst/>
          </a:prstGeom>
          <a:noFill/>
          <a:ln w="12700" cap="sq">
            <a:noFill/>
            <a:miter lim="800000"/>
            <a:headEnd type="none" w="sm" len="sm"/>
            <a:tailEnd type="none" w="sm" len="sm"/>
          </a:ln>
        </p:spPr>
        <p:txBody>
          <a:bodyPr>
            <a:spAutoFit/>
          </a:bodyPr>
          <a:lstStyle/>
          <a:p>
            <a:pPr>
              <a:spcBef>
                <a:spcPct val="50000"/>
              </a:spcBef>
            </a:pPr>
            <a:r>
              <a:rPr lang="zh-CN" altLang="en-US" sz="2000">
                <a:solidFill>
                  <a:srgbClr val="FF6699"/>
                </a:solidFill>
              </a:rPr>
              <a:t>时间</a:t>
            </a:r>
            <a:endParaRPr lang="zh-CN" altLang="en-US"/>
          </a:p>
        </p:txBody>
      </p:sp>
      <p:sp>
        <p:nvSpPr>
          <p:cNvPr id="27668" name="Text Box 80"/>
          <p:cNvSpPr txBox="1">
            <a:spLocks noChangeArrowheads="1"/>
          </p:cNvSpPr>
          <p:nvPr/>
        </p:nvSpPr>
        <p:spPr bwMode="auto">
          <a:xfrm>
            <a:off x="1219200" y="2667000"/>
            <a:ext cx="1066800" cy="396875"/>
          </a:xfrm>
          <a:prstGeom prst="rect">
            <a:avLst/>
          </a:prstGeom>
          <a:noFill/>
          <a:ln w="12700" cap="sq">
            <a:noFill/>
            <a:miter lim="800000"/>
            <a:headEnd type="none" w="sm" len="sm"/>
            <a:tailEnd type="none" w="sm" len="sm"/>
          </a:ln>
        </p:spPr>
        <p:txBody>
          <a:bodyPr>
            <a:spAutoFit/>
          </a:bodyPr>
          <a:lstStyle/>
          <a:p>
            <a:pPr>
              <a:spcBef>
                <a:spcPct val="50000"/>
              </a:spcBef>
            </a:pPr>
            <a:r>
              <a:rPr lang="zh-CN" altLang="en-US" sz="2000">
                <a:solidFill>
                  <a:srgbClr val="FF6699"/>
                </a:solidFill>
              </a:rPr>
              <a:t>库存量</a:t>
            </a:r>
            <a:endParaRPr lang="zh-CN" altLang="en-US"/>
          </a:p>
        </p:txBody>
      </p:sp>
      <p:sp>
        <p:nvSpPr>
          <p:cNvPr id="27669" name="Text Box 81"/>
          <p:cNvSpPr txBox="1">
            <a:spLocks noChangeArrowheads="1"/>
          </p:cNvSpPr>
          <p:nvPr/>
        </p:nvSpPr>
        <p:spPr bwMode="auto">
          <a:xfrm>
            <a:off x="4114800" y="5334000"/>
            <a:ext cx="1600200" cy="396875"/>
          </a:xfrm>
          <a:prstGeom prst="rect">
            <a:avLst/>
          </a:prstGeom>
          <a:noFill/>
          <a:ln w="12700" cap="sq">
            <a:noFill/>
            <a:miter lim="800000"/>
            <a:headEnd type="none" w="sm" len="sm"/>
            <a:tailEnd type="none" w="sm" len="sm"/>
          </a:ln>
        </p:spPr>
        <p:txBody>
          <a:bodyPr>
            <a:spAutoFit/>
          </a:bodyPr>
          <a:lstStyle/>
          <a:p>
            <a:pPr>
              <a:spcBef>
                <a:spcPct val="50000"/>
              </a:spcBef>
            </a:pPr>
            <a:r>
              <a:rPr lang="zh-CN" altLang="en-US" sz="2000">
                <a:solidFill>
                  <a:srgbClr val="FF6699"/>
                </a:solidFill>
              </a:rPr>
              <a:t>订货提前期</a:t>
            </a:r>
            <a:endParaRPr lang="zh-CN" altLang="en-US"/>
          </a:p>
        </p:txBody>
      </p:sp>
      <p:sp>
        <p:nvSpPr>
          <p:cNvPr id="27670" name="Text Box 82"/>
          <p:cNvSpPr txBox="1">
            <a:spLocks noChangeArrowheads="1"/>
          </p:cNvSpPr>
          <p:nvPr/>
        </p:nvSpPr>
        <p:spPr bwMode="auto">
          <a:xfrm>
            <a:off x="609600" y="3733800"/>
            <a:ext cx="1600200" cy="396875"/>
          </a:xfrm>
          <a:prstGeom prst="rect">
            <a:avLst/>
          </a:prstGeom>
          <a:noFill/>
          <a:ln w="12700" cap="sq">
            <a:noFill/>
            <a:miter lim="800000"/>
            <a:headEnd type="none" w="sm" len="sm"/>
            <a:tailEnd type="none" w="sm" len="sm"/>
          </a:ln>
        </p:spPr>
        <p:txBody>
          <a:bodyPr>
            <a:spAutoFit/>
          </a:bodyPr>
          <a:lstStyle/>
          <a:p>
            <a:pPr>
              <a:spcBef>
                <a:spcPct val="50000"/>
              </a:spcBef>
            </a:pPr>
            <a:r>
              <a:rPr lang="zh-CN" altLang="en-US" sz="2000">
                <a:solidFill>
                  <a:srgbClr val="FF6699"/>
                </a:solidFill>
              </a:rPr>
              <a:t>安全库存量</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 calcmode="lin" valueType="num">
                                      <p:cBhvr additive="base">
                                        <p:cTn id="12"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638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advAuto="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0" y="0"/>
            <a:ext cx="8229600" cy="571500"/>
          </a:xfrm>
        </p:spPr>
        <p:txBody>
          <a:bodyPr/>
          <a:lstStyle/>
          <a:p>
            <a:r>
              <a:rPr lang="en-US" altLang="zh-CN" smtClean="0"/>
              <a:t>3.4.1 </a:t>
            </a:r>
            <a:r>
              <a:rPr lang="zh-CN" altLang="en-US" smtClean="0"/>
              <a:t>基本</a:t>
            </a:r>
            <a:r>
              <a:rPr lang="en-US" altLang="zh-CN" smtClean="0"/>
              <a:t>MRP</a:t>
            </a:r>
            <a:endParaRPr lang="zh-CN" altLang="en-US" smtClean="0"/>
          </a:p>
        </p:txBody>
      </p:sp>
      <p:sp>
        <p:nvSpPr>
          <p:cNvPr id="22531" name="Rectangle 3"/>
          <p:cNvSpPr>
            <a:spLocks noGrp="1" noRot="1" noChangeArrowheads="1"/>
          </p:cNvSpPr>
          <p:nvPr>
            <p:ph type="body" idx="1"/>
          </p:nvPr>
        </p:nvSpPr>
        <p:spPr/>
        <p:txBody>
          <a:bodyPr/>
          <a:lstStyle/>
          <a:p>
            <a:pPr>
              <a:buClr>
                <a:schemeClr val="tx1"/>
              </a:buClr>
              <a:buFont typeface="Marlett" pitchFamily="2" charset="2"/>
              <a:buChar char="2"/>
            </a:pPr>
            <a:r>
              <a:rPr lang="en-US" altLang="zh-CN" smtClean="0"/>
              <a:t>MRP</a:t>
            </a:r>
            <a:r>
              <a:rPr lang="zh-CN" altLang="en-US" smtClean="0"/>
              <a:t>逻辑流程</a:t>
            </a:r>
          </a:p>
        </p:txBody>
      </p:sp>
      <p:grpSp>
        <p:nvGrpSpPr>
          <p:cNvPr id="2" name="Group 4"/>
          <p:cNvGrpSpPr>
            <a:grpSpLocks/>
          </p:cNvGrpSpPr>
          <p:nvPr/>
        </p:nvGrpSpPr>
        <p:grpSpPr bwMode="auto">
          <a:xfrm>
            <a:off x="914400" y="2667000"/>
            <a:ext cx="7086600" cy="3130550"/>
            <a:chOff x="3060" y="10020"/>
            <a:chExt cx="6300" cy="2964"/>
          </a:xfrm>
          <a:solidFill>
            <a:schemeClr val="bg1">
              <a:lumMod val="95000"/>
            </a:schemeClr>
          </a:solidFill>
        </p:grpSpPr>
        <p:sp>
          <p:nvSpPr>
            <p:cNvPr id="22533" name="Text Box 5"/>
            <p:cNvSpPr txBox="1">
              <a:spLocks noChangeArrowheads="1"/>
            </p:cNvSpPr>
            <p:nvPr/>
          </p:nvSpPr>
          <p:spPr bwMode="auto">
            <a:xfrm>
              <a:off x="5400" y="10020"/>
              <a:ext cx="1620" cy="468"/>
            </a:xfrm>
            <a:prstGeom prst="rect">
              <a:avLst/>
            </a:prstGeom>
            <a:grpFill/>
            <a:ln w="9525">
              <a:solidFill>
                <a:srgbClr val="000000"/>
              </a:solidFill>
              <a:miter lim="800000"/>
              <a:headEnd/>
              <a:tailEnd/>
            </a:ln>
          </p:spPr>
          <p:txBody>
            <a:bodyPr/>
            <a:lstStyle/>
            <a:p>
              <a:pPr algn="ctr">
                <a:defRPr/>
              </a:pPr>
              <a:r>
                <a:rPr lang="zh-CN" altLang="en-US" sz="2000"/>
                <a:t>主生产计划</a:t>
              </a:r>
            </a:p>
          </p:txBody>
        </p:sp>
        <p:sp>
          <p:nvSpPr>
            <p:cNvPr id="22534" name="Text Box 6"/>
            <p:cNvSpPr txBox="1">
              <a:spLocks noChangeArrowheads="1"/>
            </p:cNvSpPr>
            <p:nvPr/>
          </p:nvSpPr>
          <p:spPr bwMode="auto">
            <a:xfrm>
              <a:off x="5400" y="11112"/>
              <a:ext cx="1620" cy="468"/>
            </a:xfrm>
            <a:prstGeom prst="rect">
              <a:avLst/>
            </a:prstGeom>
            <a:grpFill/>
            <a:ln w="9525">
              <a:solidFill>
                <a:srgbClr val="000000"/>
              </a:solidFill>
              <a:miter lim="800000"/>
              <a:headEnd/>
              <a:tailEnd/>
            </a:ln>
          </p:spPr>
          <p:txBody>
            <a:bodyPr/>
            <a:lstStyle/>
            <a:p>
              <a:pPr algn="ctr">
                <a:defRPr/>
              </a:pPr>
              <a:r>
                <a:rPr lang="zh-CN" altLang="en-US" sz="2000"/>
                <a:t>物料需求计划</a:t>
              </a:r>
            </a:p>
          </p:txBody>
        </p:sp>
        <p:sp>
          <p:nvSpPr>
            <p:cNvPr id="22535" name="Text Box 7"/>
            <p:cNvSpPr txBox="1">
              <a:spLocks noChangeArrowheads="1"/>
            </p:cNvSpPr>
            <p:nvPr/>
          </p:nvSpPr>
          <p:spPr bwMode="auto">
            <a:xfrm>
              <a:off x="7740" y="11112"/>
              <a:ext cx="1620" cy="468"/>
            </a:xfrm>
            <a:prstGeom prst="rect">
              <a:avLst/>
            </a:prstGeom>
            <a:grpFill/>
            <a:ln w="9525">
              <a:solidFill>
                <a:srgbClr val="000000"/>
              </a:solidFill>
              <a:miter lim="800000"/>
              <a:headEnd/>
              <a:tailEnd/>
            </a:ln>
          </p:spPr>
          <p:txBody>
            <a:bodyPr/>
            <a:lstStyle/>
            <a:p>
              <a:pPr algn="ctr">
                <a:defRPr/>
              </a:pPr>
              <a:r>
                <a:rPr lang="zh-CN" altLang="en-US" sz="2000"/>
                <a:t>产品结构信息</a:t>
              </a:r>
            </a:p>
          </p:txBody>
        </p:sp>
        <p:sp>
          <p:nvSpPr>
            <p:cNvPr id="22536" name="Text Box 8"/>
            <p:cNvSpPr txBox="1">
              <a:spLocks noChangeArrowheads="1"/>
            </p:cNvSpPr>
            <p:nvPr/>
          </p:nvSpPr>
          <p:spPr bwMode="auto">
            <a:xfrm>
              <a:off x="3060" y="11112"/>
              <a:ext cx="1620" cy="468"/>
            </a:xfrm>
            <a:prstGeom prst="rect">
              <a:avLst/>
            </a:prstGeom>
            <a:grpFill/>
            <a:ln w="9525">
              <a:solidFill>
                <a:srgbClr val="000000"/>
              </a:solidFill>
              <a:miter lim="800000"/>
              <a:headEnd/>
              <a:tailEnd/>
            </a:ln>
          </p:spPr>
          <p:txBody>
            <a:bodyPr/>
            <a:lstStyle/>
            <a:p>
              <a:pPr algn="ctr">
                <a:defRPr/>
              </a:pPr>
              <a:r>
                <a:rPr lang="zh-CN" altLang="en-US" sz="2000"/>
                <a:t>物品库存信息</a:t>
              </a:r>
            </a:p>
          </p:txBody>
        </p:sp>
        <p:sp>
          <p:nvSpPr>
            <p:cNvPr id="22537" name="Text Box 9"/>
            <p:cNvSpPr txBox="1">
              <a:spLocks noChangeArrowheads="1"/>
            </p:cNvSpPr>
            <p:nvPr/>
          </p:nvSpPr>
          <p:spPr bwMode="auto">
            <a:xfrm>
              <a:off x="4065" y="12516"/>
              <a:ext cx="1620" cy="468"/>
            </a:xfrm>
            <a:prstGeom prst="rect">
              <a:avLst/>
            </a:prstGeom>
            <a:grpFill/>
            <a:ln w="9525">
              <a:solidFill>
                <a:srgbClr val="000000"/>
              </a:solidFill>
              <a:miter lim="800000"/>
              <a:headEnd/>
              <a:tailEnd/>
            </a:ln>
          </p:spPr>
          <p:txBody>
            <a:bodyPr/>
            <a:lstStyle/>
            <a:p>
              <a:pPr algn="ctr">
                <a:defRPr/>
              </a:pPr>
              <a:r>
                <a:rPr lang="zh-CN" altLang="en-US" sz="2000"/>
                <a:t>物料采购计划</a:t>
              </a:r>
            </a:p>
          </p:txBody>
        </p:sp>
        <p:sp>
          <p:nvSpPr>
            <p:cNvPr id="22538" name="Text Box 10"/>
            <p:cNvSpPr txBox="1">
              <a:spLocks noChangeArrowheads="1"/>
            </p:cNvSpPr>
            <p:nvPr/>
          </p:nvSpPr>
          <p:spPr bwMode="auto">
            <a:xfrm>
              <a:off x="6735" y="12516"/>
              <a:ext cx="1620" cy="468"/>
            </a:xfrm>
            <a:prstGeom prst="rect">
              <a:avLst/>
            </a:prstGeom>
            <a:grpFill/>
            <a:ln w="9525">
              <a:solidFill>
                <a:srgbClr val="000000"/>
              </a:solidFill>
              <a:miter lim="800000"/>
              <a:headEnd/>
              <a:tailEnd/>
            </a:ln>
          </p:spPr>
          <p:txBody>
            <a:bodyPr/>
            <a:lstStyle/>
            <a:p>
              <a:pPr algn="ctr">
                <a:defRPr/>
              </a:pPr>
              <a:r>
                <a:rPr lang="zh-CN" altLang="en-US" sz="2000"/>
                <a:t>安排加工计划</a:t>
              </a:r>
            </a:p>
          </p:txBody>
        </p:sp>
        <p:sp>
          <p:nvSpPr>
            <p:cNvPr id="22539" name="Line 11"/>
            <p:cNvSpPr>
              <a:spLocks noChangeShapeType="1"/>
            </p:cNvSpPr>
            <p:nvPr/>
          </p:nvSpPr>
          <p:spPr bwMode="auto">
            <a:xfrm>
              <a:off x="6210" y="10488"/>
              <a:ext cx="0" cy="624"/>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2540" name="Line 12"/>
            <p:cNvSpPr>
              <a:spLocks noChangeShapeType="1"/>
            </p:cNvSpPr>
            <p:nvPr/>
          </p:nvSpPr>
          <p:spPr bwMode="auto">
            <a:xfrm>
              <a:off x="4680" y="11334"/>
              <a:ext cx="72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2541" name="Line 13"/>
            <p:cNvSpPr>
              <a:spLocks noChangeShapeType="1"/>
            </p:cNvSpPr>
            <p:nvPr/>
          </p:nvSpPr>
          <p:spPr bwMode="auto">
            <a:xfrm flipH="1">
              <a:off x="7020" y="11334"/>
              <a:ext cx="720" cy="0"/>
            </a:xfrm>
            <a:prstGeom prst="line">
              <a:avLst/>
            </a:prstGeom>
            <a:grpFill/>
            <a:ln w="9525">
              <a:solidFill>
                <a:srgbClr val="000000"/>
              </a:solidFill>
              <a:round/>
              <a:headEnd/>
              <a:tailEnd type="triangle" w="med" len="med"/>
            </a:ln>
          </p:spPr>
          <p:txBody>
            <a:bodyPr/>
            <a:lstStyle/>
            <a:p>
              <a:pPr>
                <a:defRPr/>
              </a:pPr>
              <a:endParaRPr lang="zh-CN" altLang="en-US"/>
            </a:p>
          </p:txBody>
        </p:sp>
        <p:grpSp>
          <p:nvGrpSpPr>
            <p:cNvPr id="3" name="Group 14"/>
            <p:cNvGrpSpPr>
              <a:grpSpLocks/>
            </p:cNvGrpSpPr>
            <p:nvPr/>
          </p:nvGrpSpPr>
          <p:grpSpPr bwMode="auto">
            <a:xfrm>
              <a:off x="4860" y="11580"/>
              <a:ext cx="2700" cy="936"/>
              <a:chOff x="4860" y="11580"/>
              <a:chExt cx="2700" cy="936"/>
            </a:xfrm>
            <a:grpFill/>
          </p:grpSpPr>
          <p:sp>
            <p:nvSpPr>
              <p:cNvPr id="22543" name="Line 15"/>
              <p:cNvSpPr>
                <a:spLocks noChangeShapeType="1"/>
              </p:cNvSpPr>
              <p:nvPr/>
            </p:nvSpPr>
            <p:spPr bwMode="auto">
              <a:xfrm>
                <a:off x="6210" y="11580"/>
                <a:ext cx="0" cy="468"/>
              </a:xfrm>
              <a:prstGeom prst="line">
                <a:avLst/>
              </a:prstGeom>
              <a:grpFill/>
              <a:ln w="9525">
                <a:solidFill>
                  <a:srgbClr val="000000"/>
                </a:solidFill>
                <a:round/>
                <a:headEnd/>
                <a:tailEnd/>
              </a:ln>
            </p:spPr>
            <p:txBody>
              <a:bodyPr/>
              <a:lstStyle/>
              <a:p>
                <a:pPr>
                  <a:defRPr/>
                </a:pPr>
                <a:endParaRPr lang="zh-CN" altLang="en-US"/>
              </a:p>
            </p:txBody>
          </p:sp>
          <p:grpSp>
            <p:nvGrpSpPr>
              <p:cNvPr id="4" name="Group 16"/>
              <p:cNvGrpSpPr>
                <a:grpSpLocks/>
              </p:cNvGrpSpPr>
              <p:nvPr/>
            </p:nvGrpSpPr>
            <p:grpSpPr bwMode="auto">
              <a:xfrm>
                <a:off x="4860" y="12048"/>
                <a:ext cx="2700" cy="468"/>
                <a:chOff x="4860" y="12048"/>
                <a:chExt cx="2700" cy="468"/>
              </a:xfrm>
              <a:grpFill/>
            </p:grpSpPr>
            <p:sp>
              <p:nvSpPr>
                <p:cNvPr id="22545" name="Line 17"/>
                <p:cNvSpPr>
                  <a:spLocks noChangeShapeType="1"/>
                </p:cNvSpPr>
                <p:nvPr/>
              </p:nvSpPr>
              <p:spPr bwMode="auto">
                <a:xfrm flipV="1">
                  <a:off x="4860" y="12048"/>
                  <a:ext cx="0" cy="468"/>
                </a:xfrm>
                <a:prstGeom prst="line">
                  <a:avLst/>
                </a:prstGeom>
                <a:grpFill/>
                <a:ln w="9525">
                  <a:solidFill>
                    <a:srgbClr val="000000"/>
                  </a:solidFill>
                  <a:round/>
                  <a:headEnd type="triangle" w="med" len="med"/>
                  <a:tailEnd/>
                </a:ln>
              </p:spPr>
              <p:txBody>
                <a:bodyPr/>
                <a:lstStyle/>
                <a:p>
                  <a:pPr>
                    <a:defRPr/>
                  </a:pPr>
                  <a:endParaRPr lang="zh-CN" altLang="en-US"/>
                </a:p>
              </p:txBody>
            </p:sp>
            <p:sp>
              <p:nvSpPr>
                <p:cNvPr id="22546" name="Line 18"/>
                <p:cNvSpPr>
                  <a:spLocks noChangeShapeType="1"/>
                </p:cNvSpPr>
                <p:nvPr/>
              </p:nvSpPr>
              <p:spPr bwMode="auto">
                <a:xfrm>
                  <a:off x="4860" y="12048"/>
                  <a:ext cx="2700" cy="0"/>
                </a:xfrm>
                <a:prstGeom prst="line">
                  <a:avLst/>
                </a:prstGeom>
                <a:grpFill/>
                <a:ln w="9525">
                  <a:solidFill>
                    <a:srgbClr val="000000"/>
                  </a:solidFill>
                  <a:round/>
                  <a:headEnd/>
                  <a:tailEnd/>
                </a:ln>
              </p:spPr>
              <p:txBody>
                <a:bodyPr/>
                <a:lstStyle/>
                <a:p>
                  <a:pPr>
                    <a:defRPr/>
                  </a:pPr>
                  <a:endParaRPr lang="zh-CN" altLang="en-US"/>
                </a:p>
              </p:txBody>
            </p:sp>
            <p:sp>
              <p:nvSpPr>
                <p:cNvPr id="22547" name="Line 19"/>
                <p:cNvSpPr>
                  <a:spLocks noChangeShapeType="1"/>
                </p:cNvSpPr>
                <p:nvPr/>
              </p:nvSpPr>
              <p:spPr bwMode="auto">
                <a:xfrm>
                  <a:off x="7560" y="12048"/>
                  <a:ext cx="0" cy="468"/>
                </a:xfrm>
                <a:prstGeom prst="line">
                  <a:avLst/>
                </a:prstGeom>
                <a:grpFill/>
                <a:ln w="9525">
                  <a:solidFill>
                    <a:srgbClr val="000000"/>
                  </a:solidFill>
                  <a:round/>
                  <a:headEnd/>
                  <a:tailEnd type="triangle" w="med" len="med"/>
                </a:ln>
              </p:spPr>
              <p:txBody>
                <a:bodyPr/>
                <a:lstStyle/>
                <a:p>
                  <a:pPr>
                    <a:defRPr/>
                  </a:pPr>
                  <a:endParaRPr lang="zh-CN" altLang="en-US"/>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ppt_x"/>
                                          </p:val>
                                        </p:tav>
                                        <p:tav tm="100000">
                                          <p:val>
                                            <p:strVal val="#ppt_x"/>
                                          </p:val>
                                        </p:tav>
                                      </p:tavLst>
                                    </p:anim>
                                    <p:anim calcmode="lin" valueType="num">
                                      <p:cBhvr additive="base">
                                        <p:cTn id="8" dur="500" fill="hold"/>
                                        <p:tgtEl>
                                          <p:spTgt spid="2253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 calcmode="lin" valueType="num">
                                      <p:cBhvr additive="base">
                                        <p:cTn id="12"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253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build="p" autoUpdateAnimBg="0" advAuto="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0" y="0"/>
            <a:ext cx="8229600" cy="571500"/>
          </a:xfrm>
        </p:spPr>
        <p:txBody>
          <a:bodyPr/>
          <a:lstStyle/>
          <a:p>
            <a:r>
              <a:rPr lang="en-US" altLang="zh-CN" smtClean="0">
                <a:solidFill>
                  <a:srgbClr val="FFCC00"/>
                </a:solidFill>
              </a:rPr>
              <a:t>3.4.1 </a:t>
            </a:r>
            <a:r>
              <a:rPr lang="zh-CN" altLang="en-US" smtClean="0">
                <a:solidFill>
                  <a:srgbClr val="FFCC00"/>
                </a:solidFill>
              </a:rPr>
              <a:t>闭环</a:t>
            </a:r>
            <a:r>
              <a:rPr lang="en-US" altLang="zh-CN" smtClean="0">
                <a:solidFill>
                  <a:srgbClr val="FFCC00"/>
                </a:solidFill>
              </a:rPr>
              <a:t>MRP</a:t>
            </a:r>
          </a:p>
        </p:txBody>
      </p:sp>
      <p:sp>
        <p:nvSpPr>
          <p:cNvPr id="23555" name="Rectangle 3"/>
          <p:cNvSpPr>
            <a:spLocks noGrp="1" noRot="1" noChangeArrowheads="1"/>
          </p:cNvSpPr>
          <p:nvPr>
            <p:ph type="body" idx="1"/>
          </p:nvPr>
        </p:nvSpPr>
        <p:spPr>
          <a:xfrm>
            <a:off x="685800" y="1676400"/>
            <a:ext cx="7772400" cy="4724400"/>
          </a:xfrm>
        </p:spPr>
        <p:txBody>
          <a:bodyPr/>
          <a:lstStyle/>
          <a:p>
            <a:pPr algn="just">
              <a:buFont typeface="Wingdings 2" pitchFamily="18" charset="2"/>
              <a:buNone/>
            </a:pPr>
            <a:r>
              <a:rPr lang="en-US" altLang="zh-CN" smtClean="0"/>
              <a:t>         </a:t>
            </a:r>
            <a:r>
              <a:rPr lang="zh-CN" altLang="en-US" smtClean="0"/>
              <a:t>闭环</a:t>
            </a:r>
            <a:r>
              <a:rPr lang="en-US" altLang="zh-CN" smtClean="0"/>
              <a:t>MRP</a:t>
            </a:r>
            <a:r>
              <a:rPr lang="zh-CN" altLang="en-US" smtClean="0"/>
              <a:t>理论认为主生产计划与物料需求计划（</a:t>
            </a:r>
            <a:r>
              <a:rPr lang="en-US" altLang="zh-CN" smtClean="0"/>
              <a:t>MRP</a:t>
            </a:r>
            <a:r>
              <a:rPr lang="zh-CN" altLang="en-US" smtClean="0"/>
              <a:t>）应该是可行的，即考虑能力的约束，或者对能力提出需求计划，在满足能力需求的前提下，才能保证物料需求计划的执行和实现。在这种思想要求下，企业必须对投入与产出进行控制，也就是对企业的能力进行校检、执行和控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ppt_x"/>
                                          </p:val>
                                        </p:tav>
                                        <p:tav tm="100000">
                                          <p:val>
                                            <p:strVal val="#ppt_x"/>
                                          </p:val>
                                        </p:tav>
                                      </p:tavLst>
                                    </p:anim>
                                    <p:anim calcmode="lin" valueType="num">
                                      <p:cBhvr additive="base">
                                        <p:cTn id="8" dur="500" fill="hold"/>
                                        <p:tgtEl>
                                          <p:spTgt spid="2355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 calcmode="lin" valueType="num">
                                      <p:cBhvr additive="base">
                                        <p:cTn id="12"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355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3771928" y="61913"/>
            <a:ext cx="4800600" cy="6553200"/>
            <a:chOff x="3780" y="504"/>
            <a:chExt cx="4320" cy="9357"/>
          </a:xfrm>
          <a:solidFill>
            <a:schemeClr val="bg1">
              <a:lumMod val="95000"/>
            </a:schemeClr>
          </a:solidFill>
        </p:grpSpPr>
        <p:sp>
          <p:nvSpPr>
            <p:cNvPr id="24581" name="Text Box 5"/>
            <p:cNvSpPr txBox="1">
              <a:spLocks noChangeArrowheads="1"/>
            </p:cNvSpPr>
            <p:nvPr/>
          </p:nvSpPr>
          <p:spPr bwMode="auto">
            <a:xfrm>
              <a:off x="5040" y="4872"/>
              <a:ext cx="1620" cy="621"/>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物料需求计划</a:t>
              </a:r>
            </a:p>
            <a:p>
              <a:pPr algn="ctr">
                <a:defRPr/>
              </a:pPr>
              <a:r>
                <a:rPr lang="zh-CN" altLang="en-US" sz="1400"/>
                <a:t>（</a:t>
              </a:r>
              <a:r>
                <a:rPr lang="en-US" altLang="zh-CN" sz="1400"/>
                <a:t>MRP</a:t>
              </a:r>
              <a:r>
                <a:rPr lang="zh-CN" altLang="en-US" sz="1400"/>
                <a:t>）</a:t>
              </a:r>
            </a:p>
          </p:txBody>
        </p:sp>
        <p:sp>
          <p:nvSpPr>
            <p:cNvPr id="24582" name="Text Box 6"/>
            <p:cNvSpPr txBox="1">
              <a:spLocks noChangeArrowheads="1"/>
            </p:cNvSpPr>
            <p:nvPr/>
          </p:nvSpPr>
          <p:spPr bwMode="auto">
            <a:xfrm>
              <a:off x="5040" y="1596"/>
              <a:ext cx="1620" cy="621"/>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主生产计划</a:t>
              </a:r>
            </a:p>
            <a:p>
              <a:pPr algn="ctr">
                <a:defRPr/>
              </a:pPr>
              <a:r>
                <a:rPr lang="zh-CN" altLang="en-US" sz="1400"/>
                <a:t>（</a:t>
              </a:r>
              <a:r>
                <a:rPr lang="en-US" altLang="zh-CN" sz="1400"/>
                <a:t>MPS</a:t>
              </a:r>
              <a:r>
                <a:rPr lang="zh-CN" altLang="en-US" sz="1400"/>
                <a:t>）</a:t>
              </a:r>
            </a:p>
          </p:txBody>
        </p:sp>
        <p:sp>
          <p:nvSpPr>
            <p:cNvPr id="24583" name="Text Box 7"/>
            <p:cNvSpPr txBox="1">
              <a:spLocks noChangeArrowheads="1"/>
            </p:cNvSpPr>
            <p:nvPr/>
          </p:nvSpPr>
          <p:spPr bwMode="auto">
            <a:xfrm>
              <a:off x="5040" y="504"/>
              <a:ext cx="1620" cy="621"/>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生产规划</a:t>
              </a:r>
            </a:p>
            <a:p>
              <a:pPr algn="ctr">
                <a:lnSpc>
                  <a:spcPct val="96000"/>
                </a:lnSpc>
                <a:defRPr/>
              </a:pPr>
              <a:r>
                <a:rPr lang="zh-CN" altLang="en-US" sz="1400"/>
                <a:t>需求信息</a:t>
              </a:r>
            </a:p>
          </p:txBody>
        </p:sp>
        <p:sp>
          <p:nvSpPr>
            <p:cNvPr id="24584" name="Text Box 8"/>
            <p:cNvSpPr txBox="1">
              <a:spLocks noChangeArrowheads="1"/>
            </p:cNvSpPr>
            <p:nvPr/>
          </p:nvSpPr>
          <p:spPr bwMode="auto">
            <a:xfrm>
              <a:off x="5040" y="2688"/>
              <a:ext cx="1620" cy="621"/>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产能负荷分析</a:t>
              </a:r>
            </a:p>
            <a:p>
              <a:pPr algn="ctr">
                <a:defRPr/>
              </a:pPr>
              <a:r>
                <a:rPr lang="zh-CN" altLang="en-US" sz="1400"/>
                <a:t>（</a:t>
              </a:r>
              <a:r>
                <a:rPr lang="en-US" altLang="zh-CN" sz="1400"/>
                <a:t>RCCP</a:t>
              </a:r>
              <a:r>
                <a:rPr lang="zh-CN" altLang="en-US" sz="1400"/>
                <a:t>）</a:t>
              </a:r>
            </a:p>
          </p:txBody>
        </p:sp>
        <p:sp>
          <p:nvSpPr>
            <p:cNvPr id="24585" name="Text Box 9"/>
            <p:cNvSpPr txBox="1">
              <a:spLocks noChangeArrowheads="1"/>
            </p:cNvSpPr>
            <p:nvPr/>
          </p:nvSpPr>
          <p:spPr bwMode="auto">
            <a:xfrm>
              <a:off x="5055" y="5964"/>
              <a:ext cx="1620" cy="621"/>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能力需求计划</a:t>
              </a:r>
            </a:p>
            <a:p>
              <a:pPr algn="ctr">
                <a:defRPr/>
              </a:pPr>
              <a:r>
                <a:rPr lang="zh-CN" altLang="en-US" sz="1400"/>
                <a:t>（</a:t>
              </a:r>
              <a:r>
                <a:rPr lang="en-US" altLang="zh-CN" sz="1400"/>
                <a:t>CRP</a:t>
              </a:r>
              <a:r>
                <a:rPr lang="zh-CN" altLang="en-US" sz="1400"/>
                <a:t>）</a:t>
              </a:r>
            </a:p>
          </p:txBody>
        </p:sp>
        <p:sp>
          <p:nvSpPr>
            <p:cNvPr id="24586" name="Text Box 10"/>
            <p:cNvSpPr txBox="1">
              <a:spLocks noChangeArrowheads="1"/>
            </p:cNvSpPr>
            <p:nvPr/>
          </p:nvSpPr>
          <p:spPr bwMode="auto">
            <a:xfrm>
              <a:off x="5040" y="8148"/>
              <a:ext cx="1620" cy="621"/>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作业计划与控制</a:t>
              </a:r>
            </a:p>
            <a:p>
              <a:pPr algn="ctr">
                <a:defRPr/>
              </a:pPr>
              <a:r>
                <a:rPr lang="zh-CN" altLang="en-US" sz="1400"/>
                <a:t>（采购、车间加工）</a:t>
              </a:r>
            </a:p>
          </p:txBody>
        </p:sp>
        <p:sp>
          <p:nvSpPr>
            <p:cNvPr id="24587" name="Text Box 11"/>
            <p:cNvSpPr txBox="1">
              <a:spLocks noChangeArrowheads="1"/>
            </p:cNvSpPr>
            <p:nvPr/>
          </p:nvSpPr>
          <p:spPr bwMode="auto">
            <a:xfrm>
              <a:off x="5040" y="9240"/>
              <a:ext cx="1620" cy="621"/>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投入与产出控制</a:t>
              </a:r>
            </a:p>
            <a:p>
              <a:pPr algn="ctr">
                <a:defRPr/>
              </a:pPr>
              <a:r>
                <a:rPr lang="zh-CN" altLang="en-US" sz="1400"/>
                <a:t>（</a:t>
              </a:r>
              <a:r>
                <a:rPr lang="en-US" altLang="zh-CN" sz="1400"/>
                <a:t>I/O</a:t>
              </a:r>
              <a:r>
                <a:rPr lang="zh-CN" altLang="en-US" sz="1400"/>
                <a:t>）</a:t>
              </a:r>
            </a:p>
          </p:txBody>
        </p:sp>
        <p:sp>
          <p:nvSpPr>
            <p:cNvPr id="24588" name="Line 12"/>
            <p:cNvSpPr>
              <a:spLocks noChangeShapeType="1"/>
            </p:cNvSpPr>
            <p:nvPr/>
          </p:nvSpPr>
          <p:spPr bwMode="auto">
            <a:xfrm>
              <a:off x="5850" y="1128"/>
              <a:ext cx="0" cy="468"/>
            </a:xfrm>
            <a:prstGeom prst="line">
              <a:avLst/>
            </a:prstGeom>
            <a:grpFill/>
            <a:ln w="9525">
              <a:solidFill>
                <a:srgbClr val="000000"/>
              </a:solidFill>
              <a:round/>
              <a:headEnd/>
              <a:tailEnd type="triangle" w="med" len="med"/>
            </a:ln>
          </p:spPr>
          <p:txBody>
            <a:bodyPr/>
            <a:lstStyle/>
            <a:p>
              <a:pPr>
                <a:defRPr/>
              </a:pPr>
              <a:endParaRPr lang="zh-CN" altLang="en-US" sz="1600"/>
            </a:p>
          </p:txBody>
        </p:sp>
        <p:sp>
          <p:nvSpPr>
            <p:cNvPr id="24589" name="AutoShape 13"/>
            <p:cNvSpPr>
              <a:spLocks noChangeArrowheads="1"/>
            </p:cNvSpPr>
            <p:nvPr/>
          </p:nvSpPr>
          <p:spPr bwMode="auto">
            <a:xfrm>
              <a:off x="5040" y="7056"/>
              <a:ext cx="1620" cy="624"/>
            </a:xfrm>
            <a:prstGeom prst="flowChartDecision">
              <a:avLst/>
            </a:prstGeom>
            <a:grpFill/>
            <a:ln w="9525">
              <a:solidFill>
                <a:srgbClr val="000000"/>
              </a:solidFill>
              <a:miter lim="800000"/>
              <a:headEnd/>
              <a:tailEnd/>
            </a:ln>
          </p:spPr>
          <p:txBody>
            <a:bodyPr/>
            <a:lstStyle/>
            <a:p>
              <a:pPr algn="ctr">
                <a:lnSpc>
                  <a:spcPct val="96000"/>
                </a:lnSpc>
                <a:defRPr/>
              </a:pPr>
              <a:r>
                <a:rPr lang="zh-CN" altLang="en-US" sz="1400"/>
                <a:t>可行</a:t>
              </a:r>
            </a:p>
          </p:txBody>
        </p:sp>
        <p:sp>
          <p:nvSpPr>
            <p:cNvPr id="24590" name="Line 14"/>
            <p:cNvSpPr>
              <a:spLocks noChangeShapeType="1"/>
            </p:cNvSpPr>
            <p:nvPr/>
          </p:nvSpPr>
          <p:spPr bwMode="auto">
            <a:xfrm>
              <a:off x="5865" y="2220"/>
              <a:ext cx="0" cy="468"/>
            </a:xfrm>
            <a:prstGeom prst="line">
              <a:avLst/>
            </a:prstGeom>
            <a:grpFill/>
            <a:ln w="9525">
              <a:solidFill>
                <a:srgbClr val="000000"/>
              </a:solidFill>
              <a:round/>
              <a:headEnd/>
              <a:tailEnd type="triangle" w="med" len="med"/>
            </a:ln>
          </p:spPr>
          <p:txBody>
            <a:bodyPr/>
            <a:lstStyle/>
            <a:p>
              <a:pPr>
                <a:defRPr/>
              </a:pPr>
              <a:endParaRPr lang="zh-CN" altLang="en-US" sz="1600"/>
            </a:p>
          </p:txBody>
        </p:sp>
        <p:sp>
          <p:nvSpPr>
            <p:cNvPr id="24591" name="Line 15"/>
            <p:cNvSpPr>
              <a:spLocks noChangeShapeType="1"/>
            </p:cNvSpPr>
            <p:nvPr/>
          </p:nvSpPr>
          <p:spPr bwMode="auto">
            <a:xfrm>
              <a:off x="5850" y="3312"/>
              <a:ext cx="0" cy="468"/>
            </a:xfrm>
            <a:prstGeom prst="line">
              <a:avLst/>
            </a:prstGeom>
            <a:grpFill/>
            <a:ln w="9525">
              <a:solidFill>
                <a:srgbClr val="000000"/>
              </a:solidFill>
              <a:round/>
              <a:headEnd/>
              <a:tailEnd type="triangle" w="med" len="med"/>
            </a:ln>
          </p:spPr>
          <p:txBody>
            <a:bodyPr/>
            <a:lstStyle/>
            <a:p>
              <a:pPr>
                <a:defRPr/>
              </a:pPr>
              <a:endParaRPr lang="zh-CN" altLang="en-US" sz="1600"/>
            </a:p>
          </p:txBody>
        </p:sp>
        <p:sp>
          <p:nvSpPr>
            <p:cNvPr id="24592" name="AutoShape 16"/>
            <p:cNvSpPr>
              <a:spLocks noChangeArrowheads="1"/>
            </p:cNvSpPr>
            <p:nvPr/>
          </p:nvSpPr>
          <p:spPr bwMode="auto">
            <a:xfrm>
              <a:off x="5040" y="3780"/>
              <a:ext cx="1620" cy="624"/>
            </a:xfrm>
            <a:prstGeom prst="flowChartDecision">
              <a:avLst/>
            </a:prstGeom>
            <a:grpFill/>
            <a:ln w="9525">
              <a:solidFill>
                <a:srgbClr val="000000"/>
              </a:solidFill>
              <a:miter lim="800000"/>
              <a:headEnd/>
              <a:tailEnd/>
            </a:ln>
          </p:spPr>
          <p:txBody>
            <a:bodyPr/>
            <a:lstStyle/>
            <a:p>
              <a:pPr algn="ctr">
                <a:lnSpc>
                  <a:spcPct val="96000"/>
                </a:lnSpc>
                <a:defRPr/>
              </a:pPr>
              <a:r>
                <a:rPr lang="zh-CN" altLang="en-US" sz="1400"/>
                <a:t>可行</a:t>
              </a:r>
            </a:p>
          </p:txBody>
        </p:sp>
        <p:sp>
          <p:nvSpPr>
            <p:cNvPr id="24593" name="Line 17"/>
            <p:cNvSpPr>
              <a:spLocks noChangeShapeType="1"/>
            </p:cNvSpPr>
            <p:nvPr/>
          </p:nvSpPr>
          <p:spPr bwMode="auto">
            <a:xfrm>
              <a:off x="5850" y="4404"/>
              <a:ext cx="0" cy="468"/>
            </a:xfrm>
            <a:prstGeom prst="line">
              <a:avLst/>
            </a:prstGeom>
            <a:grpFill/>
            <a:ln w="9525">
              <a:solidFill>
                <a:srgbClr val="000000"/>
              </a:solidFill>
              <a:round/>
              <a:headEnd/>
              <a:tailEnd type="triangle" w="med" len="med"/>
            </a:ln>
          </p:spPr>
          <p:txBody>
            <a:bodyPr/>
            <a:lstStyle/>
            <a:p>
              <a:pPr>
                <a:defRPr/>
              </a:pPr>
              <a:endParaRPr lang="zh-CN" altLang="en-US" sz="1600"/>
            </a:p>
          </p:txBody>
        </p:sp>
        <p:sp>
          <p:nvSpPr>
            <p:cNvPr id="24594" name="Line 18"/>
            <p:cNvSpPr>
              <a:spLocks noChangeShapeType="1"/>
            </p:cNvSpPr>
            <p:nvPr/>
          </p:nvSpPr>
          <p:spPr bwMode="auto">
            <a:xfrm>
              <a:off x="5865" y="5496"/>
              <a:ext cx="0" cy="468"/>
            </a:xfrm>
            <a:prstGeom prst="line">
              <a:avLst/>
            </a:prstGeom>
            <a:grpFill/>
            <a:ln w="9525">
              <a:solidFill>
                <a:srgbClr val="000000"/>
              </a:solidFill>
              <a:round/>
              <a:headEnd/>
              <a:tailEnd type="triangle" w="med" len="med"/>
            </a:ln>
          </p:spPr>
          <p:txBody>
            <a:bodyPr/>
            <a:lstStyle/>
            <a:p>
              <a:pPr>
                <a:defRPr/>
              </a:pPr>
              <a:endParaRPr lang="zh-CN" altLang="en-US" sz="1600"/>
            </a:p>
          </p:txBody>
        </p:sp>
        <p:sp>
          <p:nvSpPr>
            <p:cNvPr id="24595" name="Line 19"/>
            <p:cNvSpPr>
              <a:spLocks noChangeShapeType="1"/>
            </p:cNvSpPr>
            <p:nvPr/>
          </p:nvSpPr>
          <p:spPr bwMode="auto">
            <a:xfrm>
              <a:off x="5865" y="6588"/>
              <a:ext cx="0" cy="468"/>
            </a:xfrm>
            <a:prstGeom prst="line">
              <a:avLst/>
            </a:prstGeom>
            <a:grpFill/>
            <a:ln w="9525">
              <a:solidFill>
                <a:srgbClr val="000000"/>
              </a:solidFill>
              <a:round/>
              <a:headEnd/>
              <a:tailEnd type="triangle" w="med" len="med"/>
            </a:ln>
          </p:spPr>
          <p:txBody>
            <a:bodyPr/>
            <a:lstStyle/>
            <a:p>
              <a:pPr>
                <a:defRPr/>
              </a:pPr>
              <a:endParaRPr lang="zh-CN" altLang="en-US" sz="1600"/>
            </a:p>
          </p:txBody>
        </p:sp>
        <p:sp>
          <p:nvSpPr>
            <p:cNvPr id="24596" name="Line 20"/>
            <p:cNvSpPr>
              <a:spLocks noChangeShapeType="1"/>
            </p:cNvSpPr>
            <p:nvPr/>
          </p:nvSpPr>
          <p:spPr bwMode="auto">
            <a:xfrm>
              <a:off x="5850" y="7680"/>
              <a:ext cx="0" cy="468"/>
            </a:xfrm>
            <a:prstGeom prst="line">
              <a:avLst/>
            </a:prstGeom>
            <a:grpFill/>
            <a:ln w="9525">
              <a:solidFill>
                <a:srgbClr val="000000"/>
              </a:solidFill>
              <a:round/>
              <a:headEnd/>
              <a:tailEnd type="triangle" w="med" len="med"/>
            </a:ln>
          </p:spPr>
          <p:txBody>
            <a:bodyPr/>
            <a:lstStyle/>
            <a:p>
              <a:pPr>
                <a:defRPr/>
              </a:pPr>
              <a:endParaRPr lang="zh-CN" altLang="en-US" sz="1600"/>
            </a:p>
          </p:txBody>
        </p:sp>
        <p:sp>
          <p:nvSpPr>
            <p:cNvPr id="24597" name="Line 21"/>
            <p:cNvSpPr>
              <a:spLocks noChangeShapeType="1"/>
            </p:cNvSpPr>
            <p:nvPr/>
          </p:nvSpPr>
          <p:spPr bwMode="auto">
            <a:xfrm>
              <a:off x="5850" y="8772"/>
              <a:ext cx="0" cy="468"/>
            </a:xfrm>
            <a:prstGeom prst="line">
              <a:avLst/>
            </a:prstGeom>
            <a:grpFill/>
            <a:ln w="9525">
              <a:solidFill>
                <a:srgbClr val="000000"/>
              </a:solidFill>
              <a:round/>
              <a:headEnd/>
              <a:tailEnd type="triangle" w="med" len="med"/>
            </a:ln>
          </p:spPr>
          <p:txBody>
            <a:bodyPr/>
            <a:lstStyle/>
            <a:p>
              <a:pPr>
                <a:defRPr/>
              </a:pPr>
              <a:endParaRPr lang="zh-CN" altLang="en-US" sz="1600"/>
            </a:p>
          </p:txBody>
        </p:sp>
        <p:grpSp>
          <p:nvGrpSpPr>
            <p:cNvPr id="3" name="Group 22"/>
            <p:cNvGrpSpPr>
              <a:grpSpLocks/>
            </p:cNvGrpSpPr>
            <p:nvPr/>
          </p:nvGrpSpPr>
          <p:grpSpPr bwMode="auto">
            <a:xfrm>
              <a:off x="4140" y="1908"/>
              <a:ext cx="900" cy="2184"/>
              <a:chOff x="4140" y="1908"/>
              <a:chExt cx="900" cy="2184"/>
            </a:xfrm>
            <a:grpFill/>
          </p:grpSpPr>
          <p:sp>
            <p:nvSpPr>
              <p:cNvPr id="24599" name="Line 23"/>
              <p:cNvSpPr>
                <a:spLocks noChangeShapeType="1"/>
              </p:cNvSpPr>
              <p:nvPr/>
            </p:nvSpPr>
            <p:spPr bwMode="auto">
              <a:xfrm flipH="1">
                <a:off x="4140" y="4092"/>
                <a:ext cx="900" cy="0"/>
              </a:xfrm>
              <a:prstGeom prst="line">
                <a:avLst/>
              </a:prstGeom>
              <a:grpFill/>
              <a:ln w="9525">
                <a:solidFill>
                  <a:srgbClr val="000000"/>
                </a:solidFill>
                <a:round/>
                <a:headEnd/>
                <a:tailEnd/>
              </a:ln>
            </p:spPr>
            <p:txBody>
              <a:bodyPr/>
              <a:lstStyle/>
              <a:p>
                <a:pPr>
                  <a:defRPr/>
                </a:pPr>
                <a:endParaRPr lang="zh-CN" altLang="en-US" sz="1600"/>
              </a:p>
            </p:txBody>
          </p:sp>
          <p:sp>
            <p:nvSpPr>
              <p:cNvPr id="24600" name="Line 24"/>
              <p:cNvSpPr>
                <a:spLocks noChangeShapeType="1"/>
              </p:cNvSpPr>
              <p:nvPr/>
            </p:nvSpPr>
            <p:spPr bwMode="auto">
              <a:xfrm flipV="1">
                <a:off x="4140" y="1908"/>
                <a:ext cx="0" cy="2184"/>
              </a:xfrm>
              <a:prstGeom prst="line">
                <a:avLst/>
              </a:prstGeom>
              <a:grpFill/>
              <a:ln w="9525">
                <a:solidFill>
                  <a:srgbClr val="000000"/>
                </a:solidFill>
                <a:round/>
                <a:headEnd/>
                <a:tailEnd/>
              </a:ln>
            </p:spPr>
            <p:txBody>
              <a:bodyPr/>
              <a:lstStyle/>
              <a:p>
                <a:pPr>
                  <a:defRPr/>
                </a:pPr>
                <a:endParaRPr lang="zh-CN" altLang="en-US" sz="1600"/>
              </a:p>
            </p:txBody>
          </p:sp>
          <p:sp>
            <p:nvSpPr>
              <p:cNvPr id="24601" name="Line 25"/>
              <p:cNvSpPr>
                <a:spLocks noChangeShapeType="1"/>
              </p:cNvSpPr>
              <p:nvPr/>
            </p:nvSpPr>
            <p:spPr bwMode="auto">
              <a:xfrm>
                <a:off x="4140" y="1908"/>
                <a:ext cx="900" cy="0"/>
              </a:xfrm>
              <a:prstGeom prst="line">
                <a:avLst/>
              </a:prstGeom>
              <a:grpFill/>
              <a:ln w="9525">
                <a:solidFill>
                  <a:srgbClr val="000000"/>
                </a:solidFill>
                <a:round/>
                <a:headEnd/>
                <a:tailEnd type="triangle" w="med" len="med"/>
              </a:ln>
            </p:spPr>
            <p:txBody>
              <a:bodyPr/>
              <a:lstStyle/>
              <a:p>
                <a:pPr>
                  <a:defRPr/>
                </a:pPr>
                <a:endParaRPr lang="zh-CN" altLang="en-US" sz="1600"/>
              </a:p>
            </p:txBody>
          </p:sp>
        </p:grpSp>
        <p:grpSp>
          <p:nvGrpSpPr>
            <p:cNvPr id="4" name="Group 26"/>
            <p:cNvGrpSpPr>
              <a:grpSpLocks/>
            </p:cNvGrpSpPr>
            <p:nvPr/>
          </p:nvGrpSpPr>
          <p:grpSpPr bwMode="auto">
            <a:xfrm>
              <a:off x="6660" y="1908"/>
              <a:ext cx="1080" cy="5460"/>
              <a:chOff x="6660" y="1908"/>
              <a:chExt cx="1080" cy="5460"/>
            </a:xfrm>
            <a:grpFill/>
          </p:grpSpPr>
          <p:sp>
            <p:nvSpPr>
              <p:cNvPr id="24603" name="Line 27"/>
              <p:cNvSpPr>
                <a:spLocks noChangeShapeType="1"/>
              </p:cNvSpPr>
              <p:nvPr/>
            </p:nvSpPr>
            <p:spPr bwMode="auto">
              <a:xfrm>
                <a:off x="6660" y="7368"/>
                <a:ext cx="1080" cy="0"/>
              </a:xfrm>
              <a:prstGeom prst="line">
                <a:avLst/>
              </a:prstGeom>
              <a:grpFill/>
              <a:ln w="9525">
                <a:solidFill>
                  <a:srgbClr val="000000"/>
                </a:solidFill>
                <a:round/>
                <a:headEnd/>
                <a:tailEnd/>
              </a:ln>
            </p:spPr>
            <p:txBody>
              <a:bodyPr/>
              <a:lstStyle/>
              <a:p>
                <a:pPr>
                  <a:defRPr/>
                </a:pPr>
                <a:endParaRPr lang="zh-CN" altLang="en-US" sz="1600"/>
              </a:p>
            </p:txBody>
          </p:sp>
          <p:sp>
            <p:nvSpPr>
              <p:cNvPr id="24604" name="Line 28"/>
              <p:cNvSpPr>
                <a:spLocks noChangeShapeType="1"/>
              </p:cNvSpPr>
              <p:nvPr/>
            </p:nvSpPr>
            <p:spPr bwMode="auto">
              <a:xfrm flipV="1">
                <a:off x="7740" y="1908"/>
                <a:ext cx="0" cy="5460"/>
              </a:xfrm>
              <a:prstGeom prst="line">
                <a:avLst/>
              </a:prstGeom>
              <a:grpFill/>
              <a:ln w="9525">
                <a:solidFill>
                  <a:srgbClr val="000000"/>
                </a:solidFill>
                <a:round/>
                <a:headEnd/>
                <a:tailEnd/>
              </a:ln>
            </p:spPr>
            <p:txBody>
              <a:bodyPr/>
              <a:lstStyle/>
              <a:p>
                <a:pPr>
                  <a:defRPr/>
                </a:pPr>
                <a:endParaRPr lang="zh-CN" altLang="en-US" sz="1600"/>
              </a:p>
            </p:txBody>
          </p:sp>
          <p:sp>
            <p:nvSpPr>
              <p:cNvPr id="24605" name="Line 29"/>
              <p:cNvSpPr>
                <a:spLocks noChangeShapeType="1"/>
              </p:cNvSpPr>
              <p:nvPr/>
            </p:nvSpPr>
            <p:spPr bwMode="auto">
              <a:xfrm flipH="1">
                <a:off x="6660" y="1908"/>
                <a:ext cx="1080" cy="0"/>
              </a:xfrm>
              <a:prstGeom prst="line">
                <a:avLst/>
              </a:prstGeom>
              <a:grpFill/>
              <a:ln w="9525">
                <a:solidFill>
                  <a:srgbClr val="000000"/>
                </a:solidFill>
                <a:round/>
                <a:headEnd/>
                <a:tailEnd type="triangle" w="med" len="med"/>
              </a:ln>
            </p:spPr>
            <p:txBody>
              <a:bodyPr/>
              <a:lstStyle/>
              <a:p>
                <a:pPr>
                  <a:defRPr/>
                </a:pPr>
                <a:endParaRPr lang="zh-CN" altLang="en-US" sz="1600"/>
              </a:p>
            </p:txBody>
          </p:sp>
          <p:sp>
            <p:nvSpPr>
              <p:cNvPr id="24606" name="Line 30"/>
              <p:cNvSpPr>
                <a:spLocks noChangeShapeType="1"/>
              </p:cNvSpPr>
              <p:nvPr/>
            </p:nvSpPr>
            <p:spPr bwMode="auto">
              <a:xfrm flipH="1">
                <a:off x="6660" y="5184"/>
                <a:ext cx="1080" cy="0"/>
              </a:xfrm>
              <a:prstGeom prst="line">
                <a:avLst/>
              </a:prstGeom>
              <a:grpFill/>
              <a:ln w="9525">
                <a:solidFill>
                  <a:srgbClr val="000000"/>
                </a:solidFill>
                <a:round/>
                <a:headEnd/>
                <a:tailEnd type="triangle" w="med" len="med"/>
              </a:ln>
            </p:spPr>
            <p:txBody>
              <a:bodyPr/>
              <a:lstStyle/>
              <a:p>
                <a:pPr>
                  <a:defRPr/>
                </a:pPr>
                <a:endParaRPr lang="zh-CN" altLang="en-US" sz="1600"/>
              </a:p>
            </p:txBody>
          </p:sp>
        </p:grpSp>
        <p:sp>
          <p:nvSpPr>
            <p:cNvPr id="24607" name="Text Box 31"/>
            <p:cNvSpPr txBox="1">
              <a:spLocks noChangeArrowheads="1"/>
            </p:cNvSpPr>
            <p:nvPr/>
          </p:nvSpPr>
          <p:spPr bwMode="auto">
            <a:xfrm>
              <a:off x="6840" y="1596"/>
              <a:ext cx="1260" cy="312"/>
            </a:xfrm>
            <a:prstGeom prst="rect">
              <a:avLst/>
            </a:prstGeom>
            <a:grpFill/>
            <a:ln w="9525">
              <a:noFill/>
              <a:miter lim="800000"/>
              <a:headEnd/>
              <a:tailEnd/>
            </a:ln>
          </p:spPr>
          <p:txBody>
            <a:bodyPr lIns="18000" tIns="10800" rIns="18000" bIns="10800"/>
            <a:lstStyle/>
            <a:p>
              <a:pPr algn="ctr">
                <a:defRPr/>
              </a:pPr>
              <a:r>
                <a:rPr lang="zh-CN" altLang="en-US" sz="1400"/>
                <a:t>必要时修改</a:t>
              </a:r>
            </a:p>
          </p:txBody>
        </p:sp>
        <p:sp>
          <p:nvSpPr>
            <p:cNvPr id="24608" name="Text Box 32"/>
            <p:cNvSpPr txBox="1">
              <a:spLocks noChangeArrowheads="1"/>
            </p:cNvSpPr>
            <p:nvPr/>
          </p:nvSpPr>
          <p:spPr bwMode="auto">
            <a:xfrm>
              <a:off x="6870" y="4872"/>
              <a:ext cx="720" cy="312"/>
            </a:xfrm>
            <a:prstGeom prst="rect">
              <a:avLst/>
            </a:prstGeom>
            <a:grpFill/>
            <a:ln w="9525">
              <a:noFill/>
              <a:miter lim="800000"/>
              <a:headEnd/>
              <a:tailEnd/>
            </a:ln>
          </p:spPr>
          <p:txBody>
            <a:bodyPr lIns="18000" tIns="10800" rIns="18000" bIns="10800"/>
            <a:lstStyle/>
            <a:p>
              <a:pPr algn="ctr">
                <a:lnSpc>
                  <a:spcPct val="96000"/>
                </a:lnSpc>
                <a:defRPr/>
              </a:pPr>
              <a:r>
                <a:rPr lang="zh-CN" altLang="en-US" sz="1400"/>
                <a:t>修改</a:t>
              </a:r>
            </a:p>
          </p:txBody>
        </p:sp>
        <p:sp>
          <p:nvSpPr>
            <p:cNvPr id="24609" name="Text Box 33"/>
            <p:cNvSpPr txBox="1">
              <a:spLocks noChangeArrowheads="1"/>
            </p:cNvSpPr>
            <p:nvPr/>
          </p:nvSpPr>
          <p:spPr bwMode="auto">
            <a:xfrm>
              <a:off x="4140" y="1596"/>
              <a:ext cx="720" cy="312"/>
            </a:xfrm>
            <a:prstGeom prst="rect">
              <a:avLst/>
            </a:prstGeom>
            <a:grpFill/>
            <a:ln w="9525">
              <a:noFill/>
              <a:miter lim="800000"/>
              <a:headEnd/>
              <a:tailEnd/>
            </a:ln>
          </p:spPr>
          <p:txBody>
            <a:bodyPr lIns="18000" tIns="10800" rIns="18000" bIns="10800"/>
            <a:lstStyle/>
            <a:p>
              <a:pPr algn="ctr">
                <a:defRPr/>
              </a:pPr>
              <a:r>
                <a:rPr lang="zh-CN" altLang="en-US" sz="1400"/>
                <a:t>修改</a:t>
              </a:r>
            </a:p>
          </p:txBody>
        </p:sp>
        <p:sp>
          <p:nvSpPr>
            <p:cNvPr id="24610" name="Text Box 34"/>
            <p:cNvSpPr txBox="1">
              <a:spLocks noChangeArrowheads="1"/>
            </p:cNvSpPr>
            <p:nvPr/>
          </p:nvSpPr>
          <p:spPr bwMode="auto">
            <a:xfrm>
              <a:off x="5940" y="4404"/>
              <a:ext cx="360" cy="312"/>
            </a:xfrm>
            <a:prstGeom prst="rect">
              <a:avLst/>
            </a:prstGeom>
            <a:grpFill/>
            <a:ln w="9525">
              <a:noFill/>
              <a:miter lim="800000"/>
              <a:headEnd/>
              <a:tailEnd/>
            </a:ln>
          </p:spPr>
          <p:txBody>
            <a:bodyPr lIns="18000" tIns="10800" rIns="18000" bIns="10800"/>
            <a:lstStyle/>
            <a:p>
              <a:pPr algn="ctr">
                <a:defRPr/>
              </a:pPr>
              <a:r>
                <a:rPr lang="en-US" altLang="zh-CN" sz="1400"/>
                <a:t>Y</a:t>
              </a:r>
            </a:p>
          </p:txBody>
        </p:sp>
        <p:sp>
          <p:nvSpPr>
            <p:cNvPr id="24611" name="Text Box 35"/>
            <p:cNvSpPr txBox="1">
              <a:spLocks noChangeArrowheads="1"/>
            </p:cNvSpPr>
            <p:nvPr/>
          </p:nvSpPr>
          <p:spPr bwMode="auto">
            <a:xfrm>
              <a:off x="4680" y="3780"/>
              <a:ext cx="360" cy="312"/>
            </a:xfrm>
            <a:prstGeom prst="rect">
              <a:avLst/>
            </a:prstGeom>
            <a:grpFill/>
            <a:ln w="9525">
              <a:noFill/>
              <a:miter lim="800000"/>
              <a:headEnd/>
              <a:tailEnd/>
            </a:ln>
          </p:spPr>
          <p:txBody>
            <a:bodyPr lIns="18000" tIns="10800" rIns="18000" bIns="10800"/>
            <a:lstStyle/>
            <a:p>
              <a:pPr algn="ctr">
                <a:defRPr/>
              </a:pPr>
              <a:r>
                <a:rPr lang="en-US" altLang="zh-CN" sz="1400"/>
                <a:t>N</a:t>
              </a:r>
            </a:p>
          </p:txBody>
        </p:sp>
        <p:sp>
          <p:nvSpPr>
            <p:cNvPr id="24612" name="Text Box 36"/>
            <p:cNvSpPr txBox="1">
              <a:spLocks noChangeArrowheads="1"/>
            </p:cNvSpPr>
            <p:nvPr/>
          </p:nvSpPr>
          <p:spPr bwMode="auto">
            <a:xfrm>
              <a:off x="5940" y="7680"/>
              <a:ext cx="360" cy="312"/>
            </a:xfrm>
            <a:prstGeom prst="rect">
              <a:avLst/>
            </a:prstGeom>
            <a:grpFill/>
            <a:ln w="9525">
              <a:noFill/>
              <a:miter lim="800000"/>
              <a:headEnd/>
              <a:tailEnd/>
            </a:ln>
          </p:spPr>
          <p:txBody>
            <a:bodyPr lIns="18000" tIns="10800" rIns="18000" bIns="10800"/>
            <a:lstStyle/>
            <a:p>
              <a:pPr algn="ctr">
                <a:defRPr/>
              </a:pPr>
              <a:r>
                <a:rPr lang="en-US" altLang="zh-CN" sz="1400"/>
                <a:t>Y</a:t>
              </a:r>
            </a:p>
          </p:txBody>
        </p:sp>
        <p:sp>
          <p:nvSpPr>
            <p:cNvPr id="24613" name="Text Box 37"/>
            <p:cNvSpPr txBox="1">
              <a:spLocks noChangeArrowheads="1"/>
            </p:cNvSpPr>
            <p:nvPr/>
          </p:nvSpPr>
          <p:spPr bwMode="auto">
            <a:xfrm>
              <a:off x="6660" y="7056"/>
              <a:ext cx="360" cy="312"/>
            </a:xfrm>
            <a:prstGeom prst="rect">
              <a:avLst/>
            </a:prstGeom>
            <a:grpFill/>
            <a:ln w="9525">
              <a:noFill/>
              <a:miter lim="800000"/>
              <a:headEnd/>
              <a:tailEnd/>
            </a:ln>
          </p:spPr>
          <p:txBody>
            <a:bodyPr lIns="18000" tIns="10800" rIns="18000" bIns="10800"/>
            <a:lstStyle/>
            <a:p>
              <a:pPr algn="ctr">
                <a:defRPr/>
              </a:pPr>
              <a:r>
                <a:rPr lang="en-US" altLang="zh-CN" sz="1400"/>
                <a:t>N</a:t>
              </a:r>
            </a:p>
          </p:txBody>
        </p:sp>
        <p:grpSp>
          <p:nvGrpSpPr>
            <p:cNvPr id="5" name="Group 38"/>
            <p:cNvGrpSpPr>
              <a:grpSpLocks/>
            </p:cNvGrpSpPr>
            <p:nvPr/>
          </p:nvGrpSpPr>
          <p:grpSpPr bwMode="auto">
            <a:xfrm>
              <a:off x="4140" y="6276"/>
              <a:ext cx="900" cy="3276"/>
              <a:chOff x="4140" y="6276"/>
              <a:chExt cx="900" cy="3276"/>
            </a:xfrm>
            <a:grpFill/>
          </p:grpSpPr>
          <p:sp>
            <p:nvSpPr>
              <p:cNvPr id="24615" name="Line 39"/>
              <p:cNvSpPr>
                <a:spLocks noChangeShapeType="1"/>
              </p:cNvSpPr>
              <p:nvPr/>
            </p:nvSpPr>
            <p:spPr bwMode="auto">
              <a:xfrm flipH="1">
                <a:off x="4140" y="9552"/>
                <a:ext cx="900" cy="0"/>
              </a:xfrm>
              <a:prstGeom prst="line">
                <a:avLst/>
              </a:prstGeom>
              <a:grpFill/>
              <a:ln w="9525">
                <a:solidFill>
                  <a:srgbClr val="000000"/>
                </a:solidFill>
                <a:round/>
                <a:headEnd/>
                <a:tailEnd/>
              </a:ln>
            </p:spPr>
            <p:txBody>
              <a:bodyPr/>
              <a:lstStyle/>
              <a:p>
                <a:pPr>
                  <a:defRPr/>
                </a:pPr>
                <a:endParaRPr lang="zh-CN" altLang="en-US" sz="1600"/>
              </a:p>
            </p:txBody>
          </p:sp>
          <p:sp>
            <p:nvSpPr>
              <p:cNvPr id="24616" name="Line 40"/>
              <p:cNvSpPr>
                <a:spLocks noChangeShapeType="1"/>
              </p:cNvSpPr>
              <p:nvPr/>
            </p:nvSpPr>
            <p:spPr bwMode="auto">
              <a:xfrm flipV="1">
                <a:off x="4140" y="6276"/>
                <a:ext cx="0" cy="3276"/>
              </a:xfrm>
              <a:prstGeom prst="line">
                <a:avLst/>
              </a:prstGeom>
              <a:grpFill/>
              <a:ln w="9525">
                <a:solidFill>
                  <a:srgbClr val="000000"/>
                </a:solidFill>
                <a:round/>
                <a:headEnd/>
                <a:tailEnd/>
              </a:ln>
            </p:spPr>
            <p:txBody>
              <a:bodyPr/>
              <a:lstStyle/>
              <a:p>
                <a:pPr>
                  <a:defRPr/>
                </a:pPr>
                <a:endParaRPr lang="zh-CN" altLang="en-US" sz="1600"/>
              </a:p>
            </p:txBody>
          </p:sp>
          <p:sp>
            <p:nvSpPr>
              <p:cNvPr id="24617" name="Line 41"/>
              <p:cNvSpPr>
                <a:spLocks noChangeShapeType="1"/>
              </p:cNvSpPr>
              <p:nvPr/>
            </p:nvSpPr>
            <p:spPr bwMode="auto">
              <a:xfrm>
                <a:off x="4140" y="6276"/>
                <a:ext cx="900" cy="0"/>
              </a:xfrm>
              <a:prstGeom prst="line">
                <a:avLst/>
              </a:prstGeom>
              <a:grpFill/>
              <a:ln w="9525">
                <a:solidFill>
                  <a:srgbClr val="000000"/>
                </a:solidFill>
                <a:round/>
                <a:headEnd/>
                <a:tailEnd type="triangle" w="med" len="med"/>
              </a:ln>
            </p:spPr>
            <p:txBody>
              <a:bodyPr/>
              <a:lstStyle/>
              <a:p>
                <a:pPr>
                  <a:defRPr/>
                </a:pPr>
                <a:endParaRPr lang="zh-CN" altLang="en-US" sz="1600"/>
              </a:p>
            </p:txBody>
          </p:sp>
        </p:grpSp>
        <p:sp>
          <p:nvSpPr>
            <p:cNvPr id="24618" name="Text Box 42"/>
            <p:cNvSpPr txBox="1">
              <a:spLocks noChangeArrowheads="1"/>
            </p:cNvSpPr>
            <p:nvPr/>
          </p:nvSpPr>
          <p:spPr bwMode="auto">
            <a:xfrm>
              <a:off x="3780" y="5913"/>
              <a:ext cx="1260" cy="312"/>
            </a:xfrm>
            <a:prstGeom prst="rect">
              <a:avLst/>
            </a:prstGeom>
            <a:grpFill/>
            <a:ln w="9525">
              <a:noFill/>
              <a:miter lim="800000"/>
              <a:headEnd/>
              <a:tailEnd/>
            </a:ln>
          </p:spPr>
          <p:txBody>
            <a:bodyPr lIns="18000" tIns="10800" rIns="18000" bIns="10800"/>
            <a:lstStyle/>
            <a:p>
              <a:pPr algn="ctr">
                <a:defRPr/>
              </a:pPr>
              <a:r>
                <a:rPr lang="zh-CN" altLang="en-US" sz="1400"/>
                <a:t>调整能力数据</a:t>
              </a:r>
            </a:p>
          </p:txBody>
        </p:sp>
      </p:grpSp>
      <p:sp>
        <p:nvSpPr>
          <p:cNvPr id="30722" name="标题 41"/>
          <p:cNvSpPr>
            <a:spLocks noGrp="1"/>
          </p:cNvSpPr>
          <p:nvPr>
            <p:ph type="title"/>
          </p:nvPr>
        </p:nvSpPr>
        <p:spPr>
          <a:xfrm>
            <a:off x="0" y="0"/>
            <a:ext cx="8229600" cy="571500"/>
          </a:xfrm>
        </p:spPr>
        <p:txBody>
          <a:bodyPr/>
          <a:lstStyle/>
          <a:p>
            <a:r>
              <a:rPr lang="en-US" altLang="zh-CN" smtClean="0"/>
              <a:t>3.4.1 </a:t>
            </a:r>
            <a:r>
              <a:rPr lang="zh-CN" altLang="zh-CN" smtClean="0"/>
              <a:t>闭环</a:t>
            </a:r>
            <a:r>
              <a:rPr lang="en-US" altLang="zh-CN" smtClean="0"/>
              <a:t>MRP</a:t>
            </a:r>
            <a:r>
              <a:rPr lang="zh-CN" altLang="zh-CN" smtClean="0"/>
              <a:t>计算流程图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Rot="1" noChangeArrowheads="1"/>
          </p:cNvSpPr>
          <p:nvPr>
            <p:ph type="title"/>
          </p:nvPr>
        </p:nvSpPr>
        <p:spPr>
          <a:xfrm>
            <a:off x="34925" y="44450"/>
            <a:ext cx="7200900" cy="598488"/>
          </a:xfrm>
        </p:spPr>
        <p:txBody>
          <a:bodyPr anchor="t"/>
          <a:lstStyle/>
          <a:p>
            <a:r>
              <a:rPr lang="en-US" altLang="zh-CN" smtClean="0"/>
              <a:t>1</a:t>
            </a:r>
            <a:r>
              <a:rPr lang="zh-CN" altLang="en-US" smtClean="0"/>
              <a:t>：现代管理之发展史（顺应历史机遇）</a:t>
            </a:r>
          </a:p>
        </p:txBody>
      </p:sp>
      <p:sp>
        <p:nvSpPr>
          <p:cNvPr id="16" name="灯片编号占位符 4"/>
          <p:cNvSpPr>
            <a:spLocks noGrp="1"/>
          </p:cNvSpPr>
          <p:nvPr>
            <p:ph type="sldNum" sz="quarter" idx="12"/>
          </p:nvPr>
        </p:nvSpPr>
        <p:spPr/>
        <p:txBody>
          <a:bodyPr/>
          <a:lstStyle/>
          <a:p>
            <a:pPr>
              <a:defRPr/>
            </a:pPr>
            <a:fld id="{5CC028B6-9C00-4DA2-90F8-1F360FF881A7}" type="slidenum">
              <a:rPr lang="en-US" altLang="zh-CN"/>
              <a:pPr>
                <a:defRPr/>
              </a:pPr>
              <a:t>2</a:t>
            </a:fld>
            <a:endParaRPr lang="en-US" altLang="zh-CN"/>
          </a:p>
        </p:txBody>
      </p:sp>
      <p:grpSp>
        <p:nvGrpSpPr>
          <p:cNvPr id="10243" name="Group 5"/>
          <p:cNvGrpSpPr>
            <a:grpSpLocks noChangeAspect="1"/>
          </p:cNvGrpSpPr>
          <p:nvPr/>
        </p:nvGrpSpPr>
        <p:grpSpPr bwMode="auto">
          <a:xfrm>
            <a:off x="612775" y="742950"/>
            <a:ext cx="8207375" cy="3262313"/>
            <a:chOff x="2356" y="1518"/>
            <a:chExt cx="8281" cy="5148"/>
          </a:xfrm>
        </p:grpSpPr>
        <p:sp>
          <p:nvSpPr>
            <p:cNvPr id="84998" name="AutoShape 6"/>
            <p:cNvSpPr>
              <a:spLocks noChangeAspect="1" noChangeArrowheads="1"/>
            </p:cNvSpPr>
            <p:nvPr/>
          </p:nvSpPr>
          <p:spPr bwMode="auto">
            <a:xfrm>
              <a:off x="2356" y="1518"/>
              <a:ext cx="8281" cy="5148"/>
            </a:xfrm>
            <a:prstGeom prst="rect">
              <a:avLst/>
            </a:prstGeom>
            <a:solidFill>
              <a:srgbClr val="FFFFFF"/>
            </a:solidFill>
            <a:ln w="9525">
              <a:solidFill>
                <a:srgbClr val="C0C0C0"/>
              </a:solidFill>
              <a:miter lim="800000"/>
              <a:headEnd/>
              <a:tailEnd/>
            </a:ln>
            <a:effectLst>
              <a:outerShdw dist="107763" dir="2700000" algn="ctr" rotWithShape="0">
                <a:srgbClr val="808080">
                  <a:alpha val="50000"/>
                </a:srgbClr>
              </a:outerShdw>
            </a:effectLst>
          </p:spPr>
          <p:txBody>
            <a:bodyPr/>
            <a:lstStyle/>
            <a:p>
              <a:pPr>
                <a:defRPr/>
              </a:pPr>
              <a:endParaRPr lang="zh-CN" altLang="en-US">
                <a:solidFill>
                  <a:schemeClr val="accent4">
                    <a:lumMod val="10000"/>
                  </a:schemeClr>
                </a:solidFill>
              </a:endParaRPr>
            </a:p>
          </p:txBody>
        </p:sp>
        <p:sp>
          <p:nvSpPr>
            <p:cNvPr id="84999" name="Text Box 7"/>
            <p:cNvSpPr txBox="1">
              <a:spLocks noChangeArrowheads="1"/>
            </p:cNvSpPr>
            <p:nvPr/>
          </p:nvSpPr>
          <p:spPr bwMode="auto">
            <a:xfrm>
              <a:off x="2896" y="6042"/>
              <a:ext cx="6481" cy="546"/>
            </a:xfrm>
            <a:prstGeom prst="rect">
              <a:avLst/>
            </a:prstGeom>
            <a:solidFill>
              <a:srgbClr val="FFFFFF"/>
            </a:solidFill>
            <a:ln w="9525">
              <a:noFill/>
              <a:miter lim="800000"/>
              <a:headEnd/>
              <a:tailEnd/>
            </a:ln>
          </p:spPr>
          <p:txBody>
            <a:bodyPr/>
            <a:lstStyle/>
            <a:p>
              <a:pPr algn="just">
                <a:defRPr/>
              </a:pPr>
              <a:r>
                <a:rPr lang="en-US" altLang="zh-CN" sz="1400">
                  <a:solidFill>
                    <a:schemeClr val="accent4">
                      <a:lumMod val="10000"/>
                    </a:schemeClr>
                  </a:solidFill>
                  <a:latin typeface="Times New Roman" charset="0"/>
                </a:rPr>
                <a:t>1840       1930        1965         1993         2000</a:t>
              </a:r>
              <a:endParaRPr lang="en-US" altLang="zh-CN" sz="1400">
                <a:solidFill>
                  <a:schemeClr val="accent4">
                    <a:lumMod val="10000"/>
                  </a:schemeClr>
                </a:solidFill>
              </a:endParaRPr>
            </a:p>
          </p:txBody>
        </p:sp>
        <p:sp>
          <p:nvSpPr>
            <p:cNvPr id="85000" name="Text Box 8"/>
            <p:cNvSpPr txBox="1">
              <a:spLocks noChangeArrowheads="1"/>
            </p:cNvSpPr>
            <p:nvPr/>
          </p:nvSpPr>
          <p:spPr bwMode="auto">
            <a:xfrm>
              <a:off x="3077" y="5105"/>
              <a:ext cx="7379" cy="782"/>
            </a:xfrm>
            <a:prstGeom prst="rect">
              <a:avLst/>
            </a:prstGeom>
            <a:solidFill>
              <a:srgbClr val="FFFFFF"/>
            </a:solidFill>
            <a:ln w="9525" algn="ctr">
              <a:solidFill>
                <a:srgbClr val="C0C0C0"/>
              </a:solidFill>
              <a:miter lim="800000"/>
              <a:headEnd/>
              <a:tailEnd/>
            </a:ln>
            <a:effectLst/>
          </p:spPr>
          <p:txBody>
            <a:bodyPr/>
            <a:lstStyle/>
            <a:p>
              <a:pPr algn="just">
                <a:defRPr/>
              </a:pPr>
              <a:r>
                <a:rPr lang="zh-CN" altLang="en-US" sz="1400">
                  <a:solidFill>
                    <a:schemeClr val="accent4">
                      <a:lumMod val="10000"/>
                    </a:schemeClr>
                  </a:solidFill>
                  <a:latin typeface="Times New Roman" charset="0"/>
                </a:rPr>
                <a:t>认识期：企业组织、领导、人性</a:t>
              </a:r>
              <a:r>
                <a:rPr lang="en-US" altLang="zh-CN" sz="1400">
                  <a:solidFill>
                    <a:schemeClr val="accent4">
                      <a:lumMod val="10000"/>
                    </a:schemeClr>
                  </a:solidFill>
                  <a:latin typeface="Times New Roman" charset="0"/>
                </a:rPr>
                <a:t>……</a:t>
              </a:r>
            </a:p>
            <a:p>
              <a:pPr algn="just">
                <a:defRPr/>
              </a:pPr>
              <a:r>
                <a:rPr lang="zh-CN" altLang="en-US" sz="1400">
                  <a:solidFill>
                    <a:schemeClr val="accent4">
                      <a:lumMod val="10000"/>
                    </a:schemeClr>
                  </a:solidFill>
                  <a:latin typeface="Times New Roman" charset="0"/>
                </a:rPr>
                <a:t>代表泰勒的科学管理、马斯洛的需要层次论、巴纳德的系统组织</a:t>
              </a:r>
              <a:endParaRPr lang="zh-CN" altLang="en-US" sz="1400">
                <a:solidFill>
                  <a:schemeClr val="accent4">
                    <a:lumMod val="10000"/>
                  </a:schemeClr>
                </a:solidFill>
              </a:endParaRPr>
            </a:p>
          </p:txBody>
        </p:sp>
        <p:sp>
          <p:nvSpPr>
            <p:cNvPr id="85001" name="Text Box 9"/>
            <p:cNvSpPr txBox="1">
              <a:spLocks noChangeArrowheads="1"/>
            </p:cNvSpPr>
            <p:nvPr/>
          </p:nvSpPr>
          <p:spPr bwMode="auto">
            <a:xfrm>
              <a:off x="4336" y="4171"/>
              <a:ext cx="6120" cy="779"/>
            </a:xfrm>
            <a:prstGeom prst="rect">
              <a:avLst/>
            </a:prstGeom>
            <a:solidFill>
              <a:srgbClr val="FFFFFF"/>
            </a:solidFill>
            <a:ln w="9525" algn="ctr">
              <a:solidFill>
                <a:srgbClr val="C0C0C0"/>
              </a:solidFill>
              <a:miter lim="800000"/>
              <a:headEnd/>
              <a:tailEnd/>
            </a:ln>
            <a:effectLst/>
          </p:spPr>
          <p:txBody>
            <a:bodyPr/>
            <a:lstStyle/>
            <a:p>
              <a:pPr algn="just">
                <a:defRPr/>
              </a:pPr>
              <a:r>
                <a:rPr lang="zh-CN" altLang="en-US" sz="1400" dirty="0">
                  <a:solidFill>
                    <a:schemeClr val="accent4">
                      <a:lumMod val="10000"/>
                    </a:schemeClr>
                  </a:solidFill>
                  <a:latin typeface="Times New Roman" charset="0"/>
                </a:rPr>
                <a:t>基础构建期：基本管理体制建立和完善</a:t>
              </a:r>
              <a:r>
                <a:rPr lang="en-US" altLang="zh-CN" sz="1400" dirty="0">
                  <a:solidFill>
                    <a:schemeClr val="accent4">
                      <a:lumMod val="10000"/>
                    </a:schemeClr>
                  </a:solidFill>
                  <a:latin typeface="Times New Roman" charset="0"/>
                </a:rPr>
                <a:t>……</a:t>
              </a:r>
            </a:p>
            <a:p>
              <a:pPr algn="just">
                <a:defRPr/>
              </a:pPr>
              <a:r>
                <a:rPr lang="zh-CN" altLang="en-US" sz="1400" dirty="0">
                  <a:solidFill>
                    <a:schemeClr val="accent4">
                      <a:lumMod val="10000"/>
                    </a:schemeClr>
                  </a:solidFill>
                  <a:latin typeface="宋体" charset="-122"/>
                </a:rPr>
                <a:t>代表：德鲁克的有效管理和目标管理体制</a:t>
              </a:r>
              <a:endParaRPr lang="zh-CN" altLang="en-US" sz="1400" dirty="0">
                <a:solidFill>
                  <a:schemeClr val="accent4">
                    <a:lumMod val="10000"/>
                  </a:schemeClr>
                </a:solidFill>
              </a:endParaRPr>
            </a:p>
          </p:txBody>
        </p:sp>
        <p:sp>
          <p:nvSpPr>
            <p:cNvPr id="85002" name="Line 10"/>
            <p:cNvSpPr>
              <a:spLocks noChangeShapeType="1"/>
            </p:cNvSpPr>
            <p:nvPr/>
          </p:nvSpPr>
          <p:spPr bwMode="auto">
            <a:xfrm>
              <a:off x="2896" y="6042"/>
              <a:ext cx="7381" cy="0"/>
            </a:xfrm>
            <a:prstGeom prst="line">
              <a:avLst/>
            </a:prstGeom>
            <a:noFill/>
            <a:ln w="9525">
              <a:solidFill>
                <a:srgbClr val="000000"/>
              </a:solidFill>
              <a:round/>
              <a:headEnd/>
              <a:tailEnd type="triangle" w="med" len="med"/>
            </a:ln>
          </p:spPr>
          <p:txBody>
            <a:bodyPr/>
            <a:lstStyle/>
            <a:p>
              <a:pPr>
                <a:defRPr/>
              </a:pPr>
              <a:endParaRPr lang="zh-CN" altLang="en-US">
                <a:solidFill>
                  <a:schemeClr val="accent4">
                    <a:lumMod val="10000"/>
                  </a:schemeClr>
                </a:solidFill>
              </a:endParaRPr>
            </a:p>
          </p:txBody>
        </p:sp>
        <p:sp>
          <p:nvSpPr>
            <p:cNvPr id="85003" name="Line 11"/>
            <p:cNvSpPr>
              <a:spLocks noChangeShapeType="1"/>
            </p:cNvSpPr>
            <p:nvPr/>
          </p:nvSpPr>
          <p:spPr bwMode="auto">
            <a:xfrm flipV="1">
              <a:off x="2896" y="1518"/>
              <a:ext cx="2" cy="4524"/>
            </a:xfrm>
            <a:prstGeom prst="line">
              <a:avLst/>
            </a:prstGeom>
            <a:noFill/>
            <a:ln w="9525">
              <a:solidFill>
                <a:srgbClr val="000000"/>
              </a:solidFill>
              <a:round/>
              <a:headEnd/>
              <a:tailEnd type="triangle" w="med" len="med"/>
            </a:ln>
          </p:spPr>
          <p:txBody>
            <a:bodyPr/>
            <a:lstStyle/>
            <a:p>
              <a:pPr>
                <a:defRPr/>
              </a:pPr>
              <a:endParaRPr lang="zh-CN" altLang="en-US">
                <a:solidFill>
                  <a:schemeClr val="accent4">
                    <a:lumMod val="10000"/>
                  </a:schemeClr>
                </a:solidFill>
              </a:endParaRPr>
            </a:p>
          </p:txBody>
        </p:sp>
        <p:sp>
          <p:nvSpPr>
            <p:cNvPr id="85004" name="Text Box 12"/>
            <p:cNvSpPr txBox="1">
              <a:spLocks noChangeArrowheads="1"/>
            </p:cNvSpPr>
            <p:nvPr/>
          </p:nvSpPr>
          <p:spPr bwMode="auto">
            <a:xfrm>
              <a:off x="5415" y="3234"/>
              <a:ext cx="5041" cy="779"/>
            </a:xfrm>
            <a:prstGeom prst="rect">
              <a:avLst/>
            </a:prstGeom>
            <a:solidFill>
              <a:srgbClr val="FFFFFF"/>
            </a:solidFill>
            <a:ln w="9525" algn="ctr">
              <a:solidFill>
                <a:srgbClr val="C0C0C0"/>
              </a:solidFill>
              <a:miter lim="800000"/>
              <a:headEnd/>
              <a:tailEnd/>
            </a:ln>
            <a:effectLst/>
          </p:spPr>
          <p:txBody>
            <a:bodyPr/>
            <a:lstStyle/>
            <a:p>
              <a:pPr algn="just">
                <a:defRPr/>
              </a:pPr>
              <a:r>
                <a:rPr lang="zh-CN" altLang="en-US" sz="1400">
                  <a:solidFill>
                    <a:schemeClr val="accent4">
                      <a:lumMod val="10000"/>
                    </a:schemeClr>
                  </a:solidFill>
                  <a:latin typeface="宋体" charset="-122"/>
                </a:rPr>
                <a:t>管理的优化期：更好的体制和制度、更好的过程提高，</a:t>
              </a:r>
            </a:p>
            <a:p>
              <a:pPr algn="just">
                <a:defRPr/>
              </a:pPr>
              <a:r>
                <a:rPr lang="zh-CN" altLang="en-US" sz="1400">
                  <a:solidFill>
                    <a:schemeClr val="accent4">
                      <a:lumMod val="10000"/>
                    </a:schemeClr>
                  </a:solidFill>
                  <a:latin typeface="宋体" charset="-122"/>
                </a:rPr>
                <a:t>代表：戴明的全面质量管理、</a:t>
              </a:r>
              <a:r>
                <a:rPr lang="en-US" altLang="zh-CN" sz="1400">
                  <a:solidFill>
                    <a:schemeClr val="accent4">
                      <a:lumMod val="10000"/>
                    </a:schemeClr>
                  </a:solidFill>
                  <a:latin typeface="宋体" charset="-122"/>
                </a:rPr>
                <a:t>BPR</a:t>
              </a:r>
              <a:r>
                <a:rPr lang="zh-CN" altLang="en-US" sz="1400">
                  <a:solidFill>
                    <a:schemeClr val="accent4">
                      <a:lumMod val="10000"/>
                    </a:schemeClr>
                  </a:solidFill>
                  <a:latin typeface="宋体" charset="-122"/>
                </a:rPr>
                <a:t>企业再造、信息化</a:t>
              </a:r>
              <a:endParaRPr lang="zh-CN" altLang="en-US" sz="1400">
                <a:solidFill>
                  <a:schemeClr val="accent4">
                    <a:lumMod val="10000"/>
                  </a:schemeClr>
                </a:solidFill>
              </a:endParaRPr>
            </a:p>
          </p:txBody>
        </p:sp>
        <p:sp>
          <p:nvSpPr>
            <p:cNvPr id="85005" name="Text Box 13"/>
            <p:cNvSpPr txBox="1">
              <a:spLocks noChangeArrowheads="1"/>
            </p:cNvSpPr>
            <p:nvPr/>
          </p:nvSpPr>
          <p:spPr bwMode="auto">
            <a:xfrm>
              <a:off x="2356" y="1518"/>
              <a:ext cx="360" cy="2808"/>
            </a:xfrm>
            <a:prstGeom prst="rect">
              <a:avLst/>
            </a:prstGeom>
            <a:noFill/>
            <a:ln w="9525" algn="ctr">
              <a:noFill/>
              <a:miter lim="800000"/>
              <a:headEnd/>
              <a:tailEnd/>
            </a:ln>
            <a:effectLst/>
          </p:spPr>
          <p:txBody>
            <a:bodyPr/>
            <a:lstStyle/>
            <a:p>
              <a:pPr algn="just">
                <a:defRPr/>
              </a:pPr>
              <a:r>
                <a:rPr lang="zh-CN" altLang="en-US" sz="1400">
                  <a:solidFill>
                    <a:schemeClr val="accent4">
                      <a:lumMod val="10000"/>
                    </a:schemeClr>
                  </a:solidFill>
                  <a:latin typeface="Times New Roman" charset="0"/>
                </a:rPr>
                <a:t>发达国家管理研究和实践</a:t>
              </a:r>
              <a:endParaRPr lang="zh-CN" altLang="en-US" sz="1400">
                <a:solidFill>
                  <a:schemeClr val="accent4">
                    <a:lumMod val="10000"/>
                  </a:schemeClr>
                </a:solidFill>
              </a:endParaRPr>
            </a:p>
          </p:txBody>
        </p:sp>
        <p:sp>
          <p:nvSpPr>
            <p:cNvPr id="85006" name="Text Box 14"/>
            <p:cNvSpPr txBox="1">
              <a:spLocks noChangeArrowheads="1"/>
            </p:cNvSpPr>
            <p:nvPr/>
          </p:nvSpPr>
          <p:spPr bwMode="auto">
            <a:xfrm>
              <a:off x="6316" y="1673"/>
              <a:ext cx="4141" cy="1403"/>
            </a:xfrm>
            <a:prstGeom prst="rect">
              <a:avLst/>
            </a:prstGeom>
            <a:solidFill>
              <a:srgbClr val="FFFFFF"/>
            </a:solidFill>
            <a:ln w="9525" algn="ctr">
              <a:solidFill>
                <a:srgbClr val="C0C0C0"/>
              </a:solidFill>
              <a:miter lim="800000"/>
              <a:headEnd/>
              <a:tailEnd/>
            </a:ln>
            <a:effectLst/>
          </p:spPr>
          <p:txBody>
            <a:bodyPr/>
            <a:lstStyle/>
            <a:p>
              <a:pPr algn="just">
                <a:defRPr/>
              </a:pPr>
              <a:r>
                <a:rPr lang="zh-CN" altLang="en-US" sz="1400">
                  <a:solidFill>
                    <a:schemeClr val="accent4">
                      <a:lumMod val="10000"/>
                    </a:schemeClr>
                  </a:solidFill>
                  <a:latin typeface="宋体" charset="-122"/>
                </a:rPr>
                <a:t>致力于竞争领先的软环境管理期：文化、愿景、知识和学习型组织、组织的柔性研究、知识人和知识经济、核心竞争力的研究</a:t>
              </a:r>
              <a:r>
                <a:rPr lang="en-US" altLang="zh-CN" sz="1400">
                  <a:solidFill>
                    <a:schemeClr val="accent4">
                      <a:lumMod val="10000"/>
                    </a:schemeClr>
                  </a:solidFill>
                  <a:latin typeface="Arial"/>
                </a:rPr>
                <a:t>……</a:t>
              </a:r>
              <a:endParaRPr lang="en-US" altLang="zh-CN" sz="1400">
                <a:solidFill>
                  <a:schemeClr val="accent4">
                    <a:lumMod val="10000"/>
                  </a:schemeClr>
                </a:solidFill>
                <a:latin typeface="宋体" charset="-122"/>
              </a:endParaRPr>
            </a:p>
            <a:p>
              <a:pPr algn="just">
                <a:defRPr/>
              </a:pPr>
              <a:r>
                <a:rPr lang="zh-CN" altLang="en-US" sz="1400">
                  <a:solidFill>
                    <a:schemeClr val="accent4">
                      <a:lumMod val="10000"/>
                    </a:schemeClr>
                  </a:solidFill>
                  <a:latin typeface="宋体" charset="-122"/>
                </a:rPr>
                <a:t>代表：波特的竞争战略  圣吉的学习型组织 蓝海</a:t>
              </a:r>
              <a:endParaRPr lang="zh-CN" altLang="en-US" sz="1400">
                <a:solidFill>
                  <a:schemeClr val="accent4">
                    <a:lumMod val="10000"/>
                  </a:schemeClr>
                </a:solidFill>
              </a:endParaRPr>
            </a:p>
          </p:txBody>
        </p:sp>
      </p:grpSp>
      <p:sp>
        <p:nvSpPr>
          <p:cNvPr id="85007" name="Text Box 15"/>
          <p:cNvSpPr txBox="1">
            <a:spLocks noChangeArrowheads="1"/>
          </p:cNvSpPr>
          <p:nvPr/>
        </p:nvSpPr>
        <p:spPr bwMode="auto">
          <a:xfrm>
            <a:off x="0" y="4175125"/>
            <a:ext cx="9144000" cy="2349500"/>
          </a:xfrm>
          <a:prstGeom prst="rect">
            <a:avLst/>
          </a:prstGeom>
          <a:noFill/>
          <a:ln w="9525" algn="ctr">
            <a:noFill/>
            <a:miter lim="800000"/>
            <a:headEnd/>
            <a:tailEnd/>
          </a:ln>
          <a:effectLst/>
        </p:spPr>
        <p:txBody>
          <a:bodyPr>
            <a:spAutoFit/>
          </a:bodyPr>
          <a:lstStyle/>
          <a:p>
            <a:pPr indent="449263">
              <a:defRPr/>
            </a:pPr>
            <a:r>
              <a:rPr lang="zh-CN" altLang="en-US" dirty="0">
                <a:solidFill>
                  <a:schemeClr val="accent4">
                    <a:lumMod val="10000"/>
                  </a:schemeClr>
                </a:solidFill>
              </a:rPr>
              <a:t>回看历史发展，在每个时期，都对应着不同的管理研究和实践的主浪潮，而每个浪潮必将造就一批成功弄潮者和代表者。上个世纪</a:t>
            </a:r>
            <a:r>
              <a:rPr lang="en-US" altLang="zh-CN" dirty="0">
                <a:solidFill>
                  <a:schemeClr val="accent4">
                    <a:lumMod val="10000"/>
                  </a:schemeClr>
                </a:solidFill>
              </a:rPr>
              <a:t>90</a:t>
            </a:r>
            <a:r>
              <a:rPr lang="zh-CN" altLang="en-US" dirty="0">
                <a:solidFill>
                  <a:schemeClr val="accent4">
                    <a:lumMod val="10000"/>
                  </a:schemeClr>
                </a:solidFill>
              </a:rPr>
              <a:t>年代，发达国家里面，</a:t>
            </a:r>
            <a:r>
              <a:rPr lang="en-US" altLang="zh-CN" dirty="0">
                <a:solidFill>
                  <a:schemeClr val="accent4">
                    <a:lumMod val="10000"/>
                  </a:schemeClr>
                </a:solidFill>
              </a:rPr>
              <a:t>SAP</a:t>
            </a:r>
            <a:r>
              <a:rPr lang="zh-CN" altLang="en-US" dirty="0">
                <a:solidFill>
                  <a:schemeClr val="accent4">
                    <a:lumMod val="10000"/>
                  </a:schemeClr>
                </a:solidFill>
              </a:rPr>
              <a:t>的高速发展，进而</a:t>
            </a:r>
            <a:r>
              <a:rPr lang="en-US" altLang="zh-CN" dirty="0" err="1">
                <a:solidFill>
                  <a:schemeClr val="accent4">
                    <a:lumMod val="10000"/>
                  </a:schemeClr>
                </a:solidFill>
              </a:rPr>
              <a:t>Sieble</a:t>
            </a:r>
            <a:r>
              <a:rPr lang="zh-CN" altLang="en-US" dirty="0">
                <a:solidFill>
                  <a:schemeClr val="accent4">
                    <a:lumMod val="10000"/>
                  </a:schemeClr>
                </a:solidFill>
              </a:rPr>
              <a:t>、</a:t>
            </a:r>
            <a:r>
              <a:rPr lang="en-US" altLang="zh-CN" dirty="0">
                <a:solidFill>
                  <a:schemeClr val="accent4">
                    <a:lumMod val="10000"/>
                  </a:schemeClr>
                </a:solidFill>
              </a:rPr>
              <a:t>i2</a:t>
            </a:r>
            <a:r>
              <a:rPr lang="zh-CN" altLang="en-US" dirty="0">
                <a:solidFill>
                  <a:schemeClr val="accent4">
                    <a:lumMod val="10000"/>
                  </a:schemeClr>
                </a:solidFill>
              </a:rPr>
              <a:t>、</a:t>
            </a:r>
            <a:r>
              <a:rPr lang="en-US" altLang="zh-CN" dirty="0" err="1">
                <a:solidFill>
                  <a:schemeClr val="accent4">
                    <a:lumMod val="10000"/>
                  </a:schemeClr>
                </a:solidFill>
              </a:rPr>
              <a:t>Broadvision</a:t>
            </a:r>
            <a:r>
              <a:rPr lang="zh-CN" altLang="en-US" dirty="0">
                <a:solidFill>
                  <a:schemeClr val="accent4">
                    <a:lumMod val="10000"/>
                  </a:schemeClr>
                </a:solidFill>
              </a:rPr>
              <a:t>、</a:t>
            </a:r>
            <a:r>
              <a:rPr lang="en-US" altLang="zh-CN" dirty="0">
                <a:solidFill>
                  <a:schemeClr val="accent4">
                    <a:lumMod val="10000"/>
                  </a:schemeClr>
                </a:solidFill>
              </a:rPr>
              <a:t>Commerce One</a:t>
            </a:r>
            <a:r>
              <a:rPr lang="zh-CN" altLang="en-US" dirty="0">
                <a:solidFill>
                  <a:schemeClr val="accent4">
                    <a:lumMod val="10000"/>
                  </a:schemeClr>
                </a:solidFill>
              </a:rPr>
              <a:t>、</a:t>
            </a:r>
            <a:r>
              <a:rPr lang="en-US" altLang="zh-CN" dirty="0" err="1">
                <a:solidFill>
                  <a:schemeClr val="accent4">
                    <a:lumMod val="10000"/>
                  </a:schemeClr>
                </a:solidFill>
              </a:rPr>
              <a:t>Ariba</a:t>
            </a:r>
            <a:r>
              <a:rPr lang="en-US" altLang="zh-CN" dirty="0">
                <a:solidFill>
                  <a:schemeClr val="accent4">
                    <a:lumMod val="10000"/>
                  </a:schemeClr>
                </a:solidFill>
              </a:rPr>
              <a:t> </a:t>
            </a:r>
            <a:r>
              <a:rPr lang="zh-CN" altLang="en-US" dirty="0">
                <a:solidFill>
                  <a:schemeClr val="accent4">
                    <a:lumMod val="10000"/>
                  </a:schemeClr>
                </a:solidFill>
              </a:rPr>
              <a:t>的兴起，就是其中的代表。</a:t>
            </a:r>
          </a:p>
          <a:p>
            <a:pPr indent="449263">
              <a:defRPr/>
            </a:pPr>
            <a:r>
              <a:rPr lang="zh-CN" altLang="en-US" dirty="0">
                <a:solidFill>
                  <a:schemeClr val="accent4">
                    <a:lumMod val="10000"/>
                  </a:schemeClr>
                </a:solidFill>
              </a:rPr>
              <a:t>在中国企业长时间资源型的高速发展之后，在全球化的竞争之下，现在面临整体提升综合管理竞争的普遍需求，中国开始全面进入管理的优化期，而这历史机会必将造就一批适应中国具体国情的管理软件公司。</a:t>
            </a:r>
          </a:p>
          <a:p>
            <a:pPr indent="449263">
              <a:defRPr/>
            </a:pPr>
            <a:r>
              <a:rPr lang="zh-CN" altLang="en-US" sz="2000" dirty="0">
                <a:solidFill>
                  <a:schemeClr val="accent4">
                    <a:lumMod val="10000"/>
                  </a:schemeClr>
                </a:solidFill>
              </a:rPr>
              <a:t>台湾高格在</a:t>
            </a:r>
            <a:r>
              <a:rPr lang="en-US" altLang="zh-CN" sz="2000" dirty="0">
                <a:solidFill>
                  <a:schemeClr val="accent4">
                    <a:lumMod val="10000"/>
                  </a:schemeClr>
                </a:solidFill>
              </a:rPr>
              <a:t>20</a:t>
            </a:r>
            <a:r>
              <a:rPr lang="zh-CN" altLang="en-US" sz="2000" dirty="0">
                <a:solidFill>
                  <a:schemeClr val="accent4">
                    <a:lumMod val="10000"/>
                  </a:schemeClr>
                </a:solidFill>
              </a:rPr>
              <a:t>多年的深厚沉淀之后，在中华相同的人文背景之下，挥军进入大陆市场，必将站在历史的浪潮之上，成为其中的代表者。</a:t>
            </a:r>
          </a:p>
        </p:txBody>
      </p:sp>
      <p:sp>
        <p:nvSpPr>
          <p:cNvPr id="85009" name="AutoShape 17"/>
          <p:cNvSpPr>
            <a:spLocks noChangeArrowheads="1"/>
          </p:cNvSpPr>
          <p:nvPr/>
        </p:nvSpPr>
        <p:spPr bwMode="auto">
          <a:xfrm>
            <a:off x="4211638" y="2276475"/>
            <a:ext cx="288925" cy="3097213"/>
          </a:xfrm>
          <a:prstGeom prst="downArrow">
            <a:avLst>
              <a:gd name="adj1" fmla="val 29667"/>
              <a:gd name="adj2" fmla="val 122533"/>
            </a:avLst>
          </a:prstGeom>
          <a:solidFill>
            <a:srgbClr val="FF0000"/>
          </a:solidFill>
          <a:ln w="9525" algn="ctr">
            <a:solidFill>
              <a:srgbClr val="6D87BB"/>
            </a:solidFill>
            <a:miter lim="800000"/>
            <a:headEnd/>
            <a:tailEnd/>
          </a:ln>
        </p:spPr>
        <p:txBody>
          <a:bodyPr wrap="none" anchor="ct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5009"/>
                                        </p:tgtEl>
                                        <p:attrNameLst>
                                          <p:attrName>style.visibility</p:attrName>
                                        </p:attrNameLst>
                                      </p:cBhvr>
                                      <p:to>
                                        <p:strVal val="visible"/>
                                      </p:to>
                                    </p:set>
                                    <p:anim calcmode="lin" valueType="num">
                                      <p:cBhvr additive="base">
                                        <p:cTn id="7" dur="500" fill="hold"/>
                                        <p:tgtEl>
                                          <p:spTgt spid="85009"/>
                                        </p:tgtEl>
                                        <p:attrNameLst>
                                          <p:attrName>ppt_x</p:attrName>
                                        </p:attrNameLst>
                                      </p:cBhvr>
                                      <p:tavLst>
                                        <p:tav tm="0">
                                          <p:val>
                                            <p:strVal val="#ppt_x"/>
                                          </p:val>
                                        </p:tav>
                                        <p:tav tm="100000">
                                          <p:val>
                                            <p:strVal val="#ppt_x"/>
                                          </p:val>
                                        </p:tav>
                                      </p:tavLst>
                                    </p:anim>
                                    <p:anim calcmode="lin" valueType="num">
                                      <p:cBhvr additive="base">
                                        <p:cTn id="8" dur="500" fill="hold"/>
                                        <p:tgtEl>
                                          <p:spTgt spid="8500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09"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0" y="0"/>
            <a:ext cx="8229600" cy="571500"/>
          </a:xfrm>
        </p:spPr>
        <p:txBody>
          <a:bodyPr/>
          <a:lstStyle/>
          <a:p>
            <a:r>
              <a:rPr lang="en-US" altLang="zh-CN" smtClean="0"/>
              <a:t>3.4.2  MRP-II</a:t>
            </a:r>
            <a:endParaRPr lang="zh-CN" altLang="en-US" smtClean="0">
              <a:solidFill>
                <a:srgbClr val="FFCC00"/>
              </a:solidFill>
            </a:endParaRPr>
          </a:p>
        </p:txBody>
      </p:sp>
      <p:sp>
        <p:nvSpPr>
          <p:cNvPr id="18435" name="Rectangle 3"/>
          <p:cNvSpPr>
            <a:spLocks noGrp="1" noRot="1" noChangeArrowheads="1"/>
          </p:cNvSpPr>
          <p:nvPr>
            <p:ph type="body" idx="1"/>
          </p:nvPr>
        </p:nvSpPr>
        <p:spPr/>
        <p:txBody>
          <a:bodyPr>
            <a:normAutofit fontScale="85000" lnSpcReduction="20000"/>
          </a:bodyPr>
          <a:lstStyle/>
          <a:p>
            <a:pPr marL="0" indent="627063">
              <a:buFont typeface="+mj-lt"/>
              <a:buNone/>
              <a:defRPr/>
            </a:pPr>
            <a:r>
              <a:rPr lang="en-US" altLang="zh-CN" dirty="0"/>
              <a:t>20</a:t>
            </a:r>
            <a:r>
              <a:rPr lang="zh-CN" altLang="en-US" dirty="0"/>
              <a:t>世纪</a:t>
            </a:r>
            <a:r>
              <a:rPr lang="en-US" altLang="zh-CN" dirty="0"/>
              <a:t>80</a:t>
            </a:r>
            <a:r>
              <a:rPr lang="zh-CN" altLang="en-US" dirty="0"/>
              <a:t>年代，企业的管理者们又认识到制造业要有一个集成的计划，以解决阻碍生产的各种问题，而不是以库存来弥补，或缓冲时间去补偿的方法来解决问题，要以生产与库存控制的集成方法来解决问题，于是</a:t>
            </a:r>
            <a:r>
              <a:rPr lang="en-US" altLang="zh-CN" dirty="0"/>
              <a:t>MRP-II</a:t>
            </a:r>
            <a:r>
              <a:rPr lang="zh-CN" altLang="en-US" dirty="0"/>
              <a:t>即制造资源计划产生了</a:t>
            </a:r>
            <a:r>
              <a:rPr lang="zh-CN" altLang="en-US" dirty="0" smtClean="0"/>
              <a:t>。</a:t>
            </a:r>
            <a:endParaRPr lang="en-US" altLang="zh-CN" dirty="0" smtClean="0"/>
          </a:p>
          <a:p>
            <a:pPr marL="0" indent="627063">
              <a:buFont typeface="+mj-lt"/>
              <a:buNone/>
              <a:defRPr/>
            </a:pPr>
            <a:r>
              <a:rPr lang="en-US" altLang="zh-CN" dirty="0" smtClean="0">
                <a:latin typeface="宋体" pitchFamily="2" charset="-122"/>
              </a:rPr>
              <a:t>1977</a:t>
            </a:r>
            <a:r>
              <a:rPr lang="zh-CN" altLang="en-US" dirty="0" smtClean="0">
                <a:latin typeface="宋体" pitchFamily="2" charset="-122"/>
              </a:rPr>
              <a:t>年</a:t>
            </a:r>
            <a:r>
              <a:rPr lang="en-US" altLang="zh-CN" dirty="0" smtClean="0">
                <a:latin typeface="宋体" pitchFamily="2" charset="-122"/>
              </a:rPr>
              <a:t>9</a:t>
            </a:r>
            <a:r>
              <a:rPr lang="zh-CN" altLang="en-US" dirty="0" smtClean="0">
                <a:latin typeface="宋体" pitchFamily="2" charset="-122"/>
              </a:rPr>
              <a:t>月，由美国著名生产管理专家奥列弗</a:t>
            </a:r>
            <a:r>
              <a:rPr lang="en-US" altLang="zh-CN" dirty="0" smtClean="0">
                <a:latin typeface="华文中宋"/>
              </a:rPr>
              <a:t>·</a:t>
            </a:r>
            <a:r>
              <a:rPr lang="zh-CN" altLang="en-US" dirty="0" smtClean="0">
                <a:latin typeface="宋体" pitchFamily="2" charset="-122"/>
              </a:rPr>
              <a:t>怀特（</a:t>
            </a:r>
            <a:r>
              <a:rPr lang="en-US" altLang="zh-CN" dirty="0" smtClean="0">
                <a:latin typeface="宋体" pitchFamily="2" charset="-122"/>
              </a:rPr>
              <a:t>Oliver </a:t>
            </a:r>
            <a:r>
              <a:rPr lang="en-US" altLang="zh-CN" dirty="0" err="1" smtClean="0">
                <a:latin typeface="宋体" pitchFamily="2" charset="-122"/>
              </a:rPr>
              <a:t>W</a:t>
            </a:r>
            <a:r>
              <a:rPr lang="en-US" altLang="zh-CN" dirty="0" err="1" smtClean="0">
                <a:latin typeface="华文中宋"/>
              </a:rPr>
              <a:t>·</a:t>
            </a:r>
            <a:r>
              <a:rPr lang="en-US" altLang="zh-CN" dirty="0" err="1" smtClean="0">
                <a:latin typeface="宋体" pitchFamily="2" charset="-122"/>
              </a:rPr>
              <a:t>Wight</a:t>
            </a:r>
            <a:r>
              <a:rPr lang="zh-CN" altLang="en-US" dirty="0" smtClean="0">
                <a:latin typeface="宋体" pitchFamily="2" charset="-122"/>
              </a:rPr>
              <a:t>）提出了一个新概念</a:t>
            </a:r>
            <a:r>
              <a:rPr lang="en-US" altLang="zh-CN" dirty="0" smtClean="0">
                <a:latin typeface="华文中宋"/>
              </a:rPr>
              <a:t>——</a:t>
            </a:r>
            <a:r>
              <a:rPr lang="zh-CN" altLang="en-US" dirty="0" smtClean="0">
                <a:latin typeface="宋体" pitchFamily="2" charset="-122"/>
              </a:rPr>
              <a:t>制造资源计划（</a:t>
            </a:r>
            <a:r>
              <a:rPr lang="en-US" altLang="zh-CN" dirty="0" smtClean="0">
                <a:latin typeface="宋体" pitchFamily="2" charset="-122"/>
              </a:rPr>
              <a:t>Manufacturing Resources Planning</a:t>
            </a:r>
            <a:r>
              <a:rPr lang="zh-CN" altLang="en-US" dirty="0" smtClean="0">
                <a:latin typeface="宋体" pitchFamily="2" charset="-122"/>
              </a:rPr>
              <a:t>），称为</a:t>
            </a:r>
            <a:r>
              <a:rPr lang="en-US" altLang="zh-CN" dirty="0" smtClean="0">
                <a:latin typeface="宋体" pitchFamily="2" charset="-122"/>
              </a:rPr>
              <a:t>MRP-II</a:t>
            </a:r>
            <a:r>
              <a:rPr lang="zh-CN" altLang="en-US" dirty="0" smtClean="0">
                <a:latin typeface="宋体" pitchFamily="2" charset="-122"/>
              </a:rPr>
              <a:t>。</a:t>
            </a:r>
            <a:r>
              <a:rPr lang="en-US" altLang="zh-CN" dirty="0" smtClean="0">
                <a:latin typeface="宋体" pitchFamily="2" charset="-122"/>
              </a:rPr>
              <a:t>MRP-II</a:t>
            </a:r>
            <a:r>
              <a:rPr lang="zh-CN" altLang="en-US" dirty="0" smtClean="0">
                <a:latin typeface="宋体" pitchFamily="2" charset="-122"/>
              </a:rPr>
              <a:t>是对制造业企业资源进行有效计划的一整套方法。它是一个围绕企业的基本经营目标，以生产计划为主线，对企业制造的各种资源进行统一的计划和控制，使企业的物流、信息流、资金流流动畅通的动态反馈系统。</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ppt_x"/>
                                          </p:val>
                                        </p:tav>
                                        <p:tav tm="100000">
                                          <p:val>
                                            <p:strVal val="#ppt_x"/>
                                          </p:val>
                                        </p:tav>
                                      </p:tavLst>
                                    </p:anim>
                                    <p:anim calcmode="lin" valueType="num">
                                      <p:cBhvr additive="base">
                                        <p:cTn id="8" dur="500" fill="hold"/>
                                        <p:tgtEl>
                                          <p:spTgt spid="1843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 calcmode="lin" valueType="num">
                                      <p:cBhvr additive="base">
                                        <p:cTn id="12"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843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 calcmode="lin" valueType="num">
                                      <p:cBhvr additive="base">
                                        <p:cTn id="17"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843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autoUpdateAnimBg="0"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1219200" y="0"/>
            <a:ext cx="6781800" cy="6858000"/>
            <a:chOff x="1726" y="1251"/>
            <a:chExt cx="8765" cy="9516"/>
          </a:xfrm>
          <a:solidFill>
            <a:schemeClr val="bg1">
              <a:lumMod val="95000"/>
            </a:schemeClr>
          </a:solidFill>
        </p:grpSpPr>
        <p:sp>
          <p:nvSpPr>
            <p:cNvPr id="26629" name="Line 5"/>
            <p:cNvSpPr>
              <a:spLocks noChangeShapeType="1"/>
            </p:cNvSpPr>
            <p:nvPr/>
          </p:nvSpPr>
          <p:spPr bwMode="auto">
            <a:xfrm flipV="1">
              <a:off x="2686" y="5604"/>
              <a:ext cx="0" cy="839"/>
            </a:xfrm>
            <a:prstGeom prst="line">
              <a:avLst/>
            </a:prstGeom>
            <a:grpFill/>
            <a:ln w="9525">
              <a:solidFill>
                <a:srgbClr val="000000"/>
              </a:solidFill>
              <a:round/>
              <a:headEnd type="triangle" w="med" len="med"/>
              <a:tailEnd/>
            </a:ln>
          </p:spPr>
          <p:txBody>
            <a:bodyPr/>
            <a:lstStyle/>
            <a:p>
              <a:pPr>
                <a:defRPr/>
              </a:pPr>
              <a:endParaRPr lang="zh-CN" altLang="en-US"/>
            </a:p>
          </p:txBody>
        </p:sp>
        <p:sp>
          <p:nvSpPr>
            <p:cNvPr id="26630" name="Text Box 6"/>
            <p:cNvSpPr txBox="1">
              <a:spLocks noChangeArrowheads="1"/>
            </p:cNvSpPr>
            <p:nvPr/>
          </p:nvSpPr>
          <p:spPr bwMode="auto">
            <a:xfrm>
              <a:off x="4066" y="5164"/>
              <a:ext cx="1080" cy="624"/>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会计科目</a:t>
              </a:r>
            </a:p>
            <a:p>
              <a:pPr algn="ctr">
                <a:defRPr/>
              </a:pPr>
              <a:r>
                <a:rPr lang="zh-CN" altLang="en-US" sz="1400"/>
                <a:t>成本中心</a:t>
              </a:r>
            </a:p>
          </p:txBody>
        </p:sp>
        <p:grpSp>
          <p:nvGrpSpPr>
            <p:cNvPr id="3" name="Group 7"/>
            <p:cNvGrpSpPr>
              <a:grpSpLocks/>
            </p:cNvGrpSpPr>
            <p:nvPr/>
          </p:nvGrpSpPr>
          <p:grpSpPr bwMode="auto">
            <a:xfrm>
              <a:off x="9591" y="2031"/>
              <a:ext cx="900" cy="7020"/>
              <a:chOff x="9291" y="3595"/>
              <a:chExt cx="900" cy="7020"/>
            </a:xfrm>
            <a:grpFill/>
          </p:grpSpPr>
          <p:sp>
            <p:nvSpPr>
              <p:cNvPr id="26632" name="Text Box 8"/>
              <p:cNvSpPr txBox="1">
                <a:spLocks noChangeArrowheads="1"/>
              </p:cNvSpPr>
              <p:nvPr/>
            </p:nvSpPr>
            <p:spPr bwMode="auto">
              <a:xfrm>
                <a:off x="9291" y="3595"/>
                <a:ext cx="900" cy="312"/>
              </a:xfrm>
              <a:prstGeom prst="rect">
                <a:avLst/>
              </a:prstGeom>
              <a:grpFill/>
              <a:ln w="9525">
                <a:noFill/>
                <a:miter lim="800000"/>
                <a:headEnd/>
                <a:tailEnd/>
              </a:ln>
            </p:spPr>
            <p:txBody>
              <a:bodyPr lIns="18000" tIns="10800" rIns="18000" bIns="10800"/>
              <a:lstStyle/>
              <a:p>
                <a:pPr algn="ctr">
                  <a:defRPr/>
                </a:pPr>
                <a:r>
                  <a:rPr lang="zh-CN" altLang="en-US" sz="1400"/>
                  <a:t>决策层</a:t>
                </a:r>
              </a:p>
            </p:txBody>
          </p:sp>
          <p:sp>
            <p:nvSpPr>
              <p:cNvPr id="26633" name="Text Box 9"/>
              <p:cNvSpPr txBox="1">
                <a:spLocks noChangeArrowheads="1"/>
              </p:cNvSpPr>
              <p:nvPr/>
            </p:nvSpPr>
            <p:spPr bwMode="auto">
              <a:xfrm>
                <a:off x="9291" y="6715"/>
                <a:ext cx="900" cy="312"/>
              </a:xfrm>
              <a:prstGeom prst="rect">
                <a:avLst/>
              </a:prstGeom>
              <a:grpFill/>
              <a:ln w="9525">
                <a:noFill/>
                <a:miter lim="800000"/>
                <a:headEnd/>
                <a:tailEnd/>
              </a:ln>
            </p:spPr>
            <p:txBody>
              <a:bodyPr lIns="18000" tIns="10800" rIns="18000" bIns="10800"/>
              <a:lstStyle/>
              <a:p>
                <a:pPr algn="ctr">
                  <a:defRPr/>
                </a:pPr>
                <a:r>
                  <a:rPr lang="zh-CN" altLang="en-US" sz="1400"/>
                  <a:t>计划层</a:t>
                </a:r>
              </a:p>
            </p:txBody>
          </p:sp>
          <p:sp>
            <p:nvSpPr>
              <p:cNvPr id="26634" name="Text Box 10"/>
              <p:cNvSpPr txBox="1">
                <a:spLocks noChangeArrowheads="1"/>
              </p:cNvSpPr>
              <p:nvPr/>
            </p:nvSpPr>
            <p:spPr bwMode="auto">
              <a:xfrm>
                <a:off x="9291" y="10303"/>
                <a:ext cx="900" cy="312"/>
              </a:xfrm>
              <a:prstGeom prst="rect">
                <a:avLst/>
              </a:prstGeom>
              <a:grpFill/>
              <a:ln w="9525">
                <a:noFill/>
                <a:miter lim="800000"/>
                <a:headEnd/>
                <a:tailEnd/>
              </a:ln>
            </p:spPr>
            <p:txBody>
              <a:bodyPr lIns="18000" tIns="10800" rIns="18000" bIns="10800"/>
              <a:lstStyle/>
              <a:p>
                <a:pPr algn="ctr">
                  <a:defRPr/>
                </a:pPr>
                <a:r>
                  <a:rPr lang="zh-CN" altLang="en-US" sz="1400"/>
                  <a:t>执行层</a:t>
                </a:r>
              </a:p>
            </p:txBody>
          </p:sp>
        </p:grpSp>
        <p:sp>
          <p:nvSpPr>
            <p:cNvPr id="26635" name="Line 11"/>
            <p:cNvSpPr>
              <a:spLocks noChangeShapeType="1"/>
            </p:cNvSpPr>
            <p:nvPr/>
          </p:nvSpPr>
          <p:spPr bwMode="auto">
            <a:xfrm flipV="1">
              <a:off x="9646" y="1374"/>
              <a:ext cx="0" cy="9213"/>
            </a:xfrm>
            <a:prstGeom prst="line">
              <a:avLst/>
            </a:prstGeom>
            <a:grpFill/>
            <a:ln w="9525">
              <a:solidFill>
                <a:srgbClr val="000000"/>
              </a:solidFill>
              <a:round/>
              <a:headEnd/>
              <a:tailEnd/>
            </a:ln>
          </p:spPr>
          <p:txBody>
            <a:bodyPr/>
            <a:lstStyle/>
            <a:p>
              <a:pPr>
                <a:defRPr/>
              </a:pPr>
              <a:endParaRPr lang="zh-CN" altLang="en-US"/>
            </a:p>
          </p:txBody>
        </p:sp>
        <p:sp>
          <p:nvSpPr>
            <p:cNvPr id="26636" name="Line 12"/>
            <p:cNvSpPr>
              <a:spLocks noChangeShapeType="1"/>
            </p:cNvSpPr>
            <p:nvPr/>
          </p:nvSpPr>
          <p:spPr bwMode="auto">
            <a:xfrm>
              <a:off x="6886" y="9363"/>
              <a:ext cx="0" cy="312"/>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37" name="Text Box 13"/>
            <p:cNvSpPr txBox="1">
              <a:spLocks noChangeArrowheads="1"/>
            </p:cNvSpPr>
            <p:nvPr/>
          </p:nvSpPr>
          <p:spPr bwMode="auto">
            <a:xfrm>
              <a:off x="6946" y="8115"/>
              <a:ext cx="360" cy="312"/>
            </a:xfrm>
            <a:prstGeom prst="rect">
              <a:avLst/>
            </a:prstGeom>
            <a:grpFill/>
            <a:ln w="9525">
              <a:noFill/>
              <a:miter lim="800000"/>
              <a:headEnd/>
              <a:tailEnd/>
            </a:ln>
          </p:spPr>
          <p:txBody>
            <a:bodyPr lIns="18000" tIns="10800" rIns="18000" bIns="10800"/>
            <a:lstStyle/>
            <a:p>
              <a:pPr algn="ctr">
                <a:defRPr/>
              </a:pPr>
              <a:r>
                <a:rPr lang="en-US" altLang="zh-CN" sz="1400"/>
                <a:t>Y</a:t>
              </a:r>
            </a:p>
          </p:txBody>
        </p:sp>
        <p:sp>
          <p:nvSpPr>
            <p:cNvPr id="26638" name="Text Box 14"/>
            <p:cNvSpPr txBox="1">
              <a:spLocks noChangeArrowheads="1"/>
            </p:cNvSpPr>
            <p:nvPr/>
          </p:nvSpPr>
          <p:spPr bwMode="auto">
            <a:xfrm>
              <a:off x="7666" y="7647"/>
              <a:ext cx="360" cy="312"/>
            </a:xfrm>
            <a:prstGeom prst="rect">
              <a:avLst/>
            </a:prstGeom>
            <a:grpFill/>
            <a:ln w="9525">
              <a:noFill/>
              <a:miter lim="800000"/>
              <a:headEnd/>
              <a:tailEnd/>
            </a:ln>
          </p:spPr>
          <p:txBody>
            <a:bodyPr lIns="18000" tIns="10800" rIns="18000" bIns="10800"/>
            <a:lstStyle/>
            <a:p>
              <a:pPr algn="ctr">
                <a:defRPr/>
              </a:pPr>
              <a:r>
                <a:rPr lang="en-US" altLang="zh-CN" sz="1400"/>
                <a:t>N</a:t>
              </a:r>
            </a:p>
          </p:txBody>
        </p:sp>
        <p:sp>
          <p:nvSpPr>
            <p:cNvPr id="26639" name="Line 15"/>
            <p:cNvSpPr>
              <a:spLocks noChangeShapeType="1"/>
            </p:cNvSpPr>
            <p:nvPr/>
          </p:nvSpPr>
          <p:spPr bwMode="auto">
            <a:xfrm>
              <a:off x="7666" y="7959"/>
              <a:ext cx="198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40" name="Line 16"/>
            <p:cNvSpPr>
              <a:spLocks noChangeShapeType="1"/>
            </p:cNvSpPr>
            <p:nvPr/>
          </p:nvSpPr>
          <p:spPr bwMode="auto">
            <a:xfrm>
              <a:off x="7666" y="9831"/>
              <a:ext cx="198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41" name="Line 17"/>
            <p:cNvSpPr>
              <a:spLocks noChangeShapeType="1"/>
            </p:cNvSpPr>
            <p:nvPr/>
          </p:nvSpPr>
          <p:spPr bwMode="auto">
            <a:xfrm>
              <a:off x="7666" y="10611"/>
              <a:ext cx="198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42" name="Line 18"/>
            <p:cNvSpPr>
              <a:spLocks noChangeShapeType="1"/>
            </p:cNvSpPr>
            <p:nvPr/>
          </p:nvSpPr>
          <p:spPr bwMode="auto">
            <a:xfrm>
              <a:off x="6886" y="5619"/>
              <a:ext cx="0" cy="468"/>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43" name="Line 19"/>
            <p:cNvSpPr>
              <a:spLocks noChangeShapeType="1"/>
            </p:cNvSpPr>
            <p:nvPr/>
          </p:nvSpPr>
          <p:spPr bwMode="auto">
            <a:xfrm>
              <a:off x="6886" y="6399"/>
              <a:ext cx="0" cy="468"/>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44" name="Line 20"/>
            <p:cNvSpPr>
              <a:spLocks noChangeShapeType="1"/>
            </p:cNvSpPr>
            <p:nvPr/>
          </p:nvSpPr>
          <p:spPr bwMode="auto">
            <a:xfrm>
              <a:off x="6886" y="7179"/>
              <a:ext cx="0" cy="468"/>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45" name="Line 21"/>
            <p:cNvSpPr>
              <a:spLocks noChangeShapeType="1"/>
            </p:cNvSpPr>
            <p:nvPr/>
          </p:nvSpPr>
          <p:spPr bwMode="auto">
            <a:xfrm>
              <a:off x="6886" y="9987"/>
              <a:ext cx="0" cy="468"/>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46" name="AutoShape 22"/>
            <p:cNvSpPr>
              <a:spLocks noChangeArrowheads="1"/>
            </p:cNvSpPr>
            <p:nvPr/>
          </p:nvSpPr>
          <p:spPr bwMode="auto">
            <a:xfrm>
              <a:off x="6061" y="7647"/>
              <a:ext cx="1620" cy="624"/>
            </a:xfrm>
            <a:prstGeom prst="flowChartDecision">
              <a:avLst/>
            </a:prstGeom>
            <a:grpFill/>
            <a:ln w="9525">
              <a:solidFill>
                <a:srgbClr val="000000"/>
              </a:solidFill>
              <a:miter lim="800000"/>
              <a:headEnd/>
              <a:tailEnd/>
            </a:ln>
          </p:spPr>
          <p:txBody>
            <a:bodyPr/>
            <a:lstStyle/>
            <a:p>
              <a:pPr algn="ctr">
                <a:lnSpc>
                  <a:spcPct val="96000"/>
                </a:lnSpc>
                <a:defRPr/>
              </a:pPr>
              <a:r>
                <a:rPr lang="zh-CN" altLang="en-US" sz="1400"/>
                <a:t>可行</a:t>
              </a:r>
            </a:p>
          </p:txBody>
        </p:sp>
        <p:sp>
          <p:nvSpPr>
            <p:cNvPr id="26647" name="Text Box 23"/>
            <p:cNvSpPr txBox="1">
              <a:spLocks noChangeArrowheads="1"/>
            </p:cNvSpPr>
            <p:nvPr/>
          </p:nvSpPr>
          <p:spPr bwMode="auto">
            <a:xfrm>
              <a:off x="6076" y="6087"/>
              <a:ext cx="162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物料需求计划</a:t>
              </a:r>
            </a:p>
            <a:p>
              <a:pPr algn="ctr">
                <a:defRPr/>
              </a:pPr>
              <a:endParaRPr lang="en-US" altLang="zh-CN" sz="1400"/>
            </a:p>
          </p:txBody>
        </p:sp>
        <p:sp>
          <p:nvSpPr>
            <p:cNvPr id="26648" name="Text Box 24"/>
            <p:cNvSpPr txBox="1">
              <a:spLocks noChangeArrowheads="1"/>
            </p:cNvSpPr>
            <p:nvPr/>
          </p:nvSpPr>
          <p:spPr bwMode="auto">
            <a:xfrm>
              <a:off x="6076" y="6867"/>
              <a:ext cx="162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能力需求计划</a:t>
              </a:r>
            </a:p>
            <a:p>
              <a:pPr algn="ctr">
                <a:defRPr/>
              </a:pPr>
              <a:endParaRPr lang="en-US" altLang="zh-CN" sz="1400"/>
            </a:p>
          </p:txBody>
        </p:sp>
        <p:sp>
          <p:nvSpPr>
            <p:cNvPr id="26649" name="Text Box 25"/>
            <p:cNvSpPr txBox="1">
              <a:spLocks noChangeArrowheads="1"/>
            </p:cNvSpPr>
            <p:nvPr/>
          </p:nvSpPr>
          <p:spPr bwMode="auto">
            <a:xfrm>
              <a:off x="4846" y="8739"/>
              <a:ext cx="162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采购作业</a:t>
              </a:r>
            </a:p>
            <a:p>
              <a:pPr algn="ctr">
                <a:defRPr/>
              </a:pPr>
              <a:endParaRPr lang="en-US" altLang="zh-CN" sz="1400"/>
            </a:p>
          </p:txBody>
        </p:sp>
        <p:sp>
          <p:nvSpPr>
            <p:cNvPr id="26650" name="Text Box 26"/>
            <p:cNvSpPr txBox="1">
              <a:spLocks noChangeArrowheads="1"/>
            </p:cNvSpPr>
            <p:nvPr/>
          </p:nvSpPr>
          <p:spPr bwMode="auto">
            <a:xfrm>
              <a:off x="7261" y="8739"/>
              <a:ext cx="162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车间作业</a:t>
              </a:r>
            </a:p>
            <a:p>
              <a:pPr algn="ctr">
                <a:defRPr/>
              </a:pPr>
              <a:endParaRPr lang="en-US" altLang="zh-CN" sz="1400"/>
            </a:p>
          </p:txBody>
        </p:sp>
        <p:grpSp>
          <p:nvGrpSpPr>
            <p:cNvPr id="4" name="Group 27"/>
            <p:cNvGrpSpPr>
              <a:grpSpLocks/>
            </p:cNvGrpSpPr>
            <p:nvPr/>
          </p:nvGrpSpPr>
          <p:grpSpPr bwMode="auto">
            <a:xfrm>
              <a:off x="5656" y="8427"/>
              <a:ext cx="2415" cy="312"/>
              <a:chOff x="4680" y="7992"/>
              <a:chExt cx="2880" cy="312"/>
            </a:xfrm>
            <a:grpFill/>
          </p:grpSpPr>
          <p:sp>
            <p:nvSpPr>
              <p:cNvPr id="26652" name="Line 28"/>
              <p:cNvSpPr>
                <a:spLocks noChangeShapeType="1"/>
              </p:cNvSpPr>
              <p:nvPr/>
            </p:nvSpPr>
            <p:spPr bwMode="auto">
              <a:xfrm flipV="1">
                <a:off x="4680" y="7992"/>
                <a:ext cx="0" cy="312"/>
              </a:xfrm>
              <a:prstGeom prst="line">
                <a:avLst/>
              </a:prstGeom>
              <a:grpFill/>
              <a:ln w="9525">
                <a:solidFill>
                  <a:srgbClr val="000000"/>
                </a:solidFill>
                <a:round/>
                <a:headEnd type="triangle" w="med" len="med"/>
                <a:tailEnd/>
              </a:ln>
            </p:spPr>
            <p:txBody>
              <a:bodyPr/>
              <a:lstStyle/>
              <a:p>
                <a:pPr>
                  <a:defRPr/>
                </a:pPr>
                <a:endParaRPr lang="zh-CN" altLang="en-US"/>
              </a:p>
            </p:txBody>
          </p:sp>
          <p:sp>
            <p:nvSpPr>
              <p:cNvPr id="26653" name="Line 29"/>
              <p:cNvSpPr>
                <a:spLocks noChangeShapeType="1"/>
              </p:cNvSpPr>
              <p:nvPr/>
            </p:nvSpPr>
            <p:spPr bwMode="auto">
              <a:xfrm>
                <a:off x="4680" y="7992"/>
                <a:ext cx="2880" cy="0"/>
              </a:xfrm>
              <a:prstGeom prst="line">
                <a:avLst/>
              </a:prstGeom>
              <a:grpFill/>
              <a:ln w="9525">
                <a:solidFill>
                  <a:srgbClr val="000000"/>
                </a:solidFill>
                <a:round/>
                <a:headEnd/>
                <a:tailEnd/>
              </a:ln>
            </p:spPr>
            <p:txBody>
              <a:bodyPr/>
              <a:lstStyle/>
              <a:p>
                <a:pPr>
                  <a:defRPr/>
                </a:pPr>
                <a:endParaRPr lang="zh-CN" altLang="en-US"/>
              </a:p>
            </p:txBody>
          </p:sp>
          <p:sp>
            <p:nvSpPr>
              <p:cNvPr id="26654" name="Line 30"/>
              <p:cNvSpPr>
                <a:spLocks noChangeShapeType="1"/>
              </p:cNvSpPr>
              <p:nvPr/>
            </p:nvSpPr>
            <p:spPr bwMode="auto">
              <a:xfrm>
                <a:off x="7560" y="7992"/>
                <a:ext cx="0" cy="312"/>
              </a:xfrm>
              <a:prstGeom prst="line">
                <a:avLst/>
              </a:prstGeom>
              <a:grpFill/>
              <a:ln w="9525">
                <a:solidFill>
                  <a:srgbClr val="000000"/>
                </a:solidFill>
                <a:round/>
                <a:headEnd/>
                <a:tailEnd type="triangle" w="med" len="med"/>
              </a:ln>
            </p:spPr>
            <p:txBody>
              <a:bodyPr/>
              <a:lstStyle/>
              <a:p>
                <a:pPr>
                  <a:defRPr/>
                </a:pPr>
                <a:endParaRPr lang="zh-CN" altLang="en-US"/>
              </a:p>
            </p:txBody>
          </p:sp>
        </p:grpSp>
        <p:sp>
          <p:nvSpPr>
            <p:cNvPr id="26655" name="Line 31"/>
            <p:cNvSpPr>
              <a:spLocks noChangeShapeType="1"/>
            </p:cNvSpPr>
            <p:nvPr/>
          </p:nvSpPr>
          <p:spPr bwMode="auto">
            <a:xfrm flipV="1">
              <a:off x="6864" y="8271"/>
              <a:ext cx="0" cy="156"/>
            </a:xfrm>
            <a:prstGeom prst="line">
              <a:avLst/>
            </a:prstGeom>
            <a:grpFill/>
            <a:ln w="9525">
              <a:solidFill>
                <a:srgbClr val="000000"/>
              </a:solidFill>
              <a:round/>
              <a:headEnd/>
              <a:tailEnd/>
            </a:ln>
          </p:spPr>
          <p:txBody>
            <a:bodyPr/>
            <a:lstStyle/>
            <a:p>
              <a:pPr>
                <a:defRPr/>
              </a:pPr>
              <a:endParaRPr lang="zh-CN" altLang="en-US"/>
            </a:p>
          </p:txBody>
        </p:sp>
        <p:sp>
          <p:nvSpPr>
            <p:cNvPr id="26656" name="Text Box 32"/>
            <p:cNvSpPr txBox="1">
              <a:spLocks noChangeArrowheads="1"/>
            </p:cNvSpPr>
            <p:nvPr/>
          </p:nvSpPr>
          <p:spPr bwMode="auto">
            <a:xfrm>
              <a:off x="6076" y="9675"/>
              <a:ext cx="162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成本会计</a:t>
              </a:r>
            </a:p>
            <a:p>
              <a:pPr algn="ctr">
                <a:defRPr/>
              </a:pPr>
              <a:endParaRPr lang="en-US" altLang="zh-CN" sz="1400"/>
            </a:p>
          </p:txBody>
        </p:sp>
        <p:sp>
          <p:nvSpPr>
            <p:cNvPr id="26657" name="Line 33"/>
            <p:cNvSpPr>
              <a:spLocks noChangeShapeType="1"/>
            </p:cNvSpPr>
            <p:nvPr/>
          </p:nvSpPr>
          <p:spPr bwMode="auto">
            <a:xfrm rot="10800000" flipV="1">
              <a:off x="8077" y="9051"/>
              <a:ext cx="0" cy="312"/>
            </a:xfrm>
            <a:prstGeom prst="line">
              <a:avLst/>
            </a:prstGeom>
            <a:grpFill/>
            <a:ln w="9525">
              <a:solidFill>
                <a:srgbClr val="000000"/>
              </a:solidFill>
              <a:round/>
              <a:headEnd/>
              <a:tailEnd/>
            </a:ln>
          </p:spPr>
          <p:txBody>
            <a:bodyPr/>
            <a:lstStyle/>
            <a:p>
              <a:pPr>
                <a:defRPr/>
              </a:pPr>
              <a:endParaRPr lang="zh-CN" altLang="en-US"/>
            </a:p>
          </p:txBody>
        </p:sp>
        <p:sp>
          <p:nvSpPr>
            <p:cNvPr id="26658" name="Line 34"/>
            <p:cNvSpPr>
              <a:spLocks noChangeShapeType="1"/>
            </p:cNvSpPr>
            <p:nvPr/>
          </p:nvSpPr>
          <p:spPr bwMode="auto">
            <a:xfrm rot="-10800000">
              <a:off x="5639" y="9363"/>
              <a:ext cx="2438" cy="0"/>
            </a:xfrm>
            <a:prstGeom prst="line">
              <a:avLst/>
            </a:prstGeom>
            <a:grpFill/>
            <a:ln w="9525">
              <a:solidFill>
                <a:srgbClr val="000000"/>
              </a:solidFill>
              <a:round/>
              <a:headEnd/>
              <a:tailEnd/>
            </a:ln>
          </p:spPr>
          <p:txBody>
            <a:bodyPr/>
            <a:lstStyle/>
            <a:p>
              <a:pPr>
                <a:defRPr/>
              </a:pPr>
              <a:endParaRPr lang="zh-CN" altLang="en-US"/>
            </a:p>
          </p:txBody>
        </p:sp>
        <p:sp>
          <p:nvSpPr>
            <p:cNvPr id="26659" name="Line 35"/>
            <p:cNvSpPr>
              <a:spLocks noChangeShapeType="1"/>
            </p:cNvSpPr>
            <p:nvPr/>
          </p:nvSpPr>
          <p:spPr bwMode="auto">
            <a:xfrm rot="-10800000">
              <a:off x="5639" y="9051"/>
              <a:ext cx="0" cy="312"/>
            </a:xfrm>
            <a:prstGeom prst="line">
              <a:avLst/>
            </a:prstGeom>
            <a:grpFill/>
            <a:ln w="9525">
              <a:solidFill>
                <a:srgbClr val="000000"/>
              </a:solidFill>
              <a:round/>
              <a:headEnd/>
              <a:tailEnd/>
            </a:ln>
          </p:spPr>
          <p:txBody>
            <a:bodyPr/>
            <a:lstStyle/>
            <a:p>
              <a:pPr>
                <a:defRPr/>
              </a:pPr>
              <a:endParaRPr lang="zh-CN" altLang="en-US"/>
            </a:p>
          </p:txBody>
        </p:sp>
        <p:sp>
          <p:nvSpPr>
            <p:cNvPr id="26660" name="Text Box 36"/>
            <p:cNvSpPr txBox="1">
              <a:spLocks noChangeArrowheads="1"/>
            </p:cNvSpPr>
            <p:nvPr/>
          </p:nvSpPr>
          <p:spPr bwMode="auto">
            <a:xfrm>
              <a:off x="6076" y="10455"/>
              <a:ext cx="162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业绩评价</a:t>
              </a:r>
            </a:p>
            <a:p>
              <a:pPr algn="ctr">
                <a:defRPr/>
              </a:pPr>
              <a:endParaRPr lang="en-US" altLang="zh-CN" sz="1400"/>
            </a:p>
          </p:txBody>
        </p:sp>
        <p:sp>
          <p:nvSpPr>
            <p:cNvPr id="26661" name="Line 37"/>
            <p:cNvSpPr>
              <a:spLocks noChangeShapeType="1"/>
            </p:cNvSpPr>
            <p:nvPr/>
          </p:nvSpPr>
          <p:spPr bwMode="auto">
            <a:xfrm>
              <a:off x="8926" y="8895"/>
              <a:ext cx="72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62" name="Line 38"/>
            <p:cNvSpPr>
              <a:spLocks noChangeShapeType="1"/>
            </p:cNvSpPr>
            <p:nvPr/>
          </p:nvSpPr>
          <p:spPr bwMode="auto">
            <a:xfrm>
              <a:off x="7696" y="7023"/>
              <a:ext cx="1956" cy="0"/>
            </a:xfrm>
            <a:prstGeom prst="line">
              <a:avLst/>
            </a:prstGeom>
            <a:grpFill/>
            <a:ln w="9525">
              <a:solidFill>
                <a:srgbClr val="000000"/>
              </a:solidFill>
              <a:round/>
              <a:headEnd type="triangle" w="med" len="med"/>
              <a:tailEnd type="triangle" w="med" len="med"/>
            </a:ln>
          </p:spPr>
          <p:txBody>
            <a:bodyPr/>
            <a:lstStyle/>
            <a:p>
              <a:pPr>
                <a:defRPr/>
              </a:pPr>
              <a:endParaRPr lang="zh-CN" altLang="en-US"/>
            </a:p>
          </p:txBody>
        </p:sp>
        <p:sp>
          <p:nvSpPr>
            <p:cNvPr id="26663" name="Line 39"/>
            <p:cNvSpPr>
              <a:spLocks noChangeShapeType="1"/>
            </p:cNvSpPr>
            <p:nvPr/>
          </p:nvSpPr>
          <p:spPr bwMode="auto">
            <a:xfrm>
              <a:off x="7696" y="6243"/>
              <a:ext cx="1956" cy="0"/>
            </a:xfrm>
            <a:prstGeom prst="line">
              <a:avLst/>
            </a:prstGeom>
            <a:grpFill/>
            <a:ln w="9525">
              <a:solidFill>
                <a:srgbClr val="000000"/>
              </a:solidFill>
              <a:round/>
              <a:headEnd type="triangle" w="med" len="med"/>
              <a:tailEnd type="triangle" w="med" len="med"/>
            </a:ln>
          </p:spPr>
          <p:txBody>
            <a:bodyPr/>
            <a:lstStyle/>
            <a:p>
              <a:pPr>
                <a:defRPr/>
              </a:pPr>
              <a:endParaRPr lang="zh-CN" altLang="en-US"/>
            </a:p>
          </p:txBody>
        </p:sp>
        <p:sp>
          <p:nvSpPr>
            <p:cNvPr id="26664" name="Text Box 40"/>
            <p:cNvSpPr txBox="1">
              <a:spLocks noChangeArrowheads="1"/>
            </p:cNvSpPr>
            <p:nvPr/>
          </p:nvSpPr>
          <p:spPr bwMode="auto">
            <a:xfrm>
              <a:off x="4066" y="5931"/>
              <a:ext cx="1080" cy="624"/>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库存信息</a:t>
              </a:r>
            </a:p>
            <a:p>
              <a:pPr algn="ctr">
                <a:defRPr/>
              </a:pPr>
              <a:r>
                <a:rPr lang="zh-CN" altLang="en-US" sz="1400"/>
                <a:t>物料清单</a:t>
              </a:r>
            </a:p>
          </p:txBody>
        </p:sp>
        <p:sp>
          <p:nvSpPr>
            <p:cNvPr id="26665" name="Text Box 41"/>
            <p:cNvSpPr txBox="1">
              <a:spLocks noChangeArrowheads="1"/>
            </p:cNvSpPr>
            <p:nvPr/>
          </p:nvSpPr>
          <p:spPr bwMode="auto">
            <a:xfrm>
              <a:off x="4066" y="6711"/>
              <a:ext cx="1080" cy="624"/>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工作中心</a:t>
              </a:r>
            </a:p>
            <a:p>
              <a:pPr algn="ctr">
                <a:defRPr/>
              </a:pPr>
              <a:r>
                <a:rPr lang="zh-CN" altLang="en-US" sz="1400"/>
                <a:t>工艺路线</a:t>
              </a:r>
            </a:p>
          </p:txBody>
        </p:sp>
        <p:sp>
          <p:nvSpPr>
            <p:cNvPr id="26666" name="Line 42"/>
            <p:cNvSpPr>
              <a:spLocks noChangeShapeType="1"/>
            </p:cNvSpPr>
            <p:nvPr/>
          </p:nvSpPr>
          <p:spPr bwMode="auto">
            <a:xfrm>
              <a:off x="5161" y="6243"/>
              <a:ext cx="90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67" name="Line 43"/>
            <p:cNvSpPr>
              <a:spLocks noChangeShapeType="1"/>
            </p:cNvSpPr>
            <p:nvPr/>
          </p:nvSpPr>
          <p:spPr bwMode="auto">
            <a:xfrm>
              <a:off x="5161" y="7023"/>
              <a:ext cx="90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68" name="Text Box 44"/>
            <p:cNvSpPr txBox="1">
              <a:spLocks noChangeArrowheads="1"/>
            </p:cNvSpPr>
            <p:nvPr/>
          </p:nvSpPr>
          <p:spPr bwMode="auto">
            <a:xfrm>
              <a:off x="2086" y="8739"/>
              <a:ext cx="126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供应商信息</a:t>
              </a:r>
            </a:p>
            <a:p>
              <a:pPr algn="ctr">
                <a:defRPr/>
              </a:pPr>
              <a:endParaRPr lang="en-US" altLang="zh-CN" sz="1400"/>
            </a:p>
          </p:txBody>
        </p:sp>
        <p:sp>
          <p:nvSpPr>
            <p:cNvPr id="26669" name="Line 45"/>
            <p:cNvSpPr>
              <a:spLocks noChangeShapeType="1"/>
            </p:cNvSpPr>
            <p:nvPr/>
          </p:nvSpPr>
          <p:spPr bwMode="auto">
            <a:xfrm>
              <a:off x="3346" y="8895"/>
              <a:ext cx="1498"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70" name="Text Box 46"/>
            <p:cNvSpPr txBox="1">
              <a:spLocks noChangeArrowheads="1"/>
            </p:cNvSpPr>
            <p:nvPr/>
          </p:nvSpPr>
          <p:spPr bwMode="auto">
            <a:xfrm>
              <a:off x="2086" y="7647"/>
              <a:ext cx="126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应付账款</a:t>
              </a:r>
            </a:p>
            <a:p>
              <a:pPr algn="ctr">
                <a:defRPr/>
              </a:pPr>
              <a:endParaRPr lang="en-US" altLang="zh-CN" sz="1400"/>
            </a:p>
          </p:txBody>
        </p:sp>
        <p:sp>
          <p:nvSpPr>
            <p:cNvPr id="26671" name="Text Box 47"/>
            <p:cNvSpPr txBox="1">
              <a:spLocks noChangeArrowheads="1"/>
            </p:cNvSpPr>
            <p:nvPr/>
          </p:nvSpPr>
          <p:spPr bwMode="auto">
            <a:xfrm>
              <a:off x="2086" y="6465"/>
              <a:ext cx="126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总   账</a:t>
              </a:r>
            </a:p>
            <a:p>
              <a:pPr algn="ctr">
                <a:defRPr/>
              </a:pPr>
              <a:endParaRPr lang="en-US" altLang="zh-CN" sz="1400"/>
            </a:p>
          </p:txBody>
        </p:sp>
        <p:sp>
          <p:nvSpPr>
            <p:cNvPr id="26672" name="Line 48"/>
            <p:cNvSpPr>
              <a:spLocks noChangeShapeType="1"/>
            </p:cNvSpPr>
            <p:nvPr/>
          </p:nvSpPr>
          <p:spPr bwMode="auto">
            <a:xfrm flipH="1">
              <a:off x="1726" y="9843"/>
              <a:ext cx="4320" cy="0"/>
            </a:xfrm>
            <a:prstGeom prst="line">
              <a:avLst/>
            </a:prstGeom>
            <a:grpFill/>
            <a:ln w="9525">
              <a:solidFill>
                <a:srgbClr val="000000"/>
              </a:solidFill>
              <a:round/>
              <a:headEnd/>
              <a:tailEnd/>
            </a:ln>
          </p:spPr>
          <p:txBody>
            <a:bodyPr/>
            <a:lstStyle/>
            <a:p>
              <a:pPr>
                <a:defRPr/>
              </a:pPr>
              <a:endParaRPr lang="zh-CN" altLang="en-US"/>
            </a:p>
          </p:txBody>
        </p:sp>
        <p:sp>
          <p:nvSpPr>
            <p:cNvPr id="26673" name="Line 49"/>
            <p:cNvSpPr>
              <a:spLocks noChangeShapeType="1"/>
            </p:cNvSpPr>
            <p:nvPr/>
          </p:nvSpPr>
          <p:spPr bwMode="auto">
            <a:xfrm flipV="1">
              <a:off x="1726" y="6612"/>
              <a:ext cx="0" cy="3231"/>
            </a:xfrm>
            <a:prstGeom prst="line">
              <a:avLst/>
            </a:prstGeom>
            <a:grpFill/>
            <a:ln w="9525">
              <a:solidFill>
                <a:srgbClr val="000000"/>
              </a:solidFill>
              <a:round/>
              <a:headEnd/>
              <a:tailEnd/>
            </a:ln>
          </p:spPr>
          <p:txBody>
            <a:bodyPr/>
            <a:lstStyle/>
            <a:p>
              <a:pPr>
                <a:defRPr/>
              </a:pPr>
              <a:endParaRPr lang="zh-CN" altLang="en-US"/>
            </a:p>
          </p:txBody>
        </p:sp>
        <p:sp>
          <p:nvSpPr>
            <p:cNvPr id="26674" name="Line 50"/>
            <p:cNvSpPr>
              <a:spLocks noChangeShapeType="1"/>
            </p:cNvSpPr>
            <p:nvPr/>
          </p:nvSpPr>
          <p:spPr bwMode="auto">
            <a:xfrm>
              <a:off x="1726" y="6612"/>
              <a:ext cx="36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75" name="Line 51"/>
            <p:cNvSpPr>
              <a:spLocks noChangeShapeType="1"/>
            </p:cNvSpPr>
            <p:nvPr/>
          </p:nvSpPr>
          <p:spPr bwMode="auto">
            <a:xfrm flipV="1">
              <a:off x="2701" y="7959"/>
              <a:ext cx="0" cy="78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76" name="Line 52"/>
            <p:cNvSpPr>
              <a:spLocks noChangeShapeType="1"/>
            </p:cNvSpPr>
            <p:nvPr/>
          </p:nvSpPr>
          <p:spPr bwMode="auto">
            <a:xfrm flipV="1">
              <a:off x="2686" y="6792"/>
              <a:ext cx="0" cy="839"/>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77" name="Line 53"/>
            <p:cNvSpPr>
              <a:spLocks noChangeShapeType="1"/>
            </p:cNvSpPr>
            <p:nvPr/>
          </p:nvSpPr>
          <p:spPr bwMode="auto">
            <a:xfrm>
              <a:off x="3346" y="5463"/>
              <a:ext cx="720" cy="0"/>
            </a:xfrm>
            <a:prstGeom prst="line">
              <a:avLst/>
            </a:prstGeom>
            <a:grpFill/>
            <a:ln w="9525">
              <a:solidFill>
                <a:srgbClr val="000000"/>
              </a:solidFill>
              <a:round/>
              <a:headEnd type="triangle" w="med" len="med"/>
              <a:tailEnd/>
            </a:ln>
            <a:effectLst/>
          </p:spPr>
          <p:txBody>
            <a:bodyPr/>
            <a:lstStyle/>
            <a:p>
              <a:pPr>
                <a:defRPr/>
              </a:pPr>
              <a:endParaRPr lang="zh-CN" altLang="en-US"/>
            </a:p>
          </p:txBody>
        </p:sp>
        <p:sp>
          <p:nvSpPr>
            <p:cNvPr id="26678" name="Line 54"/>
            <p:cNvSpPr>
              <a:spLocks noChangeShapeType="1"/>
            </p:cNvSpPr>
            <p:nvPr/>
          </p:nvSpPr>
          <p:spPr bwMode="auto">
            <a:xfrm>
              <a:off x="3706" y="5463"/>
              <a:ext cx="0" cy="2340"/>
            </a:xfrm>
            <a:prstGeom prst="line">
              <a:avLst/>
            </a:prstGeom>
            <a:grpFill/>
            <a:ln w="9525">
              <a:solidFill>
                <a:srgbClr val="000000"/>
              </a:solidFill>
              <a:round/>
              <a:headEnd/>
              <a:tailEnd/>
            </a:ln>
            <a:effectLst/>
          </p:spPr>
          <p:txBody>
            <a:bodyPr/>
            <a:lstStyle/>
            <a:p>
              <a:pPr>
                <a:defRPr/>
              </a:pPr>
              <a:endParaRPr lang="zh-CN" altLang="en-US"/>
            </a:p>
          </p:txBody>
        </p:sp>
        <p:sp>
          <p:nvSpPr>
            <p:cNvPr id="26679" name="Line 55"/>
            <p:cNvSpPr>
              <a:spLocks noChangeShapeType="1"/>
            </p:cNvSpPr>
            <p:nvPr/>
          </p:nvSpPr>
          <p:spPr bwMode="auto">
            <a:xfrm flipH="1">
              <a:off x="3346" y="7803"/>
              <a:ext cx="360" cy="0"/>
            </a:xfrm>
            <a:prstGeom prst="line">
              <a:avLst/>
            </a:prstGeom>
            <a:grpFill/>
            <a:ln w="9525">
              <a:solidFill>
                <a:srgbClr val="000000"/>
              </a:solidFill>
              <a:round/>
              <a:headEnd/>
              <a:tailEnd type="triangle" w="med" len="med"/>
            </a:ln>
            <a:effectLst/>
          </p:spPr>
          <p:txBody>
            <a:bodyPr/>
            <a:lstStyle/>
            <a:p>
              <a:pPr>
                <a:defRPr/>
              </a:pPr>
              <a:endParaRPr lang="zh-CN" altLang="en-US"/>
            </a:p>
          </p:txBody>
        </p:sp>
        <p:sp>
          <p:nvSpPr>
            <p:cNvPr id="26680" name="Line 56"/>
            <p:cNvSpPr>
              <a:spLocks noChangeShapeType="1"/>
            </p:cNvSpPr>
            <p:nvPr/>
          </p:nvSpPr>
          <p:spPr bwMode="auto">
            <a:xfrm flipH="1">
              <a:off x="3346" y="6555"/>
              <a:ext cx="360" cy="0"/>
            </a:xfrm>
            <a:prstGeom prst="line">
              <a:avLst/>
            </a:prstGeom>
            <a:grpFill/>
            <a:ln w="9525">
              <a:solidFill>
                <a:srgbClr val="000000"/>
              </a:solidFill>
              <a:round/>
              <a:headEnd/>
              <a:tailEnd type="triangle" w="med" len="med"/>
            </a:ln>
            <a:effectLst/>
          </p:spPr>
          <p:txBody>
            <a:bodyPr/>
            <a:lstStyle/>
            <a:p>
              <a:pPr>
                <a:defRPr/>
              </a:pPr>
              <a:endParaRPr lang="zh-CN" altLang="en-US"/>
            </a:p>
          </p:txBody>
        </p:sp>
        <p:grpSp>
          <p:nvGrpSpPr>
            <p:cNvPr id="5" name="Group 57"/>
            <p:cNvGrpSpPr>
              <a:grpSpLocks/>
            </p:cNvGrpSpPr>
            <p:nvPr/>
          </p:nvGrpSpPr>
          <p:grpSpPr bwMode="auto">
            <a:xfrm>
              <a:off x="6946" y="4995"/>
              <a:ext cx="2700" cy="780"/>
              <a:chOff x="6300" y="7212"/>
              <a:chExt cx="2700" cy="780"/>
            </a:xfrm>
            <a:grpFill/>
          </p:grpSpPr>
          <p:sp>
            <p:nvSpPr>
              <p:cNvPr id="26682" name="Text Box 58"/>
              <p:cNvSpPr txBox="1">
                <a:spLocks noChangeArrowheads="1"/>
              </p:cNvSpPr>
              <p:nvPr/>
            </p:nvSpPr>
            <p:spPr bwMode="auto">
              <a:xfrm>
                <a:off x="6300" y="7680"/>
                <a:ext cx="360" cy="312"/>
              </a:xfrm>
              <a:prstGeom prst="rect">
                <a:avLst/>
              </a:prstGeom>
              <a:grpFill/>
              <a:ln w="9525">
                <a:noFill/>
                <a:miter lim="800000"/>
                <a:headEnd/>
                <a:tailEnd/>
              </a:ln>
            </p:spPr>
            <p:txBody>
              <a:bodyPr lIns="18000" tIns="10800" rIns="18000" bIns="10800"/>
              <a:lstStyle/>
              <a:p>
                <a:pPr algn="ctr">
                  <a:defRPr/>
                </a:pPr>
                <a:r>
                  <a:rPr lang="en-US" altLang="zh-CN" sz="1400"/>
                  <a:t>Y</a:t>
                </a:r>
              </a:p>
            </p:txBody>
          </p:sp>
          <p:sp>
            <p:nvSpPr>
              <p:cNvPr id="26683" name="Text Box 59"/>
              <p:cNvSpPr txBox="1">
                <a:spLocks noChangeArrowheads="1"/>
              </p:cNvSpPr>
              <p:nvPr/>
            </p:nvSpPr>
            <p:spPr bwMode="auto">
              <a:xfrm>
                <a:off x="7020" y="7212"/>
                <a:ext cx="360" cy="312"/>
              </a:xfrm>
              <a:prstGeom prst="rect">
                <a:avLst/>
              </a:prstGeom>
              <a:grpFill/>
              <a:ln w="9525">
                <a:noFill/>
                <a:miter lim="800000"/>
                <a:headEnd/>
                <a:tailEnd/>
              </a:ln>
            </p:spPr>
            <p:txBody>
              <a:bodyPr lIns="18000" tIns="10800" rIns="18000" bIns="10800"/>
              <a:lstStyle/>
              <a:p>
                <a:pPr algn="ctr">
                  <a:defRPr/>
                </a:pPr>
                <a:r>
                  <a:rPr lang="en-US" altLang="zh-CN" sz="1400"/>
                  <a:t>N</a:t>
                </a:r>
              </a:p>
            </p:txBody>
          </p:sp>
          <p:sp>
            <p:nvSpPr>
              <p:cNvPr id="26684" name="Line 60"/>
              <p:cNvSpPr>
                <a:spLocks noChangeShapeType="1"/>
              </p:cNvSpPr>
              <p:nvPr/>
            </p:nvSpPr>
            <p:spPr bwMode="auto">
              <a:xfrm>
                <a:off x="7020" y="7524"/>
                <a:ext cx="1980" cy="0"/>
              </a:xfrm>
              <a:prstGeom prst="line">
                <a:avLst/>
              </a:prstGeom>
              <a:grpFill/>
              <a:ln w="9525">
                <a:solidFill>
                  <a:srgbClr val="000000"/>
                </a:solidFill>
                <a:round/>
                <a:headEnd/>
                <a:tailEnd type="triangle" w="med" len="med"/>
              </a:ln>
            </p:spPr>
            <p:txBody>
              <a:bodyPr/>
              <a:lstStyle/>
              <a:p>
                <a:pPr>
                  <a:defRPr/>
                </a:pPr>
                <a:endParaRPr lang="zh-CN" altLang="en-US"/>
              </a:p>
            </p:txBody>
          </p:sp>
        </p:grpSp>
        <p:sp>
          <p:nvSpPr>
            <p:cNvPr id="26685" name="Text Box 61"/>
            <p:cNvSpPr txBox="1">
              <a:spLocks noChangeArrowheads="1"/>
            </p:cNvSpPr>
            <p:nvPr/>
          </p:nvSpPr>
          <p:spPr bwMode="auto">
            <a:xfrm>
              <a:off x="6046" y="3894"/>
              <a:ext cx="1620" cy="621"/>
            </a:xfrm>
            <a:prstGeom prst="rect">
              <a:avLst/>
            </a:prstGeom>
            <a:grpFill/>
            <a:ln w="9525">
              <a:solidFill>
                <a:srgbClr val="000000"/>
              </a:solidFill>
              <a:miter lim="800000"/>
              <a:headEnd/>
              <a:tailEnd/>
            </a:ln>
          </p:spPr>
          <p:txBody>
            <a:bodyPr lIns="18000" tIns="10800" rIns="18000" bIns="10800"/>
            <a:lstStyle/>
            <a:p>
              <a:pPr algn="ctr">
                <a:defRPr/>
              </a:pPr>
              <a:r>
                <a:rPr lang="zh-CN" altLang="en-US" sz="1400"/>
                <a:t>主生产计划</a:t>
              </a:r>
            </a:p>
            <a:p>
              <a:pPr algn="ctr">
                <a:lnSpc>
                  <a:spcPct val="96000"/>
                </a:lnSpc>
                <a:defRPr/>
              </a:pPr>
              <a:r>
                <a:rPr lang="zh-CN" altLang="en-US" sz="1400"/>
                <a:t>粗能力计划</a:t>
              </a:r>
            </a:p>
          </p:txBody>
        </p:sp>
        <p:sp>
          <p:nvSpPr>
            <p:cNvPr id="26686" name="Line 62"/>
            <p:cNvSpPr>
              <a:spLocks noChangeShapeType="1"/>
            </p:cNvSpPr>
            <p:nvPr/>
          </p:nvSpPr>
          <p:spPr bwMode="auto">
            <a:xfrm>
              <a:off x="6856" y="4527"/>
              <a:ext cx="0" cy="468"/>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87" name="AutoShape 63"/>
            <p:cNvSpPr>
              <a:spLocks noChangeArrowheads="1"/>
            </p:cNvSpPr>
            <p:nvPr/>
          </p:nvSpPr>
          <p:spPr bwMode="auto">
            <a:xfrm>
              <a:off x="6046" y="4995"/>
              <a:ext cx="1620" cy="624"/>
            </a:xfrm>
            <a:prstGeom prst="flowChartDecision">
              <a:avLst/>
            </a:prstGeom>
            <a:grpFill/>
            <a:ln w="9525">
              <a:solidFill>
                <a:srgbClr val="000000"/>
              </a:solidFill>
              <a:miter lim="800000"/>
              <a:headEnd/>
              <a:tailEnd/>
            </a:ln>
          </p:spPr>
          <p:txBody>
            <a:bodyPr/>
            <a:lstStyle/>
            <a:p>
              <a:pPr algn="ctr">
                <a:lnSpc>
                  <a:spcPct val="96000"/>
                </a:lnSpc>
                <a:defRPr/>
              </a:pPr>
              <a:r>
                <a:rPr lang="zh-CN" altLang="en-US" sz="1400"/>
                <a:t>可行</a:t>
              </a:r>
            </a:p>
          </p:txBody>
        </p:sp>
        <p:sp>
          <p:nvSpPr>
            <p:cNvPr id="26688" name="Line 64"/>
            <p:cNvSpPr>
              <a:spLocks noChangeShapeType="1"/>
            </p:cNvSpPr>
            <p:nvPr/>
          </p:nvSpPr>
          <p:spPr bwMode="auto">
            <a:xfrm>
              <a:off x="7681" y="4215"/>
              <a:ext cx="1956" cy="0"/>
            </a:xfrm>
            <a:prstGeom prst="line">
              <a:avLst/>
            </a:prstGeom>
            <a:grpFill/>
            <a:ln w="9525">
              <a:solidFill>
                <a:srgbClr val="000000"/>
              </a:solidFill>
              <a:round/>
              <a:headEnd type="triangle" w="med" len="med"/>
              <a:tailEnd type="triangle" w="med" len="med"/>
            </a:ln>
          </p:spPr>
          <p:txBody>
            <a:bodyPr/>
            <a:lstStyle/>
            <a:p>
              <a:pPr>
                <a:defRPr/>
              </a:pPr>
              <a:endParaRPr lang="zh-CN" altLang="en-US"/>
            </a:p>
          </p:txBody>
        </p:sp>
        <p:grpSp>
          <p:nvGrpSpPr>
            <p:cNvPr id="6" name="Group 65"/>
            <p:cNvGrpSpPr>
              <a:grpSpLocks/>
            </p:cNvGrpSpPr>
            <p:nvPr/>
          </p:nvGrpSpPr>
          <p:grpSpPr bwMode="auto">
            <a:xfrm>
              <a:off x="4066" y="1251"/>
              <a:ext cx="5580" cy="2829"/>
              <a:chOff x="3420" y="816"/>
              <a:chExt cx="5580" cy="2829"/>
            </a:xfrm>
            <a:grpFill/>
          </p:grpSpPr>
          <p:grpSp>
            <p:nvGrpSpPr>
              <p:cNvPr id="7" name="Group 66"/>
              <p:cNvGrpSpPr>
                <a:grpSpLocks/>
              </p:cNvGrpSpPr>
              <p:nvPr/>
            </p:nvGrpSpPr>
            <p:grpSpPr bwMode="auto">
              <a:xfrm>
                <a:off x="6300" y="2376"/>
                <a:ext cx="2700" cy="780"/>
                <a:chOff x="6300" y="7212"/>
                <a:chExt cx="2700" cy="780"/>
              </a:xfrm>
              <a:grpFill/>
            </p:grpSpPr>
            <p:sp>
              <p:nvSpPr>
                <p:cNvPr id="26691" name="Text Box 67"/>
                <p:cNvSpPr txBox="1">
                  <a:spLocks noChangeArrowheads="1"/>
                </p:cNvSpPr>
                <p:nvPr/>
              </p:nvSpPr>
              <p:spPr bwMode="auto">
                <a:xfrm>
                  <a:off x="6300" y="7680"/>
                  <a:ext cx="360" cy="312"/>
                </a:xfrm>
                <a:prstGeom prst="rect">
                  <a:avLst/>
                </a:prstGeom>
                <a:grpFill/>
                <a:ln w="9525">
                  <a:noFill/>
                  <a:miter lim="800000"/>
                  <a:headEnd/>
                  <a:tailEnd/>
                </a:ln>
              </p:spPr>
              <p:txBody>
                <a:bodyPr lIns="18000" tIns="10800" rIns="18000" bIns="10800"/>
                <a:lstStyle/>
                <a:p>
                  <a:pPr algn="ctr">
                    <a:defRPr/>
                  </a:pPr>
                  <a:r>
                    <a:rPr lang="en-US" altLang="zh-CN" sz="1400"/>
                    <a:t>Y</a:t>
                  </a:r>
                </a:p>
              </p:txBody>
            </p:sp>
            <p:sp>
              <p:nvSpPr>
                <p:cNvPr id="26692" name="Text Box 68"/>
                <p:cNvSpPr txBox="1">
                  <a:spLocks noChangeArrowheads="1"/>
                </p:cNvSpPr>
                <p:nvPr/>
              </p:nvSpPr>
              <p:spPr bwMode="auto">
                <a:xfrm>
                  <a:off x="7020" y="7212"/>
                  <a:ext cx="360" cy="312"/>
                </a:xfrm>
                <a:prstGeom prst="rect">
                  <a:avLst/>
                </a:prstGeom>
                <a:grpFill/>
                <a:ln w="9525">
                  <a:noFill/>
                  <a:miter lim="800000"/>
                  <a:headEnd/>
                  <a:tailEnd/>
                </a:ln>
              </p:spPr>
              <p:txBody>
                <a:bodyPr lIns="18000" tIns="10800" rIns="18000" bIns="10800"/>
                <a:lstStyle/>
                <a:p>
                  <a:pPr algn="ctr">
                    <a:defRPr/>
                  </a:pPr>
                  <a:r>
                    <a:rPr lang="en-US" altLang="zh-CN" sz="1400"/>
                    <a:t>N</a:t>
                  </a:r>
                </a:p>
              </p:txBody>
            </p:sp>
            <p:sp>
              <p:nvSpPr>
                <p:cNvPr id="26693" name="Line 69"/>
                <p:cNvSpPr>
                  <a:spLocks noChangeShapeType="1"/>
                </p:cNvSpPr>
                <p:nvPr/>
              </p:nvSpPr>
              <p:spPr bwMode="auto">
                <a:xfrm>
                  <a:off x="7020" y="7524"/>
                  <a:ext cx="1980" cy="0"/>
                </a:xfrm>
                <a:prstGeom prst="line">
                  <a:avLst/>
                </a:prstGeom>
                <a:grpFill/>
                <a:ln w="9525">
                  <a:solidFill>
                    <a:srgbClr val="000000"/>
                  </a:solidFill>
                  <a:round/>
                  <a:headEnd/>
                  <a:tailEnd type="triangle" w="med" len="med"/>
                </a:ln>
              </p:spPr>
              <p:txBody>
                <a:bodyPr/>
                <a:lstStyle/>
                <a:p>
                  <a:pPr>
                    <a:defRPr/>
                  </a:pPr>
                  <a:endParaRPr lang="zh-CN" altLang="en-US"/>
                </a:p>
              </p:txBody>
            </p:sp>
          </p:grpSp>
          <p:sp>
            <p:nvSpPr>
              <p:cNvPr id="26694" name="Line 70"/>
              <p:cNvSpPr>
                <a:spLocks noChangeShapeType="1"/>
              </p:cNvSpPr>
              <p:nvPr/>
            </p:nvSpPr>
            <p:spPr bwMode="auto">
              <a:xfrm>
                <a:off x="6210" y="1908"/>
                <a:ext cx="0" cy="468"/>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95" name="Line 71"/>
              <p:cNvSpPr>
                <a:spLocks noChangeShapeType="1"/>
              </p:cNvSpPr>
              <p:nvPr/>
            </p:nvSpPr>
            <p:spPr bwMode="auto">
              <a:xfrm>
                <a:off x="6225" y="3000"/>
                <a:ext cx="0" cy="468"/>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96" name="Text Box 72"/>
              <p:cNvSpPr txBox="1">
                <a:spLocks noChangeArrowheads="1"/>
              </p:cNvSpPr>
              <p:nvPr/>
            </p:nvSpPr>
            <p:spPr bwMode="auto">
              <a:xfrm>
                <a:off x="5400" y="816"/>
                <a:ext cx="162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经营规划</a:t>
                </a:r>
              </a:p>
              <a:p>
                <a:pPr algn="ctr">
                  <a:defRPr/>
                </a:pPr>
                <a:endParaRPr lang="en-US" altLang="zh-CN" sz="1400"/>
              </a:p>
            </p:txBody>
          </p:sp>
          <p:sp>
            <p:nvSpPr>
              <p:cNvPr id="26697" name="Line 73"/>
              <p:cNvSpPr>
                <a:spLocks noChangeShapeType="1"/>
              </p:cNvSpPr>
              <p:nvPr/>
            </p:nvSpPr>
            <p:spPr bwMode="auto">
              <a:xfrm>
                <a:off x="6210" y="1128"/>
                <a:ext cx="0" cy="468"/>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698" name="Text Box 74"/>
              <p:cNvSpPr txBox="1">
                <a:spLocks noChangeArrowheads="1"/>
              </p:cNvSpPr>
              <p:nvPr/>
            </p:nvSpPr>
            <p:spPr bwMode="auto">
              <a:xfrm>
                <a:off x="5400" y="1596"/>
                <a:ext cx="162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销售规划</a:t>
                </a:r>
              </a:p>
              <a:p>
                <a:pPr algn="ctr">
                  <a:defRPr/>
                </a:pPr>
                <a:endParaRPr lang="en-US" altLang="zh-CN" sz="1400"/>
              </a:p>
            </p:txBody>
          </p:sp>
          <p:sp>
            <p:nvSpPr>
              <p:cNvPr id="26699" name="AutoShape 75"/>
              <p:cNvSpPr>
                <a:spLocks noChangeArrowheads="1"/>
              </p:cNvSpPr>
              <p:nvPr/>
            </p:nvSpPr>
            <p:spPr bwMode="auto">
              <a:xfrm>
                <a:off x="5400" y="2376"/>
                <a:ext cx="1620" cy="624"/>
              </a:xfrm>
              <a:prstGeom prst="flowChartDecision">
                <a:avLst/>
              </a:prstGeom>
              <a:grpFill/>
              <a:ln w="9525">
                <a:solidFill>
                  <a:srgbClr val="000000"/>
                </a:solidFill>
                <a:miter lim="800000"/>
                <a:headEnd/>
                <a:tailEnd/>
              </a:ln>
            </p:spPr>
            <p:txBody>
              <a:bodyPr/>
              <a:lstStyle/>
              <a:p>
                <a:pPr algn="ctr">
                  <a:lnSpc>
                    <a:spcPct val="96000"/>
                  </a:lnSpc>
                  <a:defRPr/>
                </a:pPr>
                <a:r>
                  <a:rPr lang="zh-CN" altLang="en-US" sz="1400"/>
                  <a:t>可行</a:t>
                </a:r>
              </a:p>
            </p:txBody>
          </p:sp>
          <p:sp>
            <p:nvSpPr>
              <p:cNvPr id="26700" name="Text Box 76"/>
              <p:cNvSpPr txBox="1">
                <a:spLocks noChangeArrowheads="1"/>
              </p:cNvSpPr>
              <p:nvPr/>
            </p:nvSpPr>
            <p:spPr bwMode="auto">
              <a:xfrm>
                <a:off x="3420" y="1596"/>
                <a:ext cx="108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资源清单</a:t>
                </a:r>
              </a:p>
              <a:p>
                <a:pPr algn="ctr">
                  <a:defRPr/>
                </a:pPr>
                <a:endParaRPr lang="en-US" altLang="zh-CN" sz="1400"/>
              </a:p>
            </p:txBody>
          </p:sp>
          <p:sp>
            <p:nvSpPr>
              <p:cNvPr id="26701" name="Line 77"/>
              <p:cNvSpPr>
                <a:spLocks noChangeShapeType="1"/>
              </p:cNvSpPr>
              <p:nvPr/>
            </p:nvSpPr>
            <p:spPr bwMode="auto">
              <a:xfrm>
                <a:off x="7035" y="1752"/>
                <a:ext cx="1956" cy="0"/>
              </a:xfrm>
              <a:prstGeom prst="line">
                <a:avLst/>
              </a:prstGeom>
              <a:grpFill/>
              <a:ln w="9525">
                <a:solidFill>
                  <a:srgbClr val="000000"/>
                </a:solidFill>
                <a:round/>
                <a:headEnd type="triangle" w="med" len="med"/>
                <a:tailEnd/>
              </a:ln>
            </p:spPr>
            <p:txBody>
              <a:bodyPr/>
              <a:lstStyle/>
              <a:p>
                <a:pPr>
                  <a:defRPr/>
                </a:pPr>
                <a:endParaRPr lang="zh-CN" altLang="en-US"/>
              </a:p>
            </p:txBody>
          </p:sp>
          <p:sp>
            <p:nvSpPr>
              <p:cNvPr id="26702" name="Line 78"/>
              <p:cNvSpPr>
                <a:spLocks noChangeShapeType="1"/>
              </p:cNvSpPr>
              <p:nvPr/>
            </p:nvSpPr>
            <p:spPr bwMode="auto">
              <a:xfrm>
                <a:off x="7035" y="957"/>
                <a:ext cx="1956" cy="0"/>
              </a:xfrm>
              <a:prstGeom prst="line">
                <a:avLst/>
              </a:prstGeom>
              <a:grpFill/>
              <a:ln w="9525">
                <a:solidFill>
                  <a:srgbClr val="000000"/>
                </a:solidFill>
                <a:round/>
                <a:headEnd type="triangle" w="med" len="med"/>
                <a:tailEnd/>
              </a:ln>
            </p:spPr>
            <p:txBody>
              <a:bodyPr/>
              <a:lstStyle/>
              <a:p>
                <a:pPr>
                  <a:defRPr/>
                </a:pPr>
                <a:endParaRPr lang="zh-CN" altLang="en-US"/>
              </a:p>
            </p:txBody>
          </p:sp>
          <p:sp>
            <p:nvSpPr>
              <p:cNvPr id="26703" name="Line 79"/>
              <p:cNvSpPr>
                <a:spLocks noChangeShapeType="1"/>
              </p:cNvSpPr>
              <p:nvPr/>
            </p:nvSpPr>
            <p:spPr bwMode="auto">
              <a:xfrm>
                <a:off x="4500" y="1752"/>
                <a:ext cx="900" cy="0"/>
              </a:xfrm>
              <a:prstGeom prst="line">
                <a:avLst/>
              </a:prstGeom>
              <a:grpFill/>
              <a:ln w="9525">
                <a:solidFill>
                  <a:srgbClr val="000000"/>
                </a:solidFill>
                <a:round/>
                <a:headEnd/>
                <a:tailEnd type="triangle" w="med" len="med"/>
              </a:ln>
            </p:spPr>
            <p:txBody>
              <a:bodyPr/>
              <a:lstStyle/>
              <a:p>
                <a:pPr>
                  <a:defRPr/>
                </a:pPr>
                <a:endParaRPr lang="zh-CN" altLang="en-US"/>
              </a:p>
            </p:txBody>
          </p:sp>
          <p:grpSp>
            <p:nvGrpSpPr>
              <p:cNvPr id="8" name="Group 80"/>
              <p:cNvGrpSpPr>
                <a:grpSpLocks/>
              </p:cNvGrpSpPr>
              <p:nvPr/>
            </p:nvGrpSpPr>
            <p:grpSpPr bwMode="auto">
              <a:xfrm>
                <a:off x="3960" y="1923"/>
                <a:ext cx="1440" cy="1722"/>
                <a:chOff x="3960" y="1923"/>
                <a:chExt cx="1440" cy="1722"/>
              </a:xfrm>
              <a:grpFill/>
            </p:grpSpPr>
            <p:sp>
              <p:nvSpPr>
                <p:cNvPr id="26705" name="Line 81"/>
                <p:cNvSpPr>
                  <a:spLocks noChangeShapeType="1"/>
                </p:cNvSpPr>
                <p:nvPr/>
              </p:nvSpPr>
              <p:spPr bwMode="auto">
                <a:xfrm>
                  <a:off x="3960" y="1923"/>
                  <a:ext cx="0" cy="1716"/>
                </a:xfrm>
                <a:prstGeom prst="line">
                  <a:avLst/>
                </a:prstGeom>
                <a:grpFill/>
                <a:ln w="9525">
                  <a:solidFill>
                    <a:srgbClr val="000000"/>
                  </a:solidFill>
                  <a:round/>
                  <a:headEnd/>
                  <a:tailEnd/>
                </a:ln>
              </p:spPr>
              <p:txBody>
                <a:bodyPr/>
                <a:lstStyle/>
                <a:p>
                  <a:pPr>
                    <a:defRPr/>
                  </a:pPr>
                  <a:endParaRPr lang="zh-CN" altLang="en-US"/>
                </a:p>
              </p:txBody>
            </p:sp>
            <p:sp>
              <p:nvSpPr>
                <p:cNvPr id="26706" name="Line 82"/>
                <p:cNvSpPr>
                  <a:spLocks noChangeShapeType="1"/>
                </p:cNvSpPr>
                <p:nvPr/>
              </p:nvSpPr>
              <p:spPr bwMode="auto">
                <a:xfrm>
                  <a:off x="3960" y="3645"/>
                  <a:ext cx="1440" cy="0"/>
                </a:xfrm>
                <a:prstGeom prst="line">
                  <a:avLst/>
                </a:prstGeom>
                <a:grpFill/>
                <a:ln w="9525">
                  <a:solidFill>
                    <a:srgbClr val="000000"/>
                  </a:solidFill>
                  <a:round/>
                  <a:headEnd/>
                  <a:tailEnd type="triangle" w="med" len="med"/>
                </a:ln>
              </p:spPr>
              <p:txBody>
                <a:bodyPr/>
                <a:lstStyle/>
                <a:p>
                  <a:pPr>
                    <a:defRPr/>
                  </a:pPr>
                  <a:endParaRPr lang="zh-CN" altLang="en-US"/>
                </a:p>
              </p:txBody>
            </p:sp>
          </p:grpSp>
        </p:grpSp>
        <p:sp>
          <p:nvSpPr>
            <p:cNvPr id="26707" name="Text Box 83"/>
            <p:cNvSpPr txBox="1">
              <a:spLocks noChangeArrowheads="1"/>
            </p:cNvSpPr>
            <p:nvPr/>
          </p:nvSpPr>
          <p:spPr bwMode="auto">
            <a:xfrm>
              <a:off x="4066" y="4215"/>
              <a:ext cx="108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需求信息</a:t>
              </a:r>
            </a:p>
            <a:p>
              <a:pPr algn="ctr">
                <a:defRPr/>
              </a:pPr>
              <a:endParaRPr lang="en-US" altLang="zh-CN" sz="1400"/>
            </a:p>
          </p:txBody>
        </p:sp>
        <p:sp>
          <p:nvSpPr>
            <p:cNvPr id="26708" name="Line 84"/>
            <p:cNvSpPr>
              <a:spLocks noChangeShapeType="1"/>
            </p:cNvSpPr>
            <p:nvPr/>
          </p:nvSpPr>
          <p:spPr bwMode="auto">
            <a:xfrm>
              <a:off x="5146" y="4371"/>
              <a:ext cx="90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709" name="Line 85"/>
            <p:cNvSpPr>
              <a:spLocks noChangeShapeType="1"/>
            </p:cNvSpPr>
            <p:nvPr/>
          </p:nvSpPr>
          <p:spPr bwMode="auto">
            <a:xfrm flipH="1">
              <a:off x="3346" y="4371"/>
              <a:ext cx="720" cy="0"/>
            </a:xfrm>
            <a:prstGeom prst="line">
              <a:avLst/>
            </a:prstGeom>
            <a:grpFill/>
            <a:ln w="9525">
              <a:solidFill>
                <a:srgbClr val="000000"/>
              </a:solidFill>
              <a:round/>
              <a:headEnd type="triangle" w="med" len="med"/>
              <a:tailEnd/>
            </a:ln>
          </p:spPr>
          <p:txBody>
            <a:bodyPr/>
            <a:lstStyle/>
            <a:p>
              <a:pPr>
                <a:defRPr/>
              </a:pPr>
              <a:endParaRPr lang="zh-CN" altLang="en-US"/>
            </a:p>
          </p:txBody>
        </p:sp>
        <p:sp>
          <p:nvSpPr>
            <p:cNvPr id="26710" name="Text Box 86"/>
            <p:cNvSpPr txBox="1">
              <a:spLocks noChangeArrowheads="1"/>
            </p:cNvSpPr>
            <p:nvPr/>
          </p:nvSpPr>
          <p:spPr bwMode="auto">
            <a:xfrm>
              <a:off x="2086" y="4206"/>
              <a:ext cx="126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客户信息</a:t>
              </a:r>
            </a:p>
          </p:txBody>
        </p:sp>
        <p:sp>
          <p:nvSpPr>
            <p:cNvPr id="26711" name="Text Box 87"/>
            <p:cNvSpPr txBox="1">
              <a:spLocks noChangeArrowheads="1"/>
            </p:cNvSpPr>
            <p:nvPr/>
          </p:nvSpPr>
          <p:spPr bwMode="auto">
            <a:xfrm>
              <a:off x="2086" y="5307"/>
              <a:ext cx="1260" cy="312"/>
            </a:xfrm>
            <a:prstGeom prst="rect">
              <a:avLst/>
            </a:prstGeom>
            <a:grpFill/>
            <a:ln w="9525">
              <a:solidFill>
                <a:srgbClr val="000000"/>
              </a:solidFill>
              <a:miter lim="800000"/>
              <a:headEnd/>
              <a:tailEnd/>
            </a:ln>
          </p:spPr>
          <p:txBody>
            <a:bodyPr lIns="18000" tIns="10800" rIns="18000" bIns="10800"/>
            <a:lstStyle/>
            <a:p>
              <a:pPr algn="ctr">
                <a:lnSpc>
                  <a:spcPct val="96000"/>
                </a:lnSpc>
                <a:defRPr/>
              </a:pPr>
              <a:r>
                <a:rPr lang="zh-CN" altLang="en-US" sz="1400"/>
                <a:t>应收账款</a:t>
              </a:r>
            </a:p>
            <a:p>
              <a:pPr algn="ctr">
                <a:defRPr/>
              </a:pPr>
              <a:endParaRPr lang="en-US" altLang="zh-CN" sz="1400"/>
            </a:p>
          </p:txBody>
        </p:sp>
        <p:sp>
          <p:nvSpPr>
            <p:cNvPr id="26712" name="Line 88"/>
            <p:cNvSpPr>
              <a:spLocks noChangeShapeType="1"/>
            </p:cNvSpPr>
            <p:nvPr/>
          </p:nvSpPr>
          <p:spPr bwMode="auto">
            <a:xfrm flipV="1">
              <a:off x="2671" y="4527"/>
              <a:ext cx="0" cy="780"/>
            </a:xfrm>
            <a:prstGeom prst="line">
              <a:avLst/>
            </a:prstGeom>
            <a:grpFill/>
            <a:ln w="9525">
              <a:solidFill>
                <a:srgbClr val="000000"/>
              </a:solidFill>
              <a:round/>
              <a:headEnd type="triangle" w="med" len="med"/>
              <a:tailEnd/>
            </a:ln>
          </p:spPr>
          <p:txBody>
            <a:bodyPr/>
            <a:lstStyle/>
            <a:p>
              <a:pPr>
                <a:defRPr/>
              </a:pPr>
              <a:endParaRPr lang="zh-CN" altLang="en-US"/>
            </a:p>
          </p:txBody>
        </p:sp>
      </p:grpSp>
      <p:sp>
        <p:nvSpPr>
          <p:cNvPr id="32770" name="标题 87"/>
          <p:cNvSpPr>
            <a:spLocks noGrp="1"/>
          </p:cNvSpPr>
          <p:nvPr>
            <p:ph type="title"/>
          </p:nvPr>
        </p:nvSpPr>
        <p:spPr>
          <a:xfrm>
            <a:off x="0" y="0"/>
            <a:ext cx="8229600" cy="571500"/>
          </a:xfrm>
        </p:spPr>
        <p:txBody>
          <a:bodyPr/>
          <a:lstStyle/>
          <a:p>
            <a:r>
              <a:rPr lang="en-US" altLang="zh-CN" smtClean="0"/>
              <a:t>3.4.2  MRP-II</a:t>
            </a:r>
            <a:r>
              <a:rPr lang="zh-CN" altLang="en-US" smtClean="0"/>
              <a:t>逻辑流程图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0" y="0"/>
            <a:ext cx="8229600" cy="571500"/>
          </a:xfrm>
        </p:spPr>
        <p:txBody>
          <a:bodyPr/>
          <a:lstStyle/>
          <a:p>
            <a:r>
              <a:rPr lang="en-US" altLang="zh-CN" smtClean="0"/>
              <a:t>3.4.2  </a:t>
            </a:r>
            <a:r>
              <a:rPr lang="en-US" altLang="zh-CN" b="0" smtClean="0"/>
              <a:t>MRP-II</a:t>
            </a:r>
            <a:r>
              <a:rPr lang="zh-CN" altLang="en-US" b="0" smtClean="0"/>
              <a:t>的局限性</a:t>
            </a:r>
            <a:endParaRPr lang="zh-CN" altLang="en-US" smtClean="0">
              <a:solidFill>
                <a:srgbClr val="FFCC00"/>
              </a:solidFill>
            </a:endParaRPr>
          </a:p>
        </p:txBody>
      </p:sp>
      <p:sp>
        <p:nvSpPr>
          <p:cNvPr id="27651" name="Rectangle 3"/>
          <p:cNvSpPr>
            <a:spLocks noGrp="1" noRot="1" noChangeArrowheads="1"/>
          </p:cNvSpPr>
          <p:nvPr>
            <p:ph type="body" idx="1"/>
          </p:nvPr>
        </p:nvSpPr>
        <p:spPr>
          <a:xfrm>
            <a:off x="755650" y="1052513"/>
            <a:ext cx="7772400" cy="4948237"/>
          </a:xfrm>
        </p:spPr>
        <p:txBody>
          <a:bodyPr>
            <a:normAutofit fontScale="85000" lnSpcReduction="20000"/>
          </a:bodyPr>
          <a:lstStyle/>
          <a:p>
            <a:pPr algn="just">
              <a:buFont typeface="Wingdings 2" pitchFamily="18" charset="2"/>
              <a:buNone/>
              <a:defRPr/>
            </a:pPr>
            <a:r>
              <a:rPr lang="en-US" altLang="zh-CN" dirty="0"/>
              <a:t>MRP-II</a:t>
            </a:r>
            <a:r>
              <a:rPr lang="zh-CN" altLang="en-US" dirty="0"/>
              <a:t>的局限性</a:t>
            </a:r>
          </a:p>
          <a:p>
            <a:pPr>
              <a:spcBef>
                <a:spcPts val="600"/>
              </a:spcBef>
              <a:buClr>
                <a:schemeClr val="tx1"/>
              </a:buClr>
              <a:defRPr/>
            </a:pPr>
            <a:r>
              <a:rPr lang="zh-CN" altLang="en-US" dirty="0">
                <a:latin typeface="宋体" pitchFamily="2" charset="-122"/>
              </a:rPr>
              <a:t>企业之间的竞争范围的扩大，这就要求在企业管理的各个方面加强管理，要求企业的信息化建设应有更高的集成度，同时企业信息管理的范畴要求扩大到对企业的整个资源集成管理而不单单是对企业的制造资源的集成管理；</a:t>
            </a:r>
          </a:p>
          <a:p>
            <a:pPr>
              <a:spcBef>
                <a:spcPts val="600"/>
              </a:spcBef>
              <a:buClr>
                <a:schemeClr val="tx1"/>
              </a:buClr>
              <a:defRPr/>
            </a:pPr>
            <a:r>
              <a:rPr lang="zh-CN" altLang="en-US" dirty="0">
                <a:latin typeface="宋体" pitchFamily="2" charset="-122"/>
              </a:rPr>
              <a:t>企业规模扩大化，多集团、多工厂要求协同作战，统一部署，这已经超出了</a:t>
            </a:r>
            <a:r>
              <a:rPr lang="en-US" altLang="zh-CN" dirty="0">
                <a:latin typeface="宋体" pitchFamily="2" charset="-122"/>
              </a:rPr>
              <a:t>MRP-II</a:t>
            </a:r>
            <a:r>
              <a:rPr lang="zh-CN" altLang="en-US" dirty="0">
                <a:latin typeface="宋体" pitchFamily="2" charset="-122"/>
              </a:rPr>
              <a:t>的管理范围</a:t>
            </a:r>
            <a:r>
              <a:rPr lang="zh-CN" altLang="en-US" dirty="0" smtClean="0">
                <a:latin typeface="宋体" pitchFamily="2" charset="-122"/>
              </a:rPr>
              <a:t>；</a:t>
            </a:r>
            <a:endParaRPr lang="en-US" altLang="zh-CN" dirty="0" smtClean="0">
              <a:latin typeface="宋体" pitchFamily="2" charset="-122"/>
            </a:endParaRPr>
          </a:p>
          <a:p>
            <a:pPr>
              <a:spcBef>
                <a:spcPts val="600"/>
              </a:spcBef>
              <a:buClr>
                <a:schemeClr val="tx1"/>
              </a:buClr>
              <a:defRPr/>
            </a:pPr>
            <a:r>
              <a:rPr lang="zh-CN" altLang="en-US" dirty="0" smtClean="0">
                <a:latin typeface="宋体" pitchFamily="2" charset="-122"/>
              </a:rPr>
              <a:t>信息全球化趋势的发展要求企业之间加强信息交流与信息共享，企业之间即是竞争对手，又是合作伙伴</a:t>
            </a:r>
            <a:r>
              <a:rPr lang="en-US" altLang="zh-CN" dirty="0" smtClean="0">
                <a:latin typeface="宋体" pitchFamily="2" charset="-122"/>
              </a:rPr>
              <a:t>,</a:t>
            </a:r>
            <a:r>
              <a:rPr lang="zh-CN" altLang="en-US" dirty="0" smtClean="0">
                <a:latin typeface="宋体" pitchFamily="2" charset="-122"/>
              </a:rPr>
              <a:t>信息管理要求扩大到整个供应链的管理，这些更是</a:t>
            </a:r>
            <a:r>
              <a:rPr lang="en-US" altLang="zh-CN" dirty="0" smtClean="0">
                <a:latin typeface="宋体" pitchFamily="2" charset="-122"/>
              </a:rPr>
              <a:t>MRP-II</a:t>
            </a:r>
            <a:r>
              <a:rPr lang="zh-CN" altLang="en-US" dirty="0" smtClean="0">
                <a:latin typeface="宋体" pitchFamily="2" charset="-122"/>
              </a:rPr>
              <a:t>所不能解决的。</a:t>
            </a:r>
            <a:endParaRPr lang="zh-CN" altLang="en-US" dirty="0" smtClean="0">
              <a:solidFill>
                <a:srgbClr val="FF0000"/>
              </a:solidFill>
              <a:latin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ppt_x"/>
                                          </p:val>
                                        </p:tav>
                                        <p:tav tm="100000">
                                          <p:val>
                                            <p:strVal val="#ppt_x"/>
                                          </p:val>
                                        </p:tav>
                                      </p:tavLst>
                                    </p:anim>
                                    <p:anim calcmode="lin" valueType="num">
                                      <p:cBhvr additive="base">
                                        <p:cTn id="8" dur="500" fill="hold"/>
                                        <p:tgtEl>
                                          <p:spTgt spid="27650"/>
                                        </p:tgtEl>
                                        <p:attrNameLst>
                                          <p:attrName>ppt_y</p:attrName>
                                        </p:attrNameLst>
                                      </p:cBhvr>
                                      <p:tavLst>
                                        <p:tav tm="0">
                                          <p:val>
                                            <p:strVal val="0-#ppt_h/2"/>
                                          </p:val>
                                        </p:tav>
                                        <p:tav tm="100000">
                                          <p:val>
                                            <p:strVal val="#ppt_y"/>
                                          </p:val>
                                        </p:tav>
                                      </p:tavLst>
                                    </p:anim>
                                  </p:childTnLst>
                                  <p:subTnLst>
                                    <p:cmd type="evt" cmd="onstopaudio">
                                      <p:cBhvr>
                                        <p:cTn display="0" masterRel="sameClick">
                                          <p:stCondLst>
                                            <p:cond evt="begin" delay="0">
                                              <p:tn val="5"/>
                                            </p:cond>
                                          </p:stCondLst>
                                        </p:cTn>
                                        <p:tgtEl>
                                          <p:sldTgt/>
                                        </p:tgtEl>
                                      </p:cBhvr>
                                    </p:cmd>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 calcmode="lin" valueType="num">
                                      <p:cBhvr additive="base">
                                        <p:cTn id="12"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765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anim calcmode="lin" valueType="num">
                                      <p:cBhvr additive="base">
                                        <p:cTn id="17"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765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27651">
                                            <p:txEl>
                                              <p:pRg st="2" end="2"/>
                                            </p:txEl>
                                          </p:spTgt>
                                        </p:tgtEl>
                                        <p:attrNameLst>
                                          <p:attrName>style.visibility</p:attrName>
                                        </p:attrNameLst>
                                      </p:cBhvr>
                                      <p:to>
                                        <p:strVal val="visible"/>
                                      </p:to>
                                    </p:set>
                                    <p:anim calcmode="lin" valueType="num">
                                      <p:cBhvr additive="base">
                                        <p:cTn id="22"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765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par>
                          <p:cTn id="24" fill="hold">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27651">
                                            <p:txEl>
                                              <p:pRg st="3" end="3"/>
                                            </p:txEl>
                                          </p:spTgt>
                                        </p:tgtEl>
                                        <p:attrNameLst>
                                          <p:attrName>style.visibility</p:attrName>
                                        </p:attrNameLst>
                                      </p:cBhvr>
                                      <p:to>
                                        <p:strVal val="visible"/>
                                      </p:to>
                                    </p:set>
                                    <p:anim calcmode="lin" valueType="num">
                                      <p:cBhvr additive="base">
                                        <p:cTn id="27"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765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autoUpdateAnimBg="0" advAuto="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0" y="0"/>
            <a:ext cx="8229600" cy="571500"/>
          </a:xfrm>
        </p:spPr>
        <p:txBody>
          <a:bodyPr/>
          <a:lstStyle/>
          <a:p>
            <a:r>
              <a:rPr lang="en-US" altLang="zh-CN" smtClean="0"/>
              <a:t>3.4.3  ERP</a:t>
            </a:r>
            <a:endParaRPr lang="zh-CN" altLang="en-US" smtClean="0">
              <a:solidFill>
                <a:srgbClr val="FFCC00"/>
              </a:solidFill>
            </a:endParaRPr>
          </a:p>
        </p:txBody>
      </p:sp>
      <p:sp>
        <p:nvSpPr>
          <p:cNvPr id="19459" name="Rectangle 3"/>
          <p:cNvSpPr>
            <a:spLocks noGrp="1" noRot="1" noChangeArrowheads="1"/>
          </p:cNvSpPr>
          <p:nvPr>
            <p:ph type="body" idx="1"/>
          </p:nvPr>
        </p:nvSpPr>
        <p:spPr/>
        <p:txBody>
          <a:bodyPr/>
          <a:lstStyle/>
          <a:p>
            <a:pPr>
              <a:buFont typeface="Calibri" pitchFamily="34" charset="0"/>
              <a:buAutoNum type="arabicPeriod"/>
            </a:pPr>
            <a:r>
              <a:rPr lang="en-US" altLang="zh-CN" smtClean="0"/>
              <a:t>20</a:t>
            </a:r>
            <a:r>
              <a:rPr lang="zh-CN" altLang="en-US" smtClean="0"/>
              <a:t>世纪</a:t>
            </a:r>
            <a:r>
              <a:rPr lang="en-US" altLang="zh-CN" smtClean="0"/>
              <a:t>90</a:t>
            </a:r>
            <a:r>
              <a:rPr lang="zh-CN" altLang="en-US" smtClean="0"/>
              <a:t>年代以来，企业信息处理量不断加大，企业资源管理的复杂化也不断加大，这要求信息的处理有更高的效率，传统的人工管理方式难以适应以上系统，而只能依靠计算机系统来实现，信息的集成度要求扩大到企业的整个资源的利用、管理，从而产生了新一代的管理理论与计算机系统</a:t>
            </a:r>
            <a:r>
              <a:rPr lang="en-US" altLang="zh-CN" smtClean="0"/>
              <a:t>——</a:t>
            </a:r>
            <a:r>
              <a:rPr lang="zh-CN" altLang="en-US" smtClean="0"/>
              <a:t>企业资源计划</a:t>
            </a:r>
            <a:r>
              <a:rPr lang="en-US" altLang="zh-CN" smtClean="0"/>
              <a:t>ERP</a:t>
            </a:r>
            <a:r>
              <a:rPr lang="zh-CN" altLang="en-US" smtClean="0"/>
              <a:t>。</a:t>
            </a:r>
          </a:p>
          <a:p>
            <a:pPr>
              <a:buFont typeface="Calibri" pitchFamily="34" charset="0"/>
              <a:buAutoNum type="arabicPeriod"/>
            </a:pPr>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12" fill="hold" grpId="0" nodeType="after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 calcmode="lin" valueType="num">
                                      <p:cBhvr additive="base">
                                        <p:cTn id="12"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9459">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build="p" autoUpdateAnimBg="0" advAuto="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0" y="0"/>
            <a:ext cx="8229600" cy="571500"/>
          </a:xfrm>
        </p:spPr>
        <p:txBody>
          <a:bodyPr/>
          <a:lstStyle/>
          <a:p>
            <a:r>
              <a:rPr lang="en-US" altLang="zh-CN" smtClean="0"/>
              <a:t>3.4.3  ERP</a:t>
            </a:r>
            <a:endParaRPr lang="zh-CN" altLang="en-US" smtClean="0"/>
          </a:p>
        </p:txBody>
      </p:sp>
      <p:sp>
        <p:nvSpPr>
          <p:cNvPr id="29699" name="Rectangle 3"/>
          <p:cNvSpPr>
            <a:spLocks noGrp="1" noRot="1" noChangeArrowheads="1"/>
          </p:cNvSpPr>
          <p:nvPr>
            <p:ph type="body" idx="1"/>
          </p:nvPr>
        </p:nvSpPr>
        <p:spPr>
          <a:xfrm>
            <a:off x="428625" y="1214438"/>
            <a:ext cx="8229600" cy="5143500"/>
          </a:xfrm>
        </p:spPr>
        <p:txBody>
          <a:bodyPr>
            <a:normAutofit lnSpcReduction="10000"/>
          </a:bodyPr>
          <a:lstStyle/>
          <a:p>
            <a:pPr marL="0" indent="0">
              <a:buFont typeface="Wingdings 2" pitchFamily="18" charset="2"/>
              <a:buNone/>
              <a:defRPr/>
            </a:pPr>
            <a:r>
              <a:rPr lang="en-US" altLang="zh-CN" dirty="0">
                <a:latin typeface="宋体" pitchFamily="2" charset="-122"/>
              </a:rPr>
              <a:t>    </a:t>
            </a:r>
            <a:r>
              <a:rPr lang="en-US" altLang="zh-CN" dirty="0" smtClean="0">
                <a:latin typeface="宋体" pitchFamily="2" charset="-122"/>
              </a:rPr>
              <a:t>20</a:t>
            </a:r>
            <a:r>
              <a:rPr lang="zh-CN" altLang="en-US" dirty="0">
                <a:latin typeface="宋体" pitchFamily="2" charset="-122"/>
              </a:rPr>
              <a:t>世纪</a:t>
            </a:r>
            <a:r>
              <a:rPr lang="en-US" altLang="zh-CN" dirty="0">
                <a:latin typeface="宋体" pitchFamily="2" charset="-122"/>
              </a:rPr>
              <a:t>90</a:t>
            </a:r>
            <a:r>
              <a:rPr lang="zh-CN" altLang="en-US" dirty="0">
                <a:latin typeface="宋体" pitchFamily="2" charset="-122"/>
              </a:rPr>
              <a:t>年代</a:t>
            </a:r>
            <a:r>
              <a:rPr lang="en-US" altLang="zh-CN" dirty="0">
                <a:latin typeface="宋体" pitchFamily="2" charset="-122"/>
              </a:rPr>
              <a:t>MRP-II</a:t>
            </a:r>
            <a:r>
              <a:rPr lang="zh-CN" altLang="en-US" dirty="0">
                <a:latin typeface="宋体" pitchFamily="2" charset="-122"/>
              </a:rPr>
              <a:t>发展到了一个新的阶段：</a:t>
            </a:r>
            <a:r>
              <a:rPr lang="en-US" altLang="zh-CN" dirty="0">
                <a:latin typeface="宋体" pitchFamily="2" charset="-122"/>
              </a:rPr>
              <a:t>ERP</a:t>
            </a:r>
            <a:r>
              <a:rPr lang="zh-CN" altLang="en-US" dirty="0">
                <a:latin typeface="宋体" pitchFamily="2" charset="-122"/>
              </a:rPr>
              <a:t>（</a:t>
            </a:r>
            <a:r>
              <a:rPr lang="en-US" altLang="zh-CN" dirty="0">
                <a:latin typeface="宋体" pitchFamily="2" charset="-122"/>
              </a:rPr>
              <a:t>Enterprise Resource Planning</a:t>
            </a:r>
            <a:r>
              <a:rPr lang="en-US" altLang="zh-CN" dirty="0">
                <a:latin typeface="华文中宋"/>
              </a:rPr>
              <a:t>—</a:t>
            </a:r>
            <a:r>
              <a:rPr lang="zh-CN" altLang="en-US" dirty="0">
                <a:latin typeface="宋体" pitchFamily="2" charset="-122"/>
              </a:rPr>
              <a:t>企业资源计划）</a:t>
            </a:r>
          </a:p>
          <a:p>
            <a:pPr marL="0" indent="0">
              <a:buFont typeface="Wingdings 2" pitchFamily="18" charset="2"/>
              <a:buNone/>
              <a:defRPr/>
            </a:pPr>
            <a:r>
              <a:rPr lang="zh-CN" altLang="en-US" dirty="0"/>
              <a:t>       </a:t>
            </a:r>
            <a:r>
              <a:rPr lang="zh-CN" altLang="en-US" dirty="0" smtClean="0"/>
              <a:t>企业</a:t>
            </a:r>
            <a:r>
              <a:rPr lang="zh-CN" altLang="en-US" dirty="0"/>
              <a:t>的所有资源简要地说包括三大流：物流、资金流、信息流，</a:t>
            </a:r>
            <a:r>
              <a:rPr lang="en-US" altLang="zh-CN" dirty="0"/>
              <a:t>ERP</a:t>
            </a:r>
            <a:r>
              <a:rPr lang="zh-CN" altLang="en-US" dirty="0"/>
              <a:t>也就是对这三种资源进行全面集成管理的管理信息系统</a:t>
            </a:r>
            <a:r>
              <a:rPr lang="zh-CN" altLang="en-US" dirty="0" smtClean="0"/>
              <a:t>。</a:t>
            </a:r>
            <a:endParaRPr lang="en-US" altLang="zh-CN" dirty="0" smtClean="0"/>
          </a:p>
          <a:p>
            <a:pPr marL="0" indent="0">
              <a:buFont typeface="Wingdings 2" pitchFamily="18" charset="2"/>
              <a:buNone/>
              <a:defRPr/>
            </a:pPr>
            <a:r>
              <a:rPr lang="zh-CN" altLang="en-US" dirty="0" smtClean="0"/>
              <a:t>概括地说，</a:t>
            </a:r>
            <a:r>
              <a:rPr lang="en-US" altLang="zh-CN" dirty="0" smtClean="0"/>
              <a:t>ERP</a:t>
            </a:r>
            <a:r>
              <a:rPr lang="zh-CN" altLang="en-US" dirty="0" smtClean="0"/>
              <a:t>是建立在信息技术基础上，利用现代企业的先进管理思想，全面地集成了企业所有资源信息，为企业提供决策、计划、控制与经营业绩评估的全方位和系统化的管理平台。</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ppt_x"/>
                                          </p:val>
                                        </p:tav>
                                        <p:tav tm="100000">
                                          <p:val>
                                            <p:strVal val="#ppt_x"/>
                                          </p:val>
                                        </p:tav>
                                      </p:tavLst>
                                    </p:anim>
                                    <p:anim calcmode="lin" valueType="num">
                                      <p:cBhvr additive="base">
                                        <p:cTn id="8" dur="500" fill="hold"/>
                                        <p:tgtEl>
                                          <p:spTgt spid="2969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 calcmode="lin" valueType="num">
                                      <p:cBhvr additive="base">
                                        <p:cTn id="12"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969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29699">
                                            <p:txEl>
                                              <p:pRg st="1" end="1"/>
                                            </p:txEl>
                                          </p:spTgt>
                                        </p:tgtEl>
                                        <p:attrNameLst>
                                          <p:attrName>style.visibility</p:attrName>
                                        </p:attrNameLst>
                                      </p:cBhvr>
                                      <p:to>
                                        <p:strVal val="visible"/>
                                      </p:to>
                                    </p:set>
                                    <p:anim calcmode="lin" valueType="num">
                                      <p:cBhvr additive="base">
                                        <p:cTn id="17"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969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29699">
                                            <p:txEl>
                                              <p:pRg st="2" end="2"/>
                                            </p:txEl>
                                          </p:spTgt>
                                        </p:tgtEl>
                                        <p:attrNameLst>
                                          <p:attrName>style.visibility</p:attrName>
                                        </p:attrNameLst>
                                      </p:cBhvr>
                                      <p:to>
                                        <p:strVal val="visible"/>
                                      </p:to>
                                    </p:set>
                                    <p:anim calcmode="lin" valueType="num">
                                      <p:cBhvr additive="base">
                                        <p:cTn id="22"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969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autoUpdateAnimBg="0" advAuto="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Rot="1" noChangeArrowheads="1"/>
          </p:cNvSpPr>
          <p:nvPr>
            <p:ph type="title"/>
          </p:nvPr>
        </p:nvSpPr>
        <p:spPr>
          <a:xfrm>
            <a:off x="0" y="0"/>
            <a:ext cx="8229600" cy="571500"/>
          </a:xfrm>
        </p:spPr>
        <p:txBody>
          <a:bodyPr/>
          <a:lstStyle/>
          <a:p>
            <a:r>
              <a:rPr lang="en-US" altLang="zh-CN" smtClean="0"/>
              <a:t>3.4.6 </a:t>
            </a:r>
            <a:r>
              <a:rPr lang="zh-CN" altLang="en-US" smtClean="0"/>
              <a:t>供应链管理</a:t>
            </a:r>
          </a:p>
        </p:txBody>
      </p:sp>
      <p:sp>
        <p:nvSpPr>
          <p:cNvPr id="159747" name="Rectangle 3"/>
          <p:cNvSpPr>
            <a:spLocks noGrp="1" noRot="1" noChangeArrowheads="1"/>
          </p:cNvSpPr>
          <p:nvPr>
            <p:ph type="body" idx="1"/>
          </p:nvPr>
        </p:nvSpPr>
        <p:spPr/>
        <p:txBody>
          <a:bodyPr/>
          <a:lstStyle/>
          <a:p>
            <a:pPr algn="just">
              <a:buFont typeface="Wingdings 2" pitchFamily="18" charset="2"/>
              <a:buNone/>
            </a:pPr>
            <a:r>
              <a:rPr lang="en-US" altLang="zh-CN" smtClean="0"/>
              <a:t>       </a:t>
            </a:r>
            <a:r>
              <a:rPr lang="zh-CN" altLang="en-US" smtClean="0"/>
              <a:t>概括来说，供应链管理（</a:t>
            </a:r>
            <a:r>
              <a:rPr lang="en-US" altLang="zh-CN" smtClean="0"/>
              <a:t>supply chain management</a:t>
            </a:r>
            <a:r>
              <a:rPr lang="zh-CN" altLang="en-US" smtClean="0"/>
              <a:t>，简称</a:t>
            </a:r>
            <a:r>
              <a:rPr lang="en-US" altLang="zh-CN" smtClean="0"/>
              <a:t>SCM</a:t>
            </a:r>
            <a:r>
              <a:rPr lang="zh-CN" altLang="en-US" smtClean="0"/>
              <a:t>）是围绕核心企业，主要通过信息手段，对供应各个环节中的各种物料、资金、信息等资源进行计划、调度、调配、控制与利用，形成用户、零售商、分销商、制造商、采购供应商的全部供应过程的功能整体。</a:t>
            </a:r>
          </a:p>
          <a:p>
            <a:pPr>
              <a:buFont typeface="Calibri" pitchFamily="34" charset="0"/>
              <a:buAutoNum type="arabicPeriod"/>
            </a:pPr>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59746"/>
                                        </p:tgtEl>
                                        <p:attrNameLst>
                                          <p:attrName>style.visibility</p:attrName>
                                        </p:attrNameLst>
                                      </p:cBhvr>
                                      <p:to>
                                        <p:strVal val="visible"/>
                                      </p:to>
                                    </p:set>
                                    <p:anim calcmode="lin" valueType="num">
                                      <p:cBhvr additive="base">
                                        <p:cTn id="7" dur="500" fill="hold"/>
                                        <p:tgtEl>
                                          <p:spTgt spid="159746"/>
                                        </p:tgtEl>
                                        <p:attrNameLst>
                                          <p:attrName>ppt_x</p:attrName>
                                        </p:attrNameLst>
                                      </p:cBhvr>
                                      <p:tavLst>
                                        <p:tav tm="0">
                                          <p:val>
                                            <p:strVal val="#ppt_x"/>
                                          </p:val>
                                        </p:tav>
                                        <p:tav tm="100000">
                                          <p:val>
                                            <p:strVal val="#ppt_x"/>
                                          </p:val>
                                        </p:tav>
                                      </p:tavLst>
                                    </p:anim>
                                    <p:anim calcmode="lin" valueType="num">
                                      <p:cBhvr additive="base">
                                        <p:cTn id="8" dur="500" fill="hold"/>
                                        <p:tgtEl>
                                          <p:spTgt spid="15974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59747">
                                            <p:txEl>
                                              <p:pRg st="0" end="0"/>
                                            </p:txEl>
                                          </p:spTgt>
                                        </p:tgtEl>
                                        <p:attrNameLst>
                                          <p:attrName>style.visibility</p:attrName>
                                        </p:attrNameLst>
                                      </p:cBhvr>
                                      <p:to>
                                        <p:strVal val="visible"/>
                                      </p:to>
                                    </p:set>
                                    <p:anim calcmode="lin" valueType="num">
                                      <p:cBhvr additive="base">
                                        <p:cTn id="12" dur="500" fill="hold"/>
                                        <p:tgtEl>
                                          <p:spTgt spid="15974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597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6" grpId="0" autoUpdateAnimBg="0"/>
      <p:bldP spid="159747" grpId="0" build="p" autoUpdateAnimBg="0" advAuto="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Rot="1" noChangeArrowheads="1"/>
          </p:cNvSpPr>
          <p:nvPr>
            <p:ph type="title"/>
          </p:nvPr>
        </p:nvSpPr>
        <p:spPr>
          <a:xfrm>
            <a:off x="0" y="0"/>
            <a:ext cx="8229600" cy="571500"/>
          </a:xfrm>
        </p:spPr>
        <p:txBody>
          <a:bodyPr/>
          <a:lstStyle/>
          <a:p>
            <a:r>
              <a:rPr lang="en-US" altLang="zh-CN" smtClean="0"/>
              <a:t>3.4.6 </a:t>
            </a:r>
            <a:r>
              <a:rPr lang="zh-CN" altLang="en-US" smtClean="0"/>
              <a:t>供应链管理</a:t>
            </a:r>
          </a:p>
        </p:txBody>
      </p:sp>
      <p:sp>
        <p:nvSpPr>
          <p:cNvPr id="160771" name="Rectangle 3"/>
          <p:cNvSpPr>
            <a:spLocks noGrp="1" noRot="1" noChangeArrowheads="1"/>
          </p:cNvSpPr>
          <p:nvPr>
            <p:ph type="body" idx="1"/>
          </p:nvPr>
        </p:nvSpPr>
        <p:spPr/>
        <p:txBody>
          <a:bodyPr/>
          <a:lstStyle/>
          <a:p>
            <a:pPr>
              <a:buClr>
                <a:schemeClr val="tx1"/>
              </a:buClr>
              <a:buFont typeface="Marlett" pitchFamily="2" charset="2"/>
              <a:buChar char="2"/>
            </a:pPr>
            <a:r>
              <a:rPr lang="zh-CN" altLang="en-US" smtClean="0"/>
              <a:t>供应链管理的形成</a:t>
            </a:r>
          </a:p>
          <a:p>
            <a:pPr lvl="1">
              <a:buClr>
                <a:schemeClr val="tx1"/>
              </a:buClr>
              <a:buFont typeface="Marlett" pitchFamily="2" charset="2"/>
              <a:buChar char="2"/>
            </a:pPr>
            <a:r>
              <a:rPr lang="zh-CN" altLang="en-US" smtClean="0"/>
              <a:t>市场的发展成为推动供应链管理的发展的动力</a:t>
            </a:r>
          </a:p>
          <a:p>
            <a:pPr lvl="1">
              <a:buClr>
                <a:schemeClr val="tx1"/>
              </a:buClr>
              <a:buFont typeface="Marlett" pitchFamily="2" charset="2"/>
              <a:buChar char="2"/>
            </a:pPr>
            <a:r>
              <a:rPr lang="zh-CN" altLang="en-US" smtClean="0"/>
              <a:t>供应链管理是企业内在管理模式变更的必然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0770"/>
                                        </p:tgtEl>
                                        <p:attrNameLst>
                                          <p:attrName>style.visibility</p:attrName>
                                        </p:attrNameLst>
                                      </p:cBhvr>
                                      <p:to>
                                        <p:strVal val="visible"/>
                                      </p:to>
                                    </p:set>
                                    <p:anim calcmode="lin" valueType="num">
                                      <p:cBhvr additive="base">
                                        <p:cTn id="7" dur="500" fill="hold"/>
                                        <p:tgtEl>
                                          <p:spTgt spid="160770"/>
                                        </p:tgtEl>
                                        <p:attrNameLst>
                                          <p:attrName>ppt_x</p:attrName>
                                        </p:attrNameLst>
                                      </p:cBhvr>
                                      <p:tavLst>
                                        <p:tav tm="0">
                                          <p:val>
                                            <p:strVal val="#ppt_x"/>
                                          </p:val>
                                        </p:tav>
                                        <p:tav tm="100000">
                                          <p:val>
                                            <p:strVal val="#ppt_x"/>
                                          </p:val>
                                        </p:tav>
                                      </p:tavLst>
                                    </p:anim>
                                    <p:anim calcmode="lin" valueType="num">
                                      <p:cBhvr additive="base">
                                        <p:cTn id="8" dur="500" fill="hold"/>
                                        <p:tgtEl>
                                          <p:spTgt spid="16077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60771">
                                            <p:txEl>
                                              <p:pRg st="0" end="0"/>
                                            </p:txEl>
                                          </p:spTgt>
                                        </p:tgtEl>
                                        <p:attrNameLst>
                                          <p:attrName>style.visibility</p:attrName>
                                        </p:attrNameLst>
                                      </p:cBhvr>
                                      <p:to>
                                        <p:strVal val="visible"/>
                                      </p:to>
                                    </p:set>
                                    <p:anim calcmode="lin" valueType="num">
                                      <p:cBhvr additive="base">
                                        <p:cTn id="12" dur="500" fill="hold"/>
                                        <p:tgtEl>
                                          <p:spTgt spid="16077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6077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160771">
                                            <p:txEl>
                                              <p:pRg st="1" end="1"/>
                                            </p:txEl>
                                          </p:spTgt>
                                        </p:tgtEl>
                                        <p:attrNameLst>
                                          <p:attrName>style.visibility</p:attrName>
                                        </p:attrNameLst>
                                      </p:cBhvr>
                                      <p:to>
                                        <p:strVal val="visible"/>
                                      </p:to>
                                    </p:set>
                                    <p:anim calcmode="lin" valueType="num">
                                      <p:cBhvr additive="base">
                                        <p:cTn id="16" dur="500" fill="hold"/>
                                        <p:tgtEl>
                                          <p:spTgt spid="160771">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6077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par>
                                <p:cTn id="18" presetID="2" presetClass="entr" presetSubtype="8" fill="hold" grpId="0" nodeType="withEffect">
                                  <p:stCondLst>
                                    <p:cond delay="0"/>
                                  </p:stCondLst>
                                  <p:childTnLst>
                                    <p:set>
                                      <p:cBhvr>
                                        <p:cTn id="19" dur="1" fill="hold">
                                          <p:stCondLst>
                                            <p:cond delay="0"/>
                                          </p:stCondLst>
                                        </p:cTn>
                                        <p:tgtEl>
                                          <p:spTgt spid="160771">
                                            <p:txEl>
                                              <p:pRg st="2" end="2"/>
                                            </p:txEl>
                                          </p:spTgt>
                                        </p:tgtEl>
                                        <p:attrNameLst>
                                          <p:attrName>style.visibility</p:attrName>
                                        </p:attrNameLst>
                                      </p:cBhvr>
                                      <p:to>
                                        <p:strVal val="visible"/>
                                      </p:to>
                                    </p:set>
                                    <p:anim calcmode="lin" valueType="num">
                                      <p:cBhvr additive="base">
                                        <p:cTn id="20" dur="500" fill="hold"/>
                                        <p:tgtEl>
                                          <p:spTgt spid="160771">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16077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autoUpdateAnimBg="0"/>
      <p:bldP spid="160771" grpId="0" build="p" autoUpdateAnimBg="0" advAuto="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标题 1"/>
          <p:cNvSpPr>
            <a:spLocks noGrp="1"/>
          </p:cNvSpPr>
          <p:nvPr>
            <p:ph type="title"/>
          </p:nvPr>
        </p:nvSpPr>
        <p:spPr>
          <a:xfrm>
            <a:off x="0" y="0"/>
            <a:ext cx="8229600" cy="571500"/>
          </a:xfrm>
        </p:spPr>
        <p:txBody>
          <a:bodyPr/>
          <a:lstStyle/>
          <a:p>
            <a:r>
              <a:rPr lang="en-US" altLang="zh-CN" smtClean="0"/>
              <a:t>3.4.6 </a:t>
            </a:r>
            <a:r>
              <a:rPr lang="zh-CN" altLang="en-US" smtClean="0"/>
              <a:t>企业供应链</a:t>
            </a:r>
          </a:p>
        </p:txBody>
      </p:sp>
      <p:sp>
        <p:nvSpPr>
          <p:cNvPr id="38914" name="Line 5"/>
          <p:cNvSpPr>
            <a:spLocks noChangeShapeType="1"/>
          </p:cNvSpPr>
          <p:nvPr/>
        </p:nvSpPr>
        <p:spPr bwMode="auto">
          <a:xfrm>
            <a:off x="2208213" y="3744913"/>
            <a:ext cx="681037" cy="0"/>
          </a:xfrm>
          <a:prstGeom prst="line">
            <a:avLst/>
          </a:prstGeom>
          <a:noFill/>
          <a:ln w="9525">
            <a:solidFill>
              <a:srgbClr val="000000"/>
            </a:solidFill>
            <a:round/>
            <a:headEnd/>
            <a:tailEnd type="triangle" w="med" len="med"/>
          </a:ln>
        </p:spPr>
        <p:txBody>
          <a:bodyPr/>
          <a:lstStyle/>
          <a:p>
            <a:endParaRPr lang="zh-CN" altLang="en-US"/>
          </a:p>
        </p:txBody>
      </p:sp>
      <p:sp>
        <p:nvSpPr>
          <p:cNvPr id="5" name="Text Box 6"/>
          <p:cNvSpPr txBox="1">
            <a:spLocks noChangeArrowheads="1"/>
          </p:cNvSpPr>
          <p:nvPr/>
        </p:nvSpPr>
        <p:spPr bwMode="auto">
          <a:xfrm>
            <a:off x="1371600" y="3425825"/>
            <a:ext cx="850900" cy="638175"/>
          </a:xfrm>
          <a:prstGeom prst="rect">
            <a:avLst/>
          </a:prstGeom>
          <a:solidFill>
            <a:schemeClr val="accent3">
              <a:lumMod val="20000"/>
              <a:lumOff val="80000"/>
            </a:schemeClr>
          </a:solidFill>
          <a:ln w="9525">
            <a:solidFill>
              <a:srgbClr val="000000"/>
            </a:solidFill>
            <a:miter lim="800000"/>
            <a:headEnd/>
            <a:tailEnd/>
          </a:ln>
          <a:effectLst/>
        </p:spPr>
        <p:txBody>
          <a:bodyPr lIns="18000" tIns="10800" rIns="18000" bIns="10800"/>
          <a:lstStyle/>
          <a:p>
            <a:pPr algn="ctr">
              <a:defRPr/>
            </a:pPr>
            <a:r>
              <a:rPr lang="zh-CN" altLang="en-US"/>
              <a:t>供   应</a:t>
            </a:r>
          </a:p>
          <a:p>
            <a:pPr algn="ctr">
              <a:defRPr/>
            </a:pPr>
            <a:r>
              <a:rPr lang="zh-CN" altLang="en-US"/>
              <a:t>市   场</a:t>
            </a:r>
          </a:p>
        </p:txBody>
      </p:sp>
      <p:sp>
        <p:nvSpPr>
          <p:cNvPr id="6" name="Text Box 7"/>
          <p:cNvSpPr txBox="1">
            <a:spLocks noChangeArrowheads="1"/>
          </p:cNvSpPr>
          <p:nvPr/>
        </p:nvSpPr>
        <p:spPr bwMode="auto">
          <a:xfrm>
            <a:off x="2860675" y="3425825"/>
            <a:ext cx="850900" cy="638175"/>
          </a:xfrm>
          <a:prstGeom prst="rect">
            <a:avLst/>
          </a:prstGeom>
          <a:solidFill>
            <a:schemeClr val="accent3">
              <a:lumMod val="20000"/>
              <a:lumOff val="80000"/>
            </a:schemeClr>
          </a:solidFill>
          <a:ln w="9525">
            <a:solidFill>
              <a:srgbClr val="000000"/>
            </a:solidFill>
            <a:miter lim="800000"/>
            <a:headEnd/>
            <a:tailEnd/>
          </a:ln>
          <a:effectLst/>
        </p:spPr>
        <p:txBody>
          <a:bodyPr lIns="18000" tIns="10800" rIns="18000" bIns="10800"/>
          <a:lstStyle/>
          <a:p>
            <a:pPr algn="ctr">
              <a:spcBef>
                <a:spcPts val="600"/>
              </a:spcBef>
              <a:defRPr/>
            </a:pPr>
            <a:r>
              <a:rPr lang="zh-CN" altLang="en-US"/>
              <a:t>采  购</a:t>
            </a:r>
          </a:p>
        </p:txBody>
      </p:sp>
      <p:sp>
        <p:nvSpPr>
          <p:cNvPr id="7" name="Text Box 8"/>
          <p:cNvSpPr txBox="1">
            <a:spLocks noChangeArrowheads="1"/>
          </p:cNvSpPr>
          <p:nvPr/>
        </p:nvSpPr>
        <p:spPr bwMode="auto">
          <a:xfrm>
            <a:off x="4222750" y="3425825"/>
            <a:ext cx="850900" cy="638175"/>
          </a:xfrm>
          <a:prstGeom prst="rect">
            <a:avLst/>
          </a:prstGeom>
          <a:solidFill>
            <a:schemeClr val="accent3">
              <a:lumMod val="20000"/>
              <a:lumOff val="80000"/>
            </a:schemeClr>
          </a:solidFill>
          <a:ln w="9525">
            <a:solidFill>
              <a:srgbClr val="000000"/>
            </a:solidFill>
            <a:miter lim="800000"/>
            <a:headEnd/>
            <a:tailEnd/>
          </a:ln>
          <a:effectLst/>
        </p:spPr>
        <p:txBody>
          <a:bodyPr lIns="18000" tIns="10800" rIns="18000" bIns="10800"/>
          <a:lstStyle/>
          <a:p>
            <a:pPr algn="ctr">
              <a:spcBef>
                <a:spcPts val="600"/>
              </a:spcBef>
              <a:defRPr/>
            </a:pPr>
            <a:r>
              <a:rPr lang="zh-CN" altLang="en-US"/>
              <a:t>加  工</a:t>
            </a:r>
          </a:p>
        </p:txBody>
      </p:sp>
      <p:sp>
        <p:nvSpPr>
          <p:cNvPr id="8" name="Text Box 9"/>
          <p:cNvSpPr txBox="1">
            <a:spLocks noChangeArrowheads="1"/>
          </p:cNvSpPr>
          <p:nvPr/>
        </p:nvSpPr>
        <p:spPr bwMode="auto">
          <a:xfrm>
            <a:off x="5584825" y="3425825"/>
            <a:ext cx="850900" cy="638175"/>
          </a:xfrm>
          <a:prstGeom prst="rect">
            <a:avLst/>
          </a:prstGeom>
          <a:solidFill>
            <a:schemeClr val="accent3">
              <a:lumMod val="20000"/>
              <a:lumOff val="80000"/>
            </a:schemeClr>
          </a:solidFill>
          <a:ln w="9525">
            <a:solidFill>
              <a:srgbClr val="000000"/>
            </a:solidFill>
            <a:miter lim="800000"/>
            <a:headEnd/>
            <a:tailEnd/>
          </a:ln>
          <a:effectLst/>
        </p:spPr>
        <p:txBody>
          <a:bodyPr lIns="18000" tIns="10800" rIns="18000" bIns="10800"/>
          <a:lstStyle/>
          <a:p>
            <a:pPr algn="ctr">
              <a:spcBef>
                <a:spcPts val="600"/>
              </a:spcBef>
              <a:defRPr/>
            </a:pPr>
            <a:r>
              <a:rPr lang="zh-CN" altLang="en-US"/>
              <a:t>销  售</a:t>
            </a:r>
          </a:p>
        </p:txBody>
      </p:sp>
      <p:sp>
        <p:nvSpPr>
          <p:cNvPr id="9" name="Text Box 10"/>
          <p:cNvSpPr txBox="1">
            <a:spLocks noChangeArrowheads="1"/>
          </p:cNvSpPr>
          <p:nvPr/>
        </p:nvSpPr>
        <p:spPr bwMode="auto">
          <a:xfrm>
            <a:off x="6988175" y="3425825"/>
            <a:ext cx="850900" cy="638175"/>
          </a:xfrm>
          <a:prstGeom prst="rect">
            <a:avLst/>
          </a:prstGeom>
          <a:solidFill>
            <a:schemeClr val="accent3">
              <a:lumMod val="20000"/>
              <a:lumOff val="80000"/>
            </a:schemeClr>
          </a:solidFill>
          <a:ln w="9525">
            <a:solidFill>
              <a:srgbClr val="000000"/>
            </a:solidFill>
            <a:miter lim="800000"/>
            <a:headEnd/>
            <a:tailEnd/>
          </a:ln>
          <a:effectLst/>
        </p:spPr>
        <p:txBody>
          <a:bodyPr lIns="18000" tIns="10800" rIns="18000" bIns="10800"/>
          <a:lstStyle/>
          <a:p>
            <a:pPr algn="ctr">
              <a:defRPr/>
            </a:pPr>
            <a:r>
              <a:rPr lang="zh-CN" altLang="en-US"/>
              <a:t>需   求</a:t>
            </a:r>
          </a:p>
          <a:p>
            <a:pPr algn="ctr">
              <a:defRPr/>
            </a:pPr>
            <a:r>
              <a:rPr lang="zh-CN" altLang="en-US"/>
              <a:t>市   场</a:t>
            </a:r>
          </a:p>
        </p:txBody>
      </p:sp>
      <p:sp>
        <p:nvSpPr>
          <p:cNvPr id="10" name="AutoShape 11"/>
          <p:cNvSpPr>
            <a:spLocks noChangeArrowheads="1"/>
          </p:cNvSpPr>
          <p:nvPr/>
        </p:nvSpPr>
        <p:spPr bwMode="auto">
          <a:xfrm>
            <a:off x="2209800" y="2409825"/>
            <a:ext cx="4948238" cy="636588"/>
          </a:xfrm>
          <a:prstGeom prst="rightArrow">
            <a:avLst>
              <a:gd name="adj1" fmla="val 50000"/>
              <a:gd name="adj2" fmla="val 194327"/>
            </a:avLst>
          </a:prstGeom>
          <a:solidFill>
            <a:schemeClr val="accent3">
              <a:lumMod val="20000"/>
              <a:lumOff val="80000"/>
            </a:schemeClr>
          </a:solidFill>
          <a:ln w="9525">
            <a:solidFill>
              <a:srgbClr val="000000"/>
            </a:solidFill>
            <a:miter lim="800000"/>
            <a:headEnd/>
            <a:tailEnd/>
          </a:ln>
          <a:effectLst/>
        </p:spPr>
        <p:txBody>
          <a:bodyPr/>
          <a:lstStyle/>
          <a:p>
            <a:pPr algn="ctr">
              <a:lnSpc>
                <a:spcPct val="96000"/>
              </a:lnSpc>
              <a:defRPr/>
            </a:pPr>
            <a:r>
              <a:rPr lang="zh-CN" altLang="en-US"/>
              <a:t>物 流 过 程</a:t>
            </a:r>
          </a:p>
        </p:txBody>
      </p:sp>
      <p:sp>
        <p:nvSpPr>
          <p:cNvPr id="11" name="AutoShape 12"/>
          <p:cNvSpPr>
            <a:spLocks noChangeArrowheads="1"/>
          </p:cNvSpPr>
          <p:nvPr/>
        </p:nvSpPr>
        <p:spPr bwMode="auto">
          <a:xfrm>
            <a:off x="2052638" y="4337050"/>
            <a:ext cx="4957762" cy="796925"/>
          </a:xfrm>
          <a:prstGeom prst="leftArrow">
            <a:avLst>
              <a:gd name="adj1" fmla="val 50000"/>
              <a:gd name="adj2" fmla="val 155528"/>
            </a:avLst>
          </a:prstGeom>
          <a:solidFill>
            <a:schemeClr val="accent3">
              <a:lumMod val="20000"/>
              <a:lumOff val="80000"/>
            </a:schemeClr>
          </a:solidFill>
          <a:ln w="9525">
            <a:solidFill>
              <a:srgbClr val="000000"/>
            </a:solidFill>
            <a:miter lim="800000"/>
            <a:headEnd/>
            <a:tailEnd/>
          </a:ln>
          <a:effectLst/>
        </p:spPr>
        <p:txBody>
          <a:bodyPr/>
          <a:lstStyle/>
          <a:p>
            <a:pPr algn="ctr">
              <a:defRPr/>
            </a:pPr>
            <a:r>
              <a:rPr lang="zh-CN" altLang="en-US"/>
              <a:t>资 金 流 过 程</a:t>
            </a:r>
          </a:p>
        </p:txBody>
      </p:sp>
      <p:sp>
        <p:nvSpPr>
          <p:cNvPr id="12" name="AutoShape 13"/>
          <p:cNvSpPr>
            <a:spLocks noChangeArrowheads="1"/>
          </p:cNvSpPr>
          <p:nvPr/>
        </p:nvSpPr>
        <p:spPr bwMode="auto">
          <a:xfrm>
            <a:off x="1428750" y="4183063"/>
            <a:ext cx="681038" cy="796925"/>
          </a:xfrm>
          <a:prstGeom prst="upArrow">
            <a:avLst>
              <a:gd name="adj1" fmla="val 50000"/>
              <a:gd name="adj2" fmla="val 29254"/>
            </a:avLst>
          </a:prstGeom>
          <a:solidFill>
            <a:schemeClr val="accent3">
              <a:lumMod val="20000"/>
              <a:lumOff val="80000"/>
            </a:schemeClr>
          </a:solidFill>
          <a:ln w="9525">
            <a:solidFill>
              <a:srgbClr val="000000"/>
            </a:solidFill>
            <a:miter lim="800000"/>
            <a:headEnd/>
            <a:tailEnd/>
          </a:ln>
          <a:effectLst/>
        </p:spPr>
        <p:txBody>
          <a:bodyPr/>
          <a:lstStyle/>
          <a:p>
            <a:pPr algn="just">
              <a:defRPr/>
            </a:pPr>
            <a:endParaRPr lang="zh-CN" altLang="zh-CN"/>
          </a:p>
        </p:txBody>
      </p:sp>
      <p:sp>
        <p:nvSpPr>
          <p:cNvPr id="13" name="Rectangle 14"/>
          <p:cNvSpPr>
            <a:spLocks noChangeArrowheads="1"/>
          </p:cNvSpPr>
          <p:nvPr/>
        </p:nvSpPr>
        <p:spPr bwMode="auto">
          <a:xfrm>
            <a:off x="1371600" y="5180013"/>
            <a:ext cx="6467475" cy="477837"/>
          </a:xfrm>
          <a:prstGeom prst="rect">
            <a:avLst/>
          </a:prstGeom>
          <a:solidFill>
            <a:schemeClr val="accent3">
              <a:lumMod val="20000"/>
              <a:lumOff val="80000"/>
            </a:schemeClr>
          </a:solidFill>
          <a:ln w="9525">
            <a:solidFill>
              <a:srgbClr val="000000"/>
            </a:solidFill>
            <a:miter lim="800000"/>
            <a:headEnd/>
            <a:tailEnd/>
          </a:ln>
          <a:effectLst/>
        </p:spPr>
        <p:txBody>
          <a:bodyPr/>
          <a:lstStyle/>
          <a:p>
            <a:pPr algn="just">
              <a:defRPr/>
            </a:pPr>
            <a:r>
              <a:rPr lang="zh-CN" altLang="en-US" dirty="0"/>
              <a:t>资金流入                         信 息 流                               资金流出</a:t>
            </a:r>
          </a:p>
        </p:txBody>
      </p:sp>
      <p:sp>
        <p:nvSpPr>
          <p:cNvPr id="14" name="AutoShape 15"/>
          <p:cNvSpPr>
            <a:spLocks noChangeArrowheads="1"/>
          </p:cNvSpPr>
          <p:nvPr/>
        </p:nvSpPr>
        <p:spPr bwMode="auto">
          <a:xfrm rot="10800000" flipH="1" flipV="1">
            <a:off x="1428750" y="2562225"/>
            <a:ext cx="681038" cy="796925"/>
          </a:xfrm>
          <a:prstGeom prst="upArrow">
            <a:avLst>
              <a:gd name="adj1" fmla="val 50000"/>
              <a:gd name="adj2" fmla="val 29254"/>
            </a:avLst>
          </a:prstGeom>
          <a:solidFill>
            <a:schemeClr val="accent3">
              <a:lumMod val="20000"/>
              <a:lumOff val="80000"/>
            </a:schemeClr>
          </a:solidFill>
          <a:ln w="9525">
            <a:solidFill>
              <a:srgbClr val="000000"/>
            </a:solidFill>
            <a:miter lim="800000"/>
            <a:headEnd/>
            <a:tailEnd/>
          </a:ln>
          <a:effectLst/>
        </p:spPr>
        <p:txBody>
          <a:bodyPr/>
          <a:lstStyle/>
          <a:p>
            <a:pPr algn="just">
              <a:defRPr/>
            </a:pPr>
            <a:endParaRPr lang="zh-CN" altLang="zh-CN"/>
          </a:p>
        </p:txBody>
      </p:sp>
      <p:sp>
        <p:nvSpPr>
          <p:cNvPr id="15" name="Rectangle 16"/>
          <p:cNvSpPr>
            <a:spLocks noChangeArrowheads="1"/>
          </p:cNvSpPr>
          <p:nvPr/>
        </p:nvSpPr>
        <p:spPr bwMode="auto">
          <a:xfrm>
            <a:off x="1400175" y="1857375"/>
            <a:ext cx="6467475" cy="477838"/>
          </a:xfrm>
          <a:prstGeom prst="rect">
            <a:avLst/>
          </a:prstGeom>
          <a:solidFill>
            <a:schemeClr val="accent3">
              <a:lumMod val="20000"/>
              <a:lumOff val="80000"/>
            </a:schemeClr>
          </a:solidFill>
          <a:ln w="9525">
            <a:solidFill>
              <a:srgbClr val="000000"/>
            </a:solidFill>
            <a:miter lim="800000"/>
            <a:headEnd/>
            <a:tailEnd/>
          </a:ln>
          <a:effectLst/>
        </p:spPr>
        <p:txBody>
          <a:bodyPr/>
          <a:lstStyle/>
          <a:p>
            <a:pPr algn="just">
              <a:defRPr/>
            </a:pPr>
            <a:r>
              <a:rPr lang="zh-CN" altLang="en-US" dirty="0"/>
              <a:t>物料流入                        信 息 流                                物料流出</a:t>
            </a:r>
          </a:p>
        </p:txBody>
      </p:sp>
      <p:sp>
        <p:nvSpPr>
          <p:cNvPr id="16" name="AutoShape 17"/>
          <p:cNvSpPr>
            <a:spLocks noChangeArrowheads="1"/>
          </p:cNvSpPr>
          <p:nvPr/>
        </p:nvSpPr>
        <p:spPr bwMode="auto">
          <a:xfrm rot="10800000" flipH="1">
            <a:off x="7073900" y="2552700"/>
            <a:ext cx="681038" cy="796925"/>
          </a:xfrm>
          <a:prstGeom prst="upArrow">
            <a:avLst>
              <a:gd name="adj1" fmla="val 50000"/>
              <a:gd name="adj2" fmla="val 29254"/>
            </a:avLst>
          </a:prstGeom>
          <a:solidFill>
            <a:schemeClr val="accent3">
              <a:lumMod val="20000"/>
              <a:lumOff val="80000"/>
            </a:schemeClr>
          </a:solidFill>
          <a:ln w="9525">
            <a:solidFill>
              <a:srgbClr val="000000"/>
            </a:solidFill>
            <a:miter lim="800000"/>
            <a:headEnd/>
            <a:tailEnd/>
          </a:ln>
          <a:effectLst/>
        </p:spPr>
        <p:txBody>
          <a:bodyPr rot="10800000"/>
          <a:lstStyle/>
          <a:p>
            <a:pPr algn="just">
              <a:defRPr/>
            </a:pPr>
            <a:endParaRPr lang="zh-CN" altLang="zh-CN"/>
          </a:p>
        </p:txBody>
      </p:sp>
      <p:sp>
        <p:nvSpPr>
          <p:cNvPr id="17" name="AutoShape 18"/>
          <p:cNvSpPr>
            <a:spLocks noChangeArrowheads="1"/>
          </p:cNvSpPr>
          <p:nvPr/>
        </p:nvSpPr>
        <p:spPr bwMode="auto">
          <a:xfrm flipV="1">
            <a:off x="7073900" y="4176713"/>
            <a:ext cx="681038" cy="796925"/>
          </a:xfrm>
          <a:prstGeom prst="upArrow">
            <a:avLst>
              <a:gd name="adj1" fmla="val 50000"/>
              <a:gd name="adj2" fmla="val 29254"/>
            </a:avLst>
          </a:prstGeom>
          <a:solidFill>
            <a:schemeClr val="accent3">
              <a:lumMod val="20000"/>
              <a:lumOff val="80000"/>
            </a:schemeClr>
          </a:solidFill>
          <a:ln w="9525">
            <a:solidFill>
              <a:srgbClr val="000000"/>
            </a:solidFill>
            <a:miter lim="800000"/>
            <a:headEnd/>
            <a:tailEnd/>
          </a:ln>
          <a:effectLst/>
        </p:spPr>
        <p:txBody>
          <a:bodyPr rot="10800000"/>
          <a:lstStyle/>
          <a:p>
            <a:pPr algn="just">
              <a:defRPr/>
            </a:pPr>
            <a:endParaRPr lang="zh-CN" altLang="zh-CN"/>
          </a:p>
        </p:txBody>
      </p:sp>
      <p:sp>
        <p:nvSpPr>
          <p:cNvPr id="38928" name="Line 19"/>
          <p:cNvSpPr>
            <a:spLocks noChangeShapeType="1"/>
          </p:cNvSpPr>
          <p:nvPr/>
        </p:nvSpPr>
        <p:spPr bwMode="auto">
          <a:xfrm>
            <a:off x="3725863" y="3744913"/>
            <a:ext cx="511175" cy="0"/>
          </a:xfrm>
          <a:prstGeom prst="line">
            <a:avLst/>
          </a:prstGeom>
          <a:noFill/>
          <a:ln w="9525">
            <a:solidFill>
              <a:srgbClr val="000000"/>
            </a:solidFill>
            <a:round/>
            <a:headEnd/>
            <a:tailEnd type="triangle" w="med" len="med"/>
          </a:ln>
        </p:spPr>
        <p:txBody>
          <a:bodyPr/>
          <a:lstStyle/>
          <a:p>
            <a:endParaRPr lang="zh-CN" altLang="en-US"/>
          </a:p>
        </p:txBody>
      </p:sp>
      <p:sp>
        <p:nvSpPr>
          <p:cNvPr id="38929" name="Line 20"/>
          <p:cNvSpPr>
            <a:spLocks noChangeShapeType="1"/>
          </p:cNvSpPr>
          <p:nvPr/>
        </p:nvSpPr>
        <p:spPr bwMode="auto">
          <a:xfrm>
            <a:off x="5073650" y="3744913"/>
            <a:ext cx="511175" cy="0"/>
          </a:xfrm>
          <a:prstGeom prst="line">
            <a:avLst/>
          </a:prstGeom>
          <a:noFill/>
          <a:ln w="9525">
            <a:solidFill>
              <a:srgbClr val="000000"/>
            </a:solidFill>
            <a:round/>
            <a:headEnd/>
            <a:tailEnd type="triangle" w="med" len="med"/>
          </a:ln>
        </p:spPr>
        <p:txBody>
          <a:bodyPr/>
          <a:lstStyle/>
          <a:p>
            <a:endParaRPr lang="zh-CN" altLang="en-US"/>
          </a:p>
        </p:txBody>
      </p:sp>
      <p:sp>
        <p:nvSpPr>
          <p:cNvPr id="38930" name="Line 21"/>
          <p:cNvSpPr>
            <a:spLocks noChangeShapeType="1"/>
          </p:cNvSpPr>
          <p:nvPr/>
        </p:nvSpPr>
        <p:spPr bwMode="auto">
          <a:xfrm>
            <a:off x="6450013" y="3744913"/>
            <a:ext cx="509587" cy="0"/>
          </a:xfrm>
          <a:prstGeom prst="line">
            <a:avLst/>
          </a:prstGeom>
          <a:noFill/>
          <a:ln w="9525">
            <a:solidFill>
              <a:srgbClr val="000000"/>
            </a:solidFill>
            <a:round/>
            <a:headEnd/>
            <a:tailEnd type="triangle" w="med" len="med"/>
          </a:ln>
        </p:spPr>
        <p:txBody>
          <a:bodyPr/>
          <a:lstStyle/>
          <a:p>
            <a:endParaRPr lang="zh-CN"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2818" name="Rectangle 2"/>
          <p:cNvSpPr>
            <a:spLocks noGrp="1" noRot="1" noChangeArrowheads="1"/>
          </p:cNvSpPr>
          <p:nvPr>
            <p:ph type="title"/>
          </p:nvPr>
        </p:nvSpPr>
        <p:spPr>
          <a:xfrm>
            <a:off x="0" y="0"/>
            <a:ext cx="8229600" cy="571500"/>
          </a:xfrm>
        </p:spPr>
        <p:txBody>
          <a:bodyPr/>
          <a:lstStyle/>
          <a:p>
            <a:r>
              <a:rPr lang="en-US" altLang="zh-CN" smtClean="0"/>
              <a:t>3.4.6 </a:t>
            </a:r>
            <a:r>
              <a:rPr lang="zh-CN" altLang="en-US" smtClean="0"/>
              <a:t>供应链管理</a:t>
            </a:r>
          </a:p>
        </p:txBody>
      </p:sp>
      <p:sp>
        <p:nvSpPr>
          <p:cNvPr id="162819" name="Rectangle 3"/>
          <p:cNvSpPr>
            <a:spLocks noGrp="1" noRot="1" noChangeArrowheads="1"/>
          </p:cNvSpPr>
          <p:nvPr>
            <p:ph type="body" idx="1"/>
          </p:nvPr>
        </p:nvSpPr>
        <p:spPr/>
        <p:txBody>
          <a:bodyPr/>
          <a:lstStyle/>
          <a:p>
            <a:pPr>
              <a:buFont typeface="Wingdings 2" pitchFamily="18" charset="2"/>
              <a:buNone/>
            </a:pPr>
            <a:r>
              <a:rPr lang="zh-CN" altLang="en-US" smtClean="0"/>
              <a:t>供应链结构模型</a:t>
            </a:r>
          </a:p>
        </p:txBody>
      </p:sp>
      <p:grpSp>
        <p:nvGrpSpPr>
          <p:cNvPr id="2" name="Group 4"/>
          <p:cNvGrpSpPr>
            <a:grpSpLocks/>
          </p:cNvGrpSpPr>
          <p:nvPr/>
        </p:nvGrpSpPr>
        <p:grpSpPr bwMode="auto">
          <a:xfrm>
            <a:off x="1295400" y="2590800"/>
            <a:ext cx="7162800" cy="3581400"/>
            <a:chOff x="3016" y="6858"/>
            <a:chExt cx="6960" cy="5103"/>
          </a:xfrm>
        </p:grpSpPr>
        <p:grpSp>
          <p:nvGrpSpPr>
            <p:cNvPr id="39940" name="Group 5"/>
            <p:cNvGrpSpPr>
              <a:grpSpLocks/>
            </p:cNvGrpSpPr>
            <p:nvPr/>
          </p:nvGrpSpPr>
          <p:grpSpPr bwMode="auto">
            <a:xfrm>
              <a:off x="3676" y="6858"/>
              <a:ext cx="5382" cy="1463"/>
              <a:chOff x="2539" y="6781"/>
              <a:chExt cx="5382" cy="1463"/>
            </a:xfrm>
          </p:grpSpPr>
          <p:grpSp>
            <p:nvGrpSpPr>
              <p:cNvPr id="39966" name="Group 6"/>
              <p:cNvGrpSpPr>
                <a:grpSpLocks/>
              </p:cNvGrpSpPr>
              <p:nvPr/>
            </p:nvGrpSpPr>
            <p:grpSpPr bwMode="auto">
              <a:xfrm>
                <a:off x="2539" y="7240"/>
                <a:ext cx="5362" cy="458"/>
                <a:chOff x="2539" y="7240"/>
                <a:chExt cx="5362" cy="458"/>
              </a:xfrm>
            </p:grpSpPr>
            <p:sp>
              <p:nvSpPr>
                <p:cNvPr id="39969" name="Text Box 7"/>
                <p:cNvSpPr txBox="1">
                  <a:spLocks noChangeArrowheads="1"/>
                </p:cNvSpPr>
                <p:nvPr/>
              </p:nvSpPr>
              <p:spPr bwMode="auto">
                <a:xfrm>
                  <a:off x="2539" y="7240"/>
                  <a:ext cx="1617" cy="434"/>
                </a:xfrm>
                <a:prstGeom prst="rect">
                  <a:avLst/>
                </a:prstGeom>
                <a:solidFill>
                  <a:schemeClr val="accent1"/>
                </a:solidFill>
                <a:ln w="9525">
                  <a:noFill/>
                  <a:miter lim="800000"/>
                  <a:headEnd/>
                  <a:tailEnd/>
                </a:ln>
              </p:spPr>
              <p:txBody>
                <a:bodyPr lIns="18000" tIns="10800" rIns="18000" bIns="10800"/>
                <a:lstStyle/>
                <a:p>
                  <a:pPr algn="just"/>
                  <a:r>
                    <a:rPr lang="zh-CN" altLang="en-US" sz="1400"/>
                    <a:t>分供商（采购供应）</a:t>
                  </a:r>
                </a:p>
              </p:txBody>
            </p:sp>
            <p:sp>
              <p:nvSpPr>
                <p:cNvPr id="39970" name="Line 8"/>
                <p:cNvSpPr>
                  <a:spLocks noChangeShapeType="1"/>
                </p:cNvSpPr>
                <p:nvPr/>
              </p:nvSpPr>
              <p:spPr bwMode="auto">
                <a:xfrm>
                  <a:off x="4171" y="7453"/>
                  <a:ext cx="465" cy="0"/>
                </a:xfrm>
                <a:prstGeom prst="line">
                  <a:avLst/>
                </a:prstGeom>
                <a:noFill/>
                <a:ln w="9525">
                  <a:solidFill>
                    <a:srgbClr val="000000"/>
                  </a:solidFill>
                  <a:round/>
                  <a:headEnd/>
                  <a:tailEnd type="triangle" w="med" len="med"/>
                </a:ln>
              </p:spPr>
              <p:txBody>
                <a:bodyPr/>
                <a:lstStyle/>
                <a:p>
                  <a:endParaRPr lang="zh-CN" altLang="en-US"/>
                </a:p>
              </p:txBody>
            </p:sp>
            <p:sp>
              <p:nvSpPr>
                <p:cNvPr id="39971" name="Text Box 9"/>
                <p:cNvSpPr txBox="1">
                  <a:spLocks noChangeArrowheads="1"/>
                </p:cNvSpPr>
                <p:nvPr/>
              </p:nvSpPr>
              <p:spPr bwMode="auto">
                <a:xfrm>
                  <a:off x="4606" y="7243"/>
                  <a:ext cx="505" cy="434"/>
                </a:xfrm>
                <a:prstGeom prst="rect">
                  <a:avLst/>
                </a:prstGeom>
                <a:solidFill>
                  <a:schemeClr val="accent1"/>
                </a:solidFill>
                <a:ln w="9525">
                  <a:noFill/>
                  <a:miter lim="800000"/>
                  <a:headEnd/>
                  <a:tailEnd/>
                </a:ln>
              </p:spPr>
              <p:txBody>
                <a:bodyPr lIns="18000" tIns="10800" rIns="18000" bIns="10800"/>
                <a:lstStyle/>
                <a:p>
                  <a:pPr algn="just"/>
                  <a:r>
                    <a:rPr lang="zh-CN" altLang="en-US" sz="1400"/>
                    <a:t>制造</a:t>
                  </a:r>
                </a:p>
              </p:txBody>
            </p:sp>
            <p:sp>
              <p:nvSpPr>
                <p:cNvPr id="39972" name="Text Box 10"/>
                <p:cNvSpPr txBox="1">
                  <a:spLocks noChangeArrowheads="1"/>
                </p:cNvSpPr>
                <p:nvPr/>
              </p:nvSpPr>
              <p:spPr bwMode="auto">
                <a:xfrm>
                  <a:off x="5491" y="7250"/>
                  <a:ext cx="505" cy="434"/>
                </a:xfrm>
                <a:prstGeom prst="rect">
                  <a:avLst/>
                </a:prstGeom>
                <a:solidFill>
                  <a:schemeClr val="accent1"/>
                </a:solidFill>
                <a:ln w="9525">
                  <a:noFill/>
                  <a:miter lim="800000"/>
                  <a:headEnd/>
                  <a:tailEnd/>
                </a:ln>
              </p:spPr>
              <p:txBody>
                <a:bodyPr lIns="18000" tIns="10800" rIns="18000" bIns="10800"/>
                <a:lstStyle/>
                <a:p>
                  <a:pPr algn="just"/>
                  <a:r>
                    <a:rPr lang="zh-CN" altLang="en-US" sz="1400"/>
                    <a:t>分销</a:t>
                  </a:r>
                </a:p>
              </p:txBody>
            </p:sp>
            <p:sp>
              <p:nvSpPr>
                <p:cNvPr id="39973" name="Line 11"/>
                <p:cNvSpPr>
                  <a:spLocks noChangeShapeType="1"/>
                </p:cNvSpPr>
                <p:nvPr/>
              </p:nvSpPr>
              <p:spPr bwMode="auto">
                <a:xfrm>
                  <a:off x="5011" y="7453"/>
                  <a:ext cx="465" cy="0"/>
                </a:xfrm>
                <a:prstGeom prst="line">
                  <a:avLst/>
                </a:prstGeom>
                <a:noFill/>
                <a:ln w="9525">
                  <a:solidFill>
                    <a:srgbClr val="000000"/>
                  </a:solidFill>
                  <a:round/>
                  <a:headEnd/>
                  <a:tailEnd type="triangle" w="med" len="med"/>
                </a:ln>
              </p:spPr>
              <p:txBody>
                <a:bodyPr/>
                <a:lstStyle/>
                <a:p>
                  <a:endParaRPr lang="zh-CN" altLang="en-US"/>
                </a:p>
              </p:txBody>
            </p:sp>
            <p:sp>
              <p:nvSpPr>
                <p:cNvPr id="39974" name="Line 12"/>
                <p:cNvSpPr>
                  <a:spLocks noChangeShapeType="1"/>
                </p:cNvSpPr>
                <p:nvPr/>
              </p:nvSpPr>
              <p:spPr bwMode="auto">
                <a:xfrm>
                  <a:off x="5926" y="7467"/>
                  <a:ext cx="465" cy="0"/>
                </a:xfrm>
                <a:prstGeom prst="line">
                  <a:avLst/>
                </a:prstGeom>
                <a:noFill/>
                <a:ln w="9525">
                  <a:solidFill>
                    <a:srgbClr val="000000"/>
                  </a:solidFill>
                  <a:round/>
                  <a:headEnd/>
                  <a:tailEnd type="triangle" w="med" len="med"/>
                </a:ln>
              </p:spPr>
              <p:txBody>
                <a:bodyPr/>
                <a:lstStyle/>
                <a:p>
                  <a:endParaRPr lang="zh-CN" altLang="en-US"/>
                </a:p>
              </p:txBody>
            </p:sp>
            <p:sp>
              <p:nvSpPr>
                <p:cNvPr id="39975" name="Text Box 13"/>
                <p:cNvSpPr txBox="1">
                  <a:spLocks noChangeArrowheads="1"/>
                </p:cNvSpPr>
                <p:nvPr/>
              </p:nvSpPr>
              <p:spPr bwMode="auto">
                <a:xfrm>
                  <a:off x="6406" y="7264"/>
                  <a:ext cx="505" cy="434"/>
                </a:xfrm>
                <a:prstGeom prst="rect">
                  <a:avLst/>
                </a:prstGeom>
                <a:solidFill>
                  <a:schemeClr val="accent1"/>
                </a:solidFill>
                <a:ln w="9525">
                  <a:noFill/>
                  <a:miter lim="800000"/>
                  <a:headEnd/>
                  <a:tailEnd/>
                </a:ln>
              </p:spPr>
              <p:txBody>
                <a:bodyPr lIns="18000" tIns="10800" rIns="18000" bIns="10800"/>
                <a:lstStyle/>
                <a:p>
                  <a:pPr algn="just"/>
                  <a:r>
                    <a:rPr lang="zh-CN" altLang="en-US" sz="1400"/>
                    <a:t>零售</a:t>
                  </a:r>
                </a:p>
              </p:txBody>
            </p:sp>
            <p:sp>
              <p:nvSpPr>
                <p:cNvPr id="39976" name="Line 14"/>
                <p:cNvSpPr>
                  <a:spLocks noChangeShapeType="1"/>
                </p:cNvSpPr>
                <p:nvPr/>
              </p:nvSpPr>
              <p:spPr bwMode="auto">
                <a:xfrm>
                  <a:off x="6916" y="7467"/>
                  <a:ext cx="465" cy="0"/>
                </a:xfrm>
                <a:prstGeom prst="line">
                  <a:avLst/>
                </a:prstGeom>
                <a:noFill/>
                <a:ln w="9525">
                  <a:solidFill>
                    <a:srgbClr val="000000"/>
                  </a:solidFill>
                  <a:round/>
                  <a:headEnd/>
                  <a:tailEnd type="triangle" w="med" len="med"/>
                </a:ln>
              </p:spPr>
              <p:txBody>
                <a:bodyPr/>
                <a:lstStyle/>
                <a:p>
                  <a:endParaRPr lang="zh-CN" altLang="en-US"/>
                </a:p>
              </p:txBody>
            </p:sp>
            <p:sp>
              <p:nvSpPr>
                <p:cNvPr id="39977" name="Text Box 15"/>
                <p:cNvSpPr txBox="1">
                  <a:spLocks noChangeArrowheads="1"/>
                </p:cNvSpPr>
                <p:nvPr/>
              </p:nvSpPr>
              <p:spPr bwMode="auto">
                <a:xfrm>
                  <a:off x="7396" y="7264"/>
                  <a:ext cx="505" cy="434"/>
                </a:xfrm>
                <a:prstGeom prst="rect">
                  <a:avLst/>
                </a:prstGeom>
                <a:solidFill>
                  <a:schemeClr val="accent1"/>
                </a:solidFill>
                <a:ln w="9525">
                  <a:noFill/>
                  <a:miter lim="800000"/>
                  <a:headEnd/>
                  <a:tailEnd/>
                </a:ln>
              </p:spPr>
              <p:txBody>
                <a:bodyPr lIns="18000" tIns="10800" rIns="18000" bIns="10800"/>
                <a:lstStyle/>
                <a:p>
                  <a:pPr algn="just"/>
                  <a:r>
                    <a:rPr lang="zh-CN" altLang="en-US" sz="1400"/>
                    <a:t>用户</a:t>
                  </a:r>
                </a:p>
              </p:txBody>
            </p:sp>
          </p:grpSp>
          <p:sp>
            <p:nvSpPr>
              <p:cNvPr id="39967" name="AutoShape 16"/>
              <p:cNvSpPr>
                <a:spLocks noChangeArrowheads="1"/>
              </p:cNvSpPr>
              <p:nvPr/>
            </p:nvSpPr>
            <p:spPr bwMode="auto">
              <a:xfrm>
                <a:off x="2656" y="6781"/>
                <a:ext cx="5265" cy="553"/>
              </a:xfrm>
              <a:prstGeom prst="rightArrow">
                <a:avLst>
                  <a:gd name="adj1" fmla="val 50000"/>
                  <a:gd name="adj2" fmla="val 238020"/>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zh-CN" altLang="en-US" sz="1400"/>
                  <a:t>物料</a:t>
                </a:r>
                <a:r>
                  <a:rPr lang="en-US" altLang="zh-CN" sz="1400"/>
                  <a:t>/</a:t>
                </a:r>
                <a:r>
                  <a:rPr lang="zh-CN" altLang="en-US" sz="1400"/>
                  <a:t>服务流动</a:t>
                </a:r>
              </a:p>
            </p:txBody>
          </p:sp>
          <p:sp>
            <p:nvSpPr>
              <p:cNvPr id="39968" name="AutoShape 17"/>
              <p:cNvSpPr>
                <a:spLocks noChangeArrowheads="1"/>
              </p:cNvSpPr>
              <p:nvPr/>
            </p:nvSpPr>
            <p:spPr bwMode="auto">
              <a:xfrm>
                <a:off x="2611" y="7663"/>
                <a:ext cx="5310" cy="581"/>
              </a:xfrm>
              <a:prstGeom prst="leftArrow">
                <a:avLst>
                  <a:gd name="adj1" fmla="val 50000"/>
                  <a:gd name="adj2" fmla="val 228485"/>
                </a:avLst>
              </a:prstGeom>
              <a:solidFill>
                <a:schemeClr val="accent1"/>
              </a:solidFill>
              <a:ln w="9525">
                <a:solidFill>
                  <a:srgbClr val="000000"/>
                </a:solidFill>
                <a:miter lim="800000"/>
                <a:headEnd/>
                <a:tailEnd/>
              </a:ln>
            </p:spPr>
            <p:txBody>
              <a:bodyPr tIns="10800" bIns="10800"/>
              <a:lstStyle/>
              <a:p>
                <a:pPr algn="ctr">
                  <a:lnSpc>
                    <a:spcPct val="96000"/>
                  </a:lnSpc>
                </a:pPr>
                <a:r>
                  <a:rPr lang="zh-CN" altLang="en-US" sz="1400"/>
                  <a:t>需求推动</a:t>
                </a:r>
              </a:p>
            </p:txBody>
          </p:sp>
        </p:grpSp>
        <p:grpSp>
          <p:nvGrpSpPr>
            <p:cNvPr id="39941" name="Group 18"/>
            <p:cNvGrpSpPr>
              <a:grpSpLocks/>
            </p:cNvGrpSpPr>
            <p:nvPr/>
          </p:nvGrpSpPr>
          <p:grpSpPr bwMode="auto">
            <a:xfrm>
              <a:off x="3016" y="9539"/>
              <a:ext cx="6960" cy="2422"/>
              <a:chOff x="2821" y="9000"/>
              <a:chExt cx="6960" cy="2422"/>
            </a:xfrm>
          </p:grpSpPr>
          <p:sp>
            <p:nvSpPr>
              <p:cNvPr id="39943" name="Line 19"/>
              <p:cNvSpPr>
                <a:spLocks noChangeShapeType="1"/>
              </p:cNvSpPr>
              <p:nvPr/>
            </p:nvSpPr>
            <p:spPr bwMode="auto">
              <a:xfrm flipV="1">
                <a:off x="6766" y="9840"/>
                <a:ext cx="525" cy="301"/>
              </a:xfrm>
              <a:prstGeom prst="line">
                <a:avLst/>
              </a:prstGeom>
              <a:noFill/>
              <a:ln w="9525">
                <a:solidFill>
                  <a:srgbClr val="000000"/>
                </a:solidFill>
                <a:round/>
                <a:headEnd/>
                <a:tailEnd/>
              </a:ln>
            </p:spPr>
            <p:txBody>
              <a:bodyPr/>
              <a:lstStyle/>
              <a:p>
                <a:endParaRPr lang="zh-CN" altLang="en-US"/>
              </a:p>
            </p:txBody>
          </p:sp>
          <p:sp>
            <p:nvSpPr>
              <p:cNvPr id="39944" name="Line 20"/>
              <p:cNvSpPr>
                <a:spLocks noChangeShapeType="1"/>
              </p:cNvSpPr>
              <p:nvPr/>
            </p:nvSpPr>
            <p:spPr bwMode="auto">
              <a:xfrm flipV="1">
                <a:off x="5326" y="10421"/>
                <a:ext cx="480" cy="287"/>
              </a:xfrm>
              <a:prstGeom prst="line">
                <a:avLst/>
              </a:prstGeom>
              <a:noFill/>
              <a:ln w="9525">
                <a:solidFill>
                  <a:srgbClr val="000000"/>
                </a:solidFill>
                <a:round/>
                <a:headEnd/>
                <a:tailEnd/>
              </a:ln>
            </p:spPr>
            <p:txBody>
              <a:bodyPr/>
              <a:lstStyle/>
              <a:p>
                <a:endParaRPr lang="zh-CN" altLang="en-US"/>
              </a:p>
            </p:txBody>
          </p:sp>
          <p:sp>
            <p:nvSpPr>
              <p:cNvPr id="39945" name="Line 21"/>
              <p:cNvSpPr>
                <a:spLocks noChangeShapeType="1"/>
              </p:cNvSpPr>
              <p:nvPr/>
            </p:nvSpPr>
            <p:spPr bwMode="auto">
              <a:xfrm>
                <a:off x="8296" y="10799"/>
                <a:ext cx="405" cy="273"/>
              </a:xfrm>
              <a:prstGeom prst="line">
                <a:avLst/>
              </a:prstGeom>
              <a:noFill/>
              <a:ln w="9525">
                <a:solidFill>
                  <a:srgbClr val="000000"/>
                </a:solidFill>
                <a:round/>
                <a:headEnd/>
                <a:tailEnd/>
              </a:ln>
            </p:spPr>
            <p:txBody>
              <a:bodyPr/>
              <a:lstStyle/>
              <a:p>
                <a:endParaRPr lang="zh-CN" altLang="en-US"/>
              </a:p>
            </p:txBody>
          </p:sp>
          <p:sp>
            <p:nvSpPr>
              <p:cNvPr id="39946" name="Oval 22"/>
              <p:cNvSpPr>
                <a:spLocks noChangeArrowheads="1"/>
              </p:cNvSpPr>
              <p:nvPr/>
            </p:nvSpPr>
            <p:spPr bwMode="auto">
              <a:xfrm>
                <a:off x="5746" y="9973"/>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核心企业</a:t>
                </a:r>
              </a:p>
            </p:txBody>
          </p:sp>
          <p:sp>
            <p:nvSpPr>
              <p:cNvPr id="39947" name="Oval 23"/>
              <p:cNvSpPr>
                <a:spLocks noChangeArrowheads="1"/>
              </p:cNvSpPr>
              <p:nvPr/>
            </p:nvSpPr>
            <p:spPr bwMode="auto">
              <a:xfrm>
                <a:off x="4201" y="9420"/>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供应商</a:t>
                </a:r>
              </a:p>
            </p:txBody>
          </p:sp>
          <p:sp>
            <p:nvSpPr>
              <p:cNvPr id="39948" name="Oval 24"/>
              <p:cNvSpPr>
                <a:spLocks noChangeArrowheads="1"/>
              </p:cNvSpPr>
              <p:nvPr/>
            </p:nvSpPr>
            <p:spPr bwMode="auto">
              <a:xfrm>
                <a:off x="4246" y="10428"/>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供应商</a:t>
                </a:r>
              </a:p>
            </p:txBody>
          </p:sp>
          <p:sp>
            <p:nvSpPr>
              <p:cNvPr id="39949" name="Oval 25"/>
              <p:cNvSpPr>
                <a:spLocks noChangeArrowheads="1"/>
              </p:cNvSpPr>
              <p:nvPr/>
            </p:nvSpPr>
            <p:spPr bwMode="auto">
              <a:xfrm>
                <a:off x="2836" y="9952"/>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供应商</a:t>
                </a:r>
              </a:p>
            </p:txBody>
          </p:sp>
          <p:sp>
            <p:nvSpPr>
              <p:cNvPr id="39950" name="Oval 26"/>
              <p:cNvSpPr>
                <a:spLocks noChangeArrowheads="1"/>
              </p:cNvSpPr>
              <p:nvPr/>
            </p:nvSpPr>
            <p:spPr bwMode="auto">
              <a:xfrm>
                <a:off x="2821" y="9028"/>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供应商</a:t>
                </a:r>
              </a:p>
            </p:txBody>
          </p:sp>
          <p:sp>
            <p:nvSpPr>
              <p:cNvPr id="39951" name="Oval 27"/>
              <p:cNvSpPr>
                <a:spLocks noChangeArrowheads="1"/>
              </p:cNvSpPr>
              <p:nvPr/>
            </p:nvSpPr>
            <p:spPr bwMode="auto">
              <a:xfrm>
                <a:off x="2866" y="10848"/>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供应商</a:t>
                </a:r>
              </a:p>
            </p:txBody>
          </p:sp>
          <p:sp>
            <p:nvSpPr>
              <p:cNvPr id="39952" name="Oval 28"/>
              <p:cNvSpPr>
                <a:spLocks noChangeArrowheads="1"/>
              </p:cNvSpPr>
              <p:nvPr/>
            </p:nvSpPr>
            <p:spPr bwMode="auto">
              <a:xfrm>
                <a:off x="7216" y="9420"/>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用户</a:t>
                </a:r>
              </a:p>
            </p:txBody>
          </p:sp>
          <p:sp>
            <p:nvSpPr>
              <p:cNvPr id="39953" name="Oval 29"/>
              <p:cNvSpPr>
                <a:spLocks noChangeArrowheads="1"/>
              </p:cNvSpPr>
              <p:nvPr/>
            </p:nvSpPr>
            <p:spPr bwMode="auto">
              <a:xfrm>
                <a:off x="7231" y="10428"/>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用户</a:t>
                </a:r>
              </a:p>
            </p:txBody>
          </p:sp>
          <p:sp>
            <p:nvSpPr>
              <p:cNvPr id="39954" name="Oval 30"/>
              <p:cNvSpPr>
                <a:spLocks noChangeArrowheads="1"/>
              </p:cNvSpPr>
              <p:nvPr/>
            </p:nvSpPr>
            <p:spPr bwMode="auto">
              <a:xfrm>
                <a:off x="8671" y="9000"/>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用户</a:t>
                </a:r>
              </a:p>
            </p:txBody>
          </p:sp>
          <p:sp>
            <p:nvSpPr>
              <p:cNvPr id="39955" name="Oval 31"/>
              <p:cNvSpPr>
                <a:spLocks noChangeArrowheads="1"/>
              </p:cNvSpPr>
              <p:nvPr/>
            </p:nvSpPr>
            <p:spPr bwMode="auto">
              <a:xfrm>
                <a:off x="8686" y="9931"/>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用户</a:t>
                </a:r>
              </a:p>
            </p:txBody>
          </p:sp>
          <p:sp>
            <p:nvSpPr>
              <p:cNvPr id="39956" name="Oval 32"/>
              <p:cNvSpPr>
                <a:spLocks noChangeArrowheads="1"/>
              </p:cNvSpPr>
              <p:nvPr/>
            </p:nvSpPr>
            <p:spPr bwMode="auto">
              <a:xfrm>
                <a:off x="8701" y="10785"/>
                <a:ext cx="1080" cy="574"/>
              </a:xfrm>
              <a:prstGeom prst="ellipse">
                <a:avLst/>
              </a:prstGeom>
              <a:solidFill>
                <a:schemeClr val="accent1"/>
              </a:solidFill>
              <a:ln w="9525">
                <a:solidFill>
                  <a:srgbClr val="000000"/>
                </a:solidFill>
                <a:round/>
                <a:headEnd/>
                <a:tailEnd/>
              </a:ln>
            </p:spPr>
            <p:txBody>
              <a:bodyPr lIns="18000" tIns="10800" rIns="18000" bIns="10800"/>
              <a:lstStyle/>
              <a:p>
                <a:pPr algn="ctr"/>
                <a:r>
                  <a:rPr lang="zh-CN" altLang="en-US" sz="1400"/>
                  <a:t>用户</a:t>
                </a:r>
              </a:p>
            </p:txBody>
          </p:sp>
          <p:sp>
            <p:nvSpPr>
              <p:cNvPr id="39957" name="Line 33"/>
              <p:cNvSpPr>
                <a:spLocks noChangeShapeType="1"/>
              </p:cNvSpPr>
              <p:nvPr/>
            </p:nvSpPr>
            <p:spPr bwMode="auto">
              <a:xfrm>
                <a:off x="5251" y="9812"/>
                <a:ext cx="525" cy="329"/>
              </a:xfrm>
              <a:prstGeom prst="line">
                <a:avLst/>
              </a:prstGeom>
              <a:noFill/>
              <a:ln w="9525">
                <a:solidFill>
                  <a:srgbClr val="000000"/>
                </a:solidFill>
                <a:round/>
                <a:headEnd/>
                <a:tailEnd/>
              </a:ln>
            </p:spPr>
            <p:txBody>
              <a:bodyPr/>
              <a:lstStyle/>
              <a:p>
                <a:endParaRPr lang="zh-CN" altLang="en-US"/>
              </a:p>
            </p:txBody>
          </p:sp>
          <p:sp>
            <p:nvSpPr>
              <p:cNvPr id="39958" name="Line 34"/>
              <p:cNvSpPr>
                <a:spLocks noChangeShapeType="1"/>
              </p:cNvSpPr>
              <p:nvPr/>
            </p:nvSpPr>
            <p:spPr bwMode="auto">
              <a:xfrm>
                <a:off x="6766" y="10365"/>
                <a:ext cx="525" cy="224"/>
              </a:xfrm>
              <a:prstGeom prst="line">
                <a:avLst/>
              </a:prstGeom>
              <a:noFill/>
              <a:ln w="9525">
                <a:solidFill>
                  <a:srgbClr val="000000"/>
                </a:solidFill>
                <a:round/>
                <a:headEnd/>
                <a:tailEnd/>
              </a:ln>
            </p:spPr>
            <p:txBody>
              <a:bodyPr/>
              <a:lstStyle/>
              <a:p>
                <a:endParaRPr lang="zh-CN" altLang="en-US"/>
              </a:p>
            </p:txBody>
          </p:sp>
          <p:sp>
            <p:nvSpPr>
              <p:cNvPr id="39959" name="Line 35"/>
              <p:cNvSpPr>
                <a:spLocks noChangeShapeType="1"/>
              </p:cNvSpPr>
              <p:nvPr/>
            </p:nvSpPr>
            <p:spPr bwMode="auto">
              <a:xfrm flipV="1">
                <a:off x="8281" y="9343"/>
                <a:ext cx="405" cy="350"/>
              </a:xfrm>
              <a:prstGeom prst="line">
                <a:avLst/>
              </a:prstGeom>
              <a:noFill/>
              <a:ln w="9525">
                <a:solidFill>
                  <a:srgbClr val="000000"/>
                </a:solidFill>
                <a:round/>
                <a:headEnd/>
                <a:tailEnd/>
              </a:ln>
            </p:spPr>
            <p:txBody>
              <a:bodyPr/>
              <a:lstStyle/>
              <a:p>
                <a:endParaRPr lang="zh-CN" altLang="en-US"/>
              </a:p>
            </p:txBody>
          </p:sp>
          <p:sp>
            <p:nvSpPr>
              <p:cNvPr id="39960" name="Line 36"/>
              <p:cNvSpPr>
                <a:spLocks noChangeShapeType="1"/>
              </p:cNvSpPr>
              <p:nvPr/>
            </p:nvSpPr>
            <p:spPr bwMode="auto">
              <a:xfrm>
                <a:off x="8251" y="9854"/>
                <a:ext cx="540" cy="182"/>
              </a:xfrm>
              <a:prstGeom prst="line">
                <a:avLst/>
              </a:prstGeom>
              <a:noFill/>
              <a:ln w="9525">
                <a:solidFill>
                  <a:srgbClr val="000000"/>
                </a:solidFill>
                <a:round/>
                <a:headEnd/>
                <a:tailEnd/>
              </a:ln>
            </p:spPr>
            <p:txBody>
              <a:bodyPr/>
              <a:lstStyle/>
              <a:p>
                <a:endParaRPr lang="zh-CN" altLang="en-US"/>
              </a:p>
            </p:txBody>
          </p:sp>
          <p:sp>
            <p:nvSpPr>
              <p:cNvPr id="39961" name="Line 37"/>
              <p:cNvSpPr>
                <a:spLocks noChangeShapeType="1"/>
              </p:cNvSpPr>
              <p:nvPr/>
            </p:nvSpPr>
            <p:spPr bwMode="auto">
              <a:xfrm flipV="1">
                <a:off x="8311" y="10379"/>
                <a:ext cx="450" cy="329"/>
              </a:xfrm>
              <a:prstGeom prst="line">
                <a:avLst/>
              </a:prstGeom>
              <a:noFill/>
              <a:ln w="9525">
                <a:solidFill>
                  <a:srgbClr val="000000"/>
                </a:solidFill>
                <a:round/>
                <a:headEnd/>
                <a:tailEnd/>
              </a:ln>
            </p:spPr>
            <p:txBody>
              <a:bodyPr/>
              <a:lstStyle/>
              <a:p>
                <a:endParaRPr lang="zh-CN" altLang="en-US"/>
              </a:p>
            </p:txBody>
          </p:sp>
          <p:sp>
            <p:nvSpPr>
              <p:cNvPr id="39962" name="Line 38"/>
              <p:cNvSpPr>
                <a:spLocks noChangeShapeType="1"/>
              </p:cNvSpPr>
              <p:nvPr/>
            </p:nvSpPr>
            <p:spPr bwMode="auto">
              <a:xfrm flipH="1" flipV="1">
                <a:off x="3871" y="9434"/>
                <a:ext cx="345" cy="168"/>
              </a:xfrm>
              <a:prstGeom prst="line">
                <a:avLst/>
              </a:prstGeom>
              <a:noFill/>
              <a:ln w="9525">
                <a:solidFill>
                  <a:srgbClr val="000000"/>
                </a:solidFill>
                <a:round/>
                <a:headEnd/>
                <a:tailEnd/>
              </a:ln>
            </p:spPr>
            <p:txBody>
              <a:bodyPr/>
              <a:lstStyle/>
              <a:p>
                <a:endParaRPr lang="zh-CN" altLang="en-US"/>
              </a:p>
            </p:txBody>
          </p:sp>
          <p:sp>
            <p:nvSpPr>
              <p:cNvPr id="39963" name="Line 39"/>
              <p:cNvSpPr>
                <a:spLocks noChangeShapeType="1"/>
              </p:cNvSpPr>
              <p:nvPr/>
            </p:nvSpPr>
            <p:spPr bwMode="auto">
              <a:xfrm flipH="1">
                <a:off x="3796" y="9763"/>
                <a:ext cx="405" cy="287"/>
              </a:xfrm>
              <a:prstGeom prst="line">
                <a:avLst/>
              </a:prstGeom>
              <a:noFill/>
              <a:ln w="9525">
                <a:solidFill>
                  <a:srgbClr val="000000"/>
                </a:solidFill>
                <a:round/>
                <a:headEnd/>
                <a:tailEnd/>
              </a:ln>
            </p:spPr>
            <p:txBody>
              <a:bodyPr/>
              <a:lstStyle/>
              <a:p>
                <a:endParaRPr lang="zh-CN" altLang="en-US"/>
              </a:p>
            </p:txBody>
          </p:sp>
          <p:sp>
            <p:nvSpPr>
              <p:cNvPr id="39964" name="Line 40"/>
              <p:cNvSpPr>
                <a:spLocks noChangeShapeType="1"/>
              </p:cNvSpPr>
              <p:nvPr/>
            </p:nvSpPr>
            <p:spPr bwMode="auto">
              <a:xfrm flipH="1" flipV="1">
                <a:off x="3871" y="10379"/>
                <a:ext cx="390" cy="364"/>
              </a:xfrm>
              <a:prstGeom prst="line">
                <a:avLst/>
              </a:prstGeom>
              <a:noFill/>
              <a:ln w="9525">
                <a:solidFill>
                  <a:srgbClr val="000000"/>
                </a:solidFill>
                <a:round/>
                <a:headEnd/>
                <a:tailEnd/>
              </a:ln>
            </p:spPr>
            <p:txBody>
              <a:bodyPr/>
              <a:lstStyle/>
              <a:p>
                <a:endParaRPr lang="zh-CN" altLang="en-US"/>
              </a:p>
            </p:txBody>
          </p:sp>
          <p:sp>
            <p:nvSpPr>
              <p:cNvPr id="39965" name="Line 41"/>
              <p:cNvSpPr>
                <a:spLocks noChangeShapeType="1"/>
              </p:cNvSpPr>
              <p:nvPr/>
            </p:nvSpPr>
            <p:spPr bwMode="auto">
              <a:xfrm flipH="1">
                <a:off x="3916" y="10827"/>
                <a:ext cx="390" cy="168"/>
              </a:xfrm>
              <a:prstGeom prst="line">
                <a:avLst/>
              </a:prstGeom>
              <a:noFill/>
              <a:ln w="9525">
                <a:solidFill>
                  <a:srgbClr val="000000"/>
                </a:solidFill>
                <a:round/>
                <a:headEnd/>
                <a:tailEnd/>
              </a:ln>
            </p:spPr>
            <p:txBody>
              <a:bodyPr/>
              <a:lstStyle/>
              <a:p>
                <a:endParaRPr lang="zh-CN" altLang="en-US"/>
              </a:p>
            </p:txBody>
          </p:sp>
        </p:grpSp>
        <p:sp>
          <p:nvSpPr>
            <p:cNvPr id="39942" name="AutoShape 42"/>
            <p:cNvSpPr>
              <a:spLocks noChangeArrowheads="1"/>
            </p:cNvSpPr>
            <p:nvPr/>
          </p:nvSpPr>
          <p:spPr bwMode="auto">
            <a:xfrm>
              <a:off x="5326" y="8685"/>
              <a:ext cx="2115" cy="910"/>
            </a:xfrm>
            <a:prstGeom prst="downArrow">
              <a:avLst>
                <a:gd name="adj1" fmla="val 50000"/>
                <a:gd name="adj2" fmla="val 25000"/>
              </a:avLst>
            </a:prstGeom>
            <a:solidFill>
              <a:schemeClr val="accent1"/>
            </a:solidFill>
            <a:ln w="9525">
              <a:solidFill>
                <a:srgbClr val="000000"/>
              </a:solidFill>
              <a:miter lim="800000"/>
              <a:headEnd/>
              <a:tailEnd/>
            </a:ln>
          </p:spPr>
          <p:txBody>
            <a:bodyPr/>
            <a:lstStyle/>
            <a:p>
              <a:pPr algn="ctr"/>
              <a:r>
                <a:rPr lang="zh-CN" altLang="en-US" sz="1400"/>
                <a:t>网络模型</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2818"/>
                                        </p:tgtEl>
                                        <p:attrNameLst>
                                          <p:attrName>style.visibility</p:attrName>
                                        </p:attrNameLst>
                                      </p:cBhvr>
                                      <p:to>
                                        <p:strVal val="visible"/>
                                      </p:to>
                                    </p:set>
                                    <p:anim calcmode="lin" valueType="num">
                                      <p:cBhvr additive="base">
                                        <p:cTn id="7" dur="500" fill="hold"/>
                                        <p:tgtEl>
                                          <p:spTgt spid="162818"/>
                                        </p:tgtEl>
                                        <p:attrNameLst>
                                          <p:attrName>ppt_x</p:attrName>
                                        </p:attrNameLst>
                                      </p:cBhvr>
                                      <p:tavLst>
                                        <p:tav tm="0">
                                          <p:val>
                                            <p:strVal val="#ppt_x"/>
                                          </p:val>
                                        </p:tav>
                                        <p:tav tm="100000">
                                          <p:val>
                                            <p:strVal val="#ppt_x"/>
                                          </p:val>
                                        </p:tav>
                                      </p:tavLst>
                                    </p:anim>
                                    <p:anim calcmode="lin" valueType="num">
                                      <p:cBhvr additive="base">
                                        <p:cTn id="8" dur="500" fill="hold"/>
                                        <p:tgtEl>
                                          <p:spTgt spid="16281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62819">
                                            <p:txEl>
                                              <p:pRg st="0" end="0"/>
                                            </p:txEl>
                                          </p:spTgt>
                                        </p:tgtEl>
                                        <p:attrNameLst>
                                          <p:attrName>style.visibility</p:attrName>
                                        </p:attrNameLst>
                                      </p:cBhvr>
                                      <p:to>
                                        <p:strVal val="visible"/>
                                      </p:to>
                                    </p:set>
                                    <p:anim calcmode="lin" valueType="num">
                                      <p:cBhvr additive="base">
                                        <p:cTn id="12" dur="500" fill="hold"/>
                                        <p:tgtEl>
                                          <p:spTgt spid="16281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6281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autoUpdateAnimBg="0"/>
      <p:bldP spid="162819" grpId="0" build="p" autoUpdateAnimBg="0"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1026"/>
          <p:cNvSpPr txBox="1">
            <a:spLocks noChangeArrowheads="1"/>
          </p:cNvSpPr>
          <p:nvPr/>
        </p:nvSpPr>
        <p:spPr bwMode="auto">
          <a:xfrm>
            <a:off x="2071688" y="717550"/>
            <a:ext cx="184150" cy="457200"/>
          </a:xfrm>
          <a:prstGeom prst="rect">
            <a:avLst/>
          </a:prstGeom>
          <a:noFill/>
          <a:ln w="9525">
            <a:noFill/>
            <a:miter lim="800000"/>
            <a:headEnd/>
            <a:tailEnd/>
          </a:ln>
        </p:spPr>
        <p:txBody>
          <a:bodyPr wrap="none">
            <a:spAutoFit/>
          </a:bodyPr>
          <a:lstStyle/>
          <a:p>
            <a:endParaRPr lang="zh-CN" altLang="zh-CN"/>
          </a:p>
        </p:txBody>
      </p:sp>
      <p:sp>
        <p:nvSpPr>
          <p:cNvPr id="40962" name="Text Box 1028"/>
          <p:cNvSpPr txBox="1">
            <a:spLocks noChangeArrowheads="1"/>
          </p:cNvSpPr>
          <p:nvPr/>
        </p:nvSpPr>
        <p:spPr bwMode="auto">
          <a:xfrm>
            <a:off x="0" y="836613"/>
            <a:ext cx="6761163" cy="5021262"/>
          </a:xfrm>
          <a:prstGeom prst="rect">
            <a:avLst/>
          </a:prstGeom>
          <a:noFill/>
          <a:ln w="9525">
            <a:noFill/>
            <a:miter lim="800000"/>
            <a:headEnd/>
            <a:tailEnd/>
          </a:ln>
        </p:spPr>
        <p:txBody>
          <a:bodyPr wrap="none">
            <a:spAutoFit/>
          </a:bodyPr>
          <a:lstStyle/>
          <a:p>
            <a:pPr marL="381000" lvl="2"/>
            <a:r>
              <a:rPr lang="en-US" altLang="zh-CN" b="1">
                <a:sym typeface="Symbol" pitchFamily="18" charset="2"/>
              </a:rPr>
              <a:t></a:t>
            </a:r>
            <a:r>
              <a:rPr lang="en-US" altLang="zh-CN" b="1"/>
              <a:t>  </a:t>
            </a:r>
            <a:r>
              <a:rPr lang="zh-CN" altLang="en-US" b="1"/>
              <a:t>精益生产 </a:t>
            </a:r>
            <a:r>
              <a:rPr lang="en-US" altLang="zh-CN" b="1"/>
              <a:t>(Lean Production) </a:t>
            </a:r>
            <a:r>
              <a:rPr lang="en-US" altLang="zh-CN"/>
              <a:t>1989</a:t>
            </a:r>
            <a:endParaRPr lang="en-US" altLang="zh-CN" b="1"/>
          </a:p>
          <a:p>
            <a:pPr marL="381000" lvl="2"/>
            <a:r>
              <a:rPr lang="en-US" altLang="zh-CN">
                <a:sym typeface="Symbol" pitchFamily="18" charset="2"/>
              </a:rPr>
              <a:t>    </a:t>
            </a:r>
            <a:r>
              <a:rPr lang="en-US" altLang="zh-CN"/>
              <a:t> </a:t>
            </a:r>
            <a:r>
              <a:rPr lang="zh-CN" altLang="en-US"/>
              <a:t>上</a:t>
            </a:r>
            <a:r>
              <a:rPr lang="en-US" altLang="zh-CN"/>
              <a:t>/</a:t>
            </a:r>
            <a:r>
              <a:rPr lang="zh-CN" altLang="en-US"/>
              <a:t>下游协作关系</a:t>
            </a:r>
            <a:endParaRPr lang="zh-CN" altLang="en-US" b="1"/>
          </a:p>
          <a:p>
            <a:pPr marL="381000" lvl="2">
              <a:spcBef>
                <a:spcPct val="30000"/>
              </a:spcBef>
            </a:pPr>
            <a:r>
              <a:rPr lang="zh-CN" altLang="en-US" b="1">
                <a:sym typeface="Symbol" pitchFamily="18" charset="2"/>
              </a:rPr>
              <a:t>  </a:t>
            </a:r>
            <a:r>
              <a:rPr lang="zh-CN" altLang="en-US" b="1"/>
              <a:t>敏捷制造（</a:t>
            </a:r>
            <a:r>
              <a:rPr lang="en-US" altLang="zh-CN" b="1"/>
              <a:t>Agile Manufacturing</a:t>
            </a:r>
            <a:r>
              <a:rPr lang="zh-CN" altLang="en-US" b="1"/>
              <a:t>）</a:t>
            </a:r>
            <a:r>
              <a:rPr lang="en-US" altLang="zh-CN"/>
              <a:t>1988-1991</a:t>
            </a:r>
            <a:endParaRPr lang="en-US" altLang="zh-CN" b="1"/>
          </a:p>
          <a:p>
            <a:pPr marL="381000" lvl="2"/>
            <a:r>
              <a:rPr lang="en-US" altLang="zh-CN" b="1">
                <a:sym typeface="Symbol" pitchFamily="18" charset="2"/>
              </a:rPr>
              <a:t>    </a:t>
            </a:r>
            <a:r>
              <a:rPr lang="en-US" altLang="zh-CN">
                <a:sym typeface="Symbol" pitchFamily="18" charset="2"/>
              </a:rPr>
              <a:t></a:t>
            </a:r>
            <a:r>
              <a:rPr lang="en-US" altLang="zh-CN"/>
              <a:t> </a:t>
            </a:r>
            <a:r>
              <a:rPr lang="zh-CN" altLang="en-US"/>
              <a:t>虚拟工厂，合作伙伴</a:t>
            </a:r>
          </a:p>
          <a:p>
            <a:pPr marL="381000" lvl="2">
              <a:spcBef>
                <a:spcPct val="30000"/>
              </a:spcBef>
            </a:pPr>
            <a:r>
              <a:rPr lang="zh-CN" altLang="en-US" b="1">
                <a:sym typeface="Symbol" pitchFamily="18" charset="2"/>
              </a:rPr>
              <a:t>  </a:t>
            </a:r>
            <a:r>
              <a:rPr lang="zh-CN" altLang="en-US" b="1"/>
              <a:t>约束理论（</a:t>
            </a:r>
            <a:r>
              <a:rPr lang="en-US" altLang="zh-CN" b="1"/>
              <a:t>TOC</a:t>
            </a:r>
            <a:r>
              <a:rPr lang="zh-CN" altLang="en-US" b="1"/>
              <a:t>）</a:t>
            </a:r>
            <a:r>
              <a:rPr lang="en-US" altLang="zh-CN"/>
              <a:t>1990</a:t>
            </a:r>
            <a:endParaRPr lang="en-US" altLang="zh-CN" b="1"/>
          </a:p>
          <a:p>
            <a:pPr marL="381000" lvl="2"/>
            <a:r>
              <a:rPr lang="en-US" altLang="zh-CN" b="1">
                <a:sym typeface="Symbol" pitchFamily="18" charset="2"/>
              </a:rPr>
              <a:t>    </a:t>
            </a:r>
            <a:r>
              <a:rPr lang="en-US" altLang="zh-CN" b="1"/>
              <a:t> </a:t>
            </a:r>
            <a:r>
              <a:rPr lang="zh-CN" altLang="en-US"/>
              <a:t>找准并消除瓶颈制约因素</a:t>
            </a:r>
          </a:p>
          <a:p>
            <a:pPr marL="381000" lvl="2">
              <a:spcBef>
                <a:spcPct val="30000"/>
              </a:spcBef>
            </a:pPr>
            <a:r>
              <a:rPr lang="zh-CN" altLang="en-US" b="1">
                <a:sym typeface="Symbol" pitchFamily="18" charset="2"/>
              </a:rPr>
              <a:t></a:t>
            </a:r>
            <a:r>
              <a:rPr lang="zh-CN" altLang="en-US" b="1"/>
              <a:t>  价值链 </a:t>
            </a:r>
            <a:r>
              <a:rPr lang="zh-CN" altLang="en-US"/>
              <a:t>（</a:t>
            </a:r>
            <a:r>
              <a:rPr lang="en-US" altLang="zh-CN"/>
              <a:t>M. Porter </a:t>
            </a:r>
            <a:r>
              <a:rPr lang="zh-CN" altLang="en-US"/>
              <a:t>教授）</a:t>
            </a:r>
            <a:r>
              <a:rPr lang="en-US" altLang="zh-CN"/>
              <a:t>1985</a:t>
            </a:r>
          </a:p>
          <a:p>
            <a:pPr marL="381000" lvl="2"/>
            <a:r>
              <a:rPr lang="en-US" altLang="zh-CN" b="1">
                <a:sym typeface="Symbol" pitchFamily="18" charset="2"/>
              </a:rPr>
              <a:t>    </a:t>
            </a:r>
            <a:r>
              <a:rPr lang="en-US" altLang="zh-CN" b="1"/>
              <a:t> </a:t>
            </a:r>
            <a:r>
              <a:rPr lang="zh-CN" altLang="en-US"/>
              <a:t>竞争优势</a:t>
            </a:r>
            <a:endParaRPr lang="zh-CN" altLang="en-US" b="1"/>
          </a:p>
          <a:p>
            <a:pPr marL="381000" lvl="2">
              <a:spcBef>
                <a:spcPct val="30000"/>
              </a:spcBef>
            </a:pPr>
            <a:r>
              <a:rPr lang="zh-CN" altLang="en-US" b="1">
                <a:sym typeface="Symbol" pitchFamily="18" charset="2"/>
              </a:rPr>
              <a:t></a:t>
            </a:r>
            <a:r>
              <a:rPr lang="zh-CN" altLang="en-US" b="1"/>
              <a:t>  准时制生产 （</a:t>
            </a:r>
            <a:r>
              <a:rPr lang="en-US" altLang="zh-CN" b="1"/>
              <a:t>JIT</a:t>
            </a:r>
            <a:r>
              <a:rPr lang="zh-CN" altLang="en-US" b="1"/>
              <a:t>）</a:t>
            </a:r>
            <a:r>
              <a:rPr lang="en-US" altLang="zh-CN"/>
              <a:t>1985</a:t>
            </a:r>
            <a:endParaRPr lang="en-US" altLang="zh-CN" b="1"/>
          </a:p>
          <a:p>
            <a:pPr marL="381000" lvl="2"/>
            <a:r>
              <a:rPr lang="en-US" altLang="zh-CN" b="1">
                <a:sym typeface="Symbol" pitchFamily="18" charset="2"/>
              </a:rPr>
              <a:t>    </a:t>
            </a:r>
            <a:r>
              <a:rPr lang="en-US" altLang="zh-CN" b="1"/>
              <a:t> </a:t>
            </a:r>
            <a:r>
              <a:rPr lang="zh-CN" altLang="en-US"/>
              <a:t>消除一切无效劳动与浪费</a:t>
            </a:r>
            <a:r>
              <a:rPr lang="en-US" altLang="zh-CN"/>
              <a:t>/</a:t>
            </a:r>
            <a:r>
              <a:rPr lang="zh-CN" altLang="en-US"/>
              <a:t>进取不懈</a:t>
            </a:r>
            <a:endParaRPr lang="zh-CN" altLang="en-US" b="1"/>
          </a:p>
          <a:p>
            <a:pPr marL="381000" lvl="2">
              <a:spcBef>
                <a:spcPct val="30000"/>
              </a:spcBef>
            </a:pPr>
            <a:r>
              <a:rPr lang="zh-CN" altLang="en-US" b="1">
                <a:sym typeface="Symbol" pitchFamily="18" charset="2"/>
              </a:rPr>
              <a:t></a:t>
            </a:r>
            <a:r>
              <a:rPr lang="zh-CN" altLang="en-US" b="1"/>
              <a:t>  全面质量管理（</a:t>
            </a:r>
            <a:r>
              <a:rPr lang="en-US" altLang="zh-CN" b="1"/>
              <a:t>TQM</a:t>
            </a:r>
            <a:r>
              <a:rPr lang="zh-CN" altLang="en-US" b="1"/>
              <a:t>）</a:t>
            </a:r>
            <a:r>
              <a:rPr lang="en-US" altLang="zh-CN"/>
              <a:t>1980’</a:t>
            </a:r>
            <a:endParaRPr lang="en-US" altLang="zh-CN" b="1"/>
          </a:p>
          <a:p>
            <a:pPr marL="381000" lvl="2"/>
            <a:r>
              <a:rPr lang="en-US" altLang="zh-CN" b="1">
                <a:sym typeface="Symbol" pitchFamily="18" charset="2"/>
              </a:rPr>
              <a:t>    </a:t>
            </a:r>
            <a:r>
              <a:rPr lang="en-US" altLang="zh-CN" b="1"/>
              <a:t> </a:t>
            </a:r>
            <a:r>
              <a:rPr lang="zh-CN" altLang="en-US"/>
              <a:t>质量的标准：客户满意度</a:t>
            </a:r>
          </a:p>
        </p:txBody>
      </p:sp>
      <p:sp>
        <p:nvSpPr>
          <p:cNvPr id="40963" name="Rectangle 1029"/>
          <p:cNvSpPr>
            <a:spLocks noChangeArrowheads="1"/>
          </p:cNvSpPr>
          <p:nvPr/>
        </p:nvSpPr>
        <p:spPr bwMode="auto">
          <a:xfrm>
            <a:off x="7115175" y="0"/>
            <a:ext cx="260350" cy="457200"/>
          </a:xfrm>
          <a:prstGeom prst="rect">
            <a:avLst/>
          </a:prstGeom>
          <a:noFill/>
          <a:ln w="9525">
            <a:noFill/>
            <a:miter lim="800000"/>
            <a:headEnd/>
            <a:tailEnd/>
          </a:ln>
        </p:spPr>
        <p:txBody>
          <a:bodyPr wrap="none">
            <a:spAutoFit/>
          </a:bodyPr>
          <a:lstStyle/>
          <a:p>
            <a:r>
              <a:rPr lang="en-US" altLang="zh-CN" b="1">
                <a:solidFill>
                  <a:srgbClr val="3399FF"/>
                </a:solidFill>
              </a:rPr>
              <a:t> </a:t>
            </a:r>
          </a:p>
        </p:txBody>
      </p:sp>
      <p:sp>
        <p:nvSpPr>
          <p:cNvPr id="40964" name="标题 10"/>
          <p:cNvSpPr>
            <a:spLocks noGrp="1"/>
          </p:cNvSpPr>
          <p:nvPr>
            <p:ph type="title" idx="4294967295"/>
          </p:nvPr>
        </p:nvSpPr>
        <p:spPr>
          <a:xfrm>
            <a:off x="0" y="0"/>
            <a:ext cx="7586663" cy="571500"/>
          </a:xfrm>
        </p:spPr>
        <p:txBody>
          <a:bodyPr/>
          <a:lstStyle/>
          <a:p>
            <a:pPr algn="l"/>
            <a:r>
              <a:rPr lang="zh-CN" altLang="zh-CN" sz="3200" b="1" smtClean="0">
                <a:solidFill>
                  <a:schemeClr val="bg1"/>
                </a:solidFill>
                <a:latin typeface="华文中宋" pitchFamily="2" charset="-122"/>
                <a:ea typeface="华文中宋" pitchFamily="2" charset="-122"/>
              </a:rPr>
              <a:t>供需链管理同各先进管理思想</a:t>
            </a:r>
          </a:p>
        </p:txBody>
      </p:sp>
      <p:sp>
        <p:nvSpPr>
          <p:cNvPr id="12" name="Text Box 7"/>
          <p:cNvSpPr txBox="1">
            <a:spLocks noChangeArrowheads="1"/>
          </p:cNvSpPr>
          <p:nvPr/>
        </p:nvSpPr>
        <p:spPr bwMode="auto">
          <a:xfrm>
            <a:off x="5286375" y="3500438"/>
            <a:ext cx="3632200" cy="3046412"/>
          </a:xfrm>
          <a:prstGeom prst="rect">
            <a:avLst/>
          </a:prstGeom>
          <a:solidFill>
            <a:schemeClr val="bg1"/>
          </a:solidFill>
          <a:ln w="9525">
            <a:noFill/>
            <a:miter lim="800000"/>
            <a:headEnd/>
            <a:tailEnd/>
          </a:ln>
        </p:spPr>
        <p:txBody>
          <a:bodyPr>
            <a:spAutoFit/>
          </a:bodyPr>
          <a:lstStyle/>
          <a:p>
            <a:pPr>
              <a:lnSpc>
                <a:spcPct val="160000"/>
              </a:lnSpc>
              <a:defRPr/>
            </a:pPr>
            <a:r>
              <a:rPr lang="zh-CN" altLang="en-US" sz="2000" b="1" dirty="0"/>
              <a:t>各种管理思想的共性</a:t>
            </a:r>
          </a:p>
          <a:p>
            <a:pPr marL="457200" indent="-457200">
              <a:lnSpc>
                <a:spcPct val="160000"/>
              </a:lnSpc>
              <a:buFont typeface="+mj-lt"/>
              <a:buAutoNum type="arabicPeriod"/>
              <a:defRPr/>
            </a:pPr>
            <a:r>
              <a:rPr lang="zh-CN" altLang="en-US" sz="2000" b="1" dirty="0">
                <a:sym typeface="Symbol" pitchFamily="18" charset="2"/>
              </a:rPr>
              <a:t>上下游合作伙伴关系     </a:t>
            </a:r>
          </a:p>
          <a:p>
            <a:pPr marL="457200" indent="-457200">
              <a:lnSpc>
                <a:spcPct val="160000"/>
              </a:lnSpc>
              <a:buFont typeface="+mj-lt"/>
              <a:buAutoNum type="arabicPeriod"/>
              <a:defRPr/>
            </a:pPr>
            <a:r>
              <a:rPr lang="zh-CN" altLang="en-US" sz="2000" b="1" dirty="0">
                <a:sym typeface="Symbol" pitchFamily="18" charset="2"/>
              </a:rPr>
              <a:t> 价值创新满足客户                             </a:t>
            </a:r>
          </a:p>
          <a:p>
            <a:pPr marL="457200" indent="-457200">
              <a:lnSpc>
                <a:spcPct val="160000"/>
              </a:lnSpc>
              <a:buFont typeface="+mj-lt"/>
              <a:buAutoNum type="arabicPeriod"/>
              <a:defRPr/>
            </a:pPr>
            <a:r>
              <a:rPr lang="zh-CN" altLang="en-US" sz="2000" b="1" dirty="0">
                <a:sym typeface="Symbol" pitchFamily="18" charset="2"/>
              </a:rPr>
              <a:t>消除无效作业与浪费 </a:t>
            </a:r>
          </a:p>
          <a:p>
            <a:pPr marL="457200" indent="-457200">
              <a:lnSpc>
                <a:spcPct val="160000"/>
              </a:lnSpc>
              <a:buFont typeface="+mj-lt"/>
              <a:buAutoNum type="arabicPeriod"/>
              <a:defRPr/>
            </a:pPr>
            <a:r>
              <a:rPr lang="zh-CN" altLang="en-US" sz="2000" b="1" dirty="0">
                <a:sym typeface="Symbol" pitchFamily="18" charset="2"/>
              </a:rPr>
              <a:t>重点解决制约因素（瓶颈）</a:t>
            </a:r>
          </a:p>
          <a:p>
            <a:pPr marL="457200" indent="-457200">
              <a:lnSpc>
                <a:spcPct val="160000"/>
              </a:lnSpc>
              <a:buFont typeface="+mj-lt"/>
              <a:buAutoNum type="arabicPeriod"/>
              <a:defRPr/>
            </a:pPr>
            <a:r>
              <a:rPr lang="zh-CN" altLang="en-US" sz="2000" b="1" dirty="0">
                <a:sym typeface="Symbol" pitchFamily="18" charset="2"/>
              </a:rPr>
              <a:t>持续优化</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7200900" cy="571500"/>
          </a:xfrm>
        </p:spPr>
        <p:txBody>
          <a:bodyPr anchor="t"/>
          <a:lstStyle/>
          <a:p>
            <a:pPr lvl="1" algn="l">
              <a:defRPr/>
            </a:pPr>
            <a:r>
              <a:rPr lang="en-US" altLang="zh-CN" sz="3200" b="1" kern="1200" dirty="0" smtClean="0">
                <a:solidFill>
                  <a:schemeClr val="bg1"/>
                </a:solidFill>
                <a:latin typeface="华文中宋" pitchFamily="2" charset="-122"/>
                <a:ea typeface="华文中宋" pitchFamily="2" charset="-122"/>
              </a:rPr>
              <a:t>1</a:t>
            </a:r>
            <a:r>
              <a:rPr lang="zh-CN" altLang="en-US" sz="3200" b="1" kern="1200" dirty="0" smtClean="0">
                <a:solidFill>
                  <a:schemeClr val="bg1"/>
                </a:solidFill>
                <a:latin typeface="华文中宋" pitchFamily="2" charset="-122"/>
                <a:ea typeface="华文中宋" pitchFamily="2" charset="-122"/>
              </a:rPr>
              <a:t>：现代管理的“三层基本框架图”</a:t>
            </a:r>
            <a:endParaRPr lang="zh-CN" altLang="en-US" sz="3200" b="1" kern="1200" dirty="0">
              <a:solidFill>
                <a:schemeClr val="bg1"/>
              </a:solidFill>
              <a:latin typeface="华文中宋" pitchFamily="2" charset="-122"/>
              <a:ea typeface="华文中宋" pitchFamily="2" charset="-122"/>
              <a:cs typeface="+mj-cs"/>
            </a:endParaRPr>
          </a:p>
        </p:txBody>
      </p:sp>
      <p:graphicFrame>
        <p:nvGraphicFramePr>
          <p:cNvPr id="4" name="内容占位符 3"/>
          <p:cNvGraphicFramePr>
            <a:graphicFrameLocks noGrp="1"/>
          </p:cNvGraphicFramePr>
          <p:nvPr>
            <p:ph idx="1"/>
          </p:nvPr>
        </p:nvGraphicFramePr>
        <p:xfrm>
          <a:off x="1000125" y="1214438"/>
          <a:ext cx="7000923" cy="4916338"/>
        </p:xfrm>
        <a:graphic>
          <a:graphicData uri="http://schemas.openxmlformats.org/drawingml/2006/table">
            <a:tbl>
              <a:tblPr/>
              <a:tblGrid>
                <a:gridCol w="285752"/>
                <a:gridCol w="357190"/>
                <a:gridCol w="500066"/>
                <a:gridCol w="1143008"/>
                <a:gridCol w="4714907"/>
              </a:tblGrid>
              <a:tr h="1125149">
                <a:tc rowSpan="3">
                  <a:txBody>
                    <a:bodyPr/>
                    <a:lstStyle/>
                    <a:p>
                      <a:pPr algn="ctr">
                        <a:spcAft>
                          <a:spcPts val="0"/>
                        </a:spcAft>
                      </a:pPr>
                      <a:r>
                        <a:rPr lang="zh-CN" sz="1800" kern="100">
                          <a:solidFill>
                            <a:schemeClr val="bg2">
                              <a:lumMod val="10000"/>
                            </a:schemeClr>
                          </a:solidFill>
                          <a:latin typeface="Times New Roman"/>
                          <a:ea typeface="楷体_GB2312"/>
                        </a:rPr>
                        <a:t>管理层次</a:t>
                      </a:r>
                      <a:endParaRPr lang="zh-CN" sz="1800" kern="100">
                        <a:solidFill>
                          <a:schemeClr val="bg2">
                            <a:lumMod val="10000"/>
                          </a:schemeClr>
                        </a:solidFill>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kern="100">
                          <a:solidFill>
                            <a:schemeClr val="bg2">
                              <a:lumMod val="10000"/>
                            </a:schemeClr>
                          </a:solidFill>
                          <a:latin typeface="Times New Roman"/>
                          <a:ea typeface="楷体_GB2312"/>
                        </a:rPr>
                        <a:t>三</a:t>
                      </a:r>
                      <a:endParaRPr lang="zh-CN" sz="1800" kern="100">
                        <a:solidFill>
                          <a:schemeClr val="bg2">
                            <a:lumMod val="10000"/>
                          </a:schemeClr>
                        </a:solidFill>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zh-CN" sz="1800" kern="100">
                          <a:solidFill>
                            <a:schemeClr val="bg2">
                              <a:lumMod val="10000"/>
                            </a:schemeClr>
                          </a:solidFill>
                          <a:latin typeface="Times New Roman"/>
                          <a:ea typeface="楷体_GB2312"/>
                        </a:rPr>
                        <a:t>软环境管理：</a:t>
                      </a:r>
                      <a:endParaRPr lang="zh-CN" sz="1800" kern="100">
                        <a:solidFill>
                          <a:schemeClr val="bg2">
                            <a:lumMod val="10000"/>
                          </a:schemeClr>
                        </a:solidFill>
                        <a:latin typeface="Times New Roman"/>
                        <a:ea typeface="宋体"/>
                      </a:endParaRPr>
                    </a:p>
                    <a:p>
                      <a:pPr algn="ctr">
                        <a:spcAft>
                          <a:spcPts val="0"/>
                        </a:spcAft>
                      </a:pPr>
                      <a:r>
                        <a:rPr lang="zh-CN" sz="1800" kern="100">
                          <a:solidFill>
                            <a:schemeClr val="bg2">
                              <a:lumMod val="10000"/>
                            </a:schemeClr>
                          </a:solidFill>
                          <a:latin typeface="Times New Roman"/>
                          <a:ea typeface="楷体_GB2312"/>
                        </a:rPr>
                        <a:t>管理的长期竞争力提高</a:t>
                      </a:r>
                      <a:endParaRPr lang="zh-CN" sz="1800" kern="100">
                        <a:solidFill>
                          <a:schemeClr val="bg2">
                            <a:lumMod val="10000"/>
                          </a:schemeClr>
                        </a:solidFill>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marL="46355" indent="46355" algn="just">
                        <a:spcAft>
                          <a:spcPts val="0"/>
                        </a:spcAft>
                      </a:pPr>
                      <a:r>
                        <a:rPr lang="zh-CN" sz="1800" kern="100">
                          <a:solidFill>
                            <a:schemeClr val="bg2">
                              <a:lumMod val="10000"/>
                            </a:schemeClr>
                          </a:solidFill>
                          <a:latin typeface="Times New Roman"/>
                          <a:ea typeface="楷体_GB2312"/>
                        </a:rPr>
                        <a:t>如何提高公司的文化氛围？</a:t>
                      </a:r>
                      <a:endParaRPr lang="zh-CN" sz="1800" kern="100">
                        <a:solidFill>
                          <a:schemeClr val="bg2">
                            <a:lumMod val="10000"/>
                          </a:schemeClr>
                        </a:solidFill>
                        <a:latin typeface="Times New Roman"/>
                        <a:ea typeface="宋体"/>
                      </a:endParaRPr>
                    </a:p>
                    <a:p>
                      <a:pPr marL="46355" indent="46355" algn="just">
                        <a:spcAft>
                          <a:spcPts val="0"/>
                        </a:spcAft>
                      </a:pPr>
                      <a:r>
                        <a:rPr lang="zh-CN" sz="1800" kern="100">
                          <a:solidFill>
                            <a:schemeClr val="bg2">
                              <a:lumMod val="10000"/>
                            </a:schemeClr>
                          </a:solidFill>
                          <a:latin typeface="Times New Roman"/>
                          <a:ea typeface="楷体_GB2312"/>
                        </a:rPr>
                        <a:t>如何有效的形成学习型组织，提高团队的技能、素质？</a:t>
                      </a:r>
                      <a:endParaRPr lang="zh-CN" sz="1800" kern="100">
                        <a:solidFill>
                          <a:schemeClr val="bg2">
                            <a:lumMod val="10000"/>
                          </a:schemeClr>
                        </a:solidFill>
                        <a:latin typeface="Times New Roman"/>
                        <a:ea typeface="宋体"/>
                      </a:endParaRPr>
                    </a:p>
                    <a:p>
                      <a:pPr marL="46355" indent="46355" algn="just">
                        <a:spcAft>
                          <a:spcPts val="0"/>
                        </a:spcAft>
                      </a:pPr>
                      <a:r>
                        <a:rPr lang="zh-CN" sz="1800" kern="100">
                          <a:solidFill>
                            <a:schemeClr val="bg2">
                              <a:lumMod val="10000"/>
                            </a:schemeClr>
                          </a:solidFill>
                          <a:latin typeface="Times New Roman"/>
                          <a:ea typeface="楷体_GB2312"/>
                        </a:rPr>
                        <a:t>如何提高企业的核心竞争力？</a:t>
                      </a:r>
                      <a:endParaRPr lang="zh-CN" sz="1800" kern="100">
                        <a:solidFill>
                          <a:schemeClr val="bg2">
                            <a:lumMod val="10000"/>
                          </a:schemeClr>
                        </a:solidFill>
                        <a:latin typeface="Times New Roman"/>
                        <a:ea typeface="宋体"/>
                      </a:endParaRPr>
                    </a:p>
                    <a:p>
                      <a:pPr marL="46355" indent="46355" algn="just">
                        <a:spcAft>
                          <a:spcPts val="0"/>
                        </a:spcAft>
                      </a:pPr>
                      <a:r>
                        <a:rPr lang="zh-CN" sz="1800" kern="100">
                          <a:solidFill>
                            <a:schemeClr val="bg2">
                              <a:lumMod val="10000"/>
                            </a:schemeClr>
                          </a:solidFill>
                          <a:latin typeface="Times New Roman"/>
                          <a:ea typeface="楷体_GB2312"/>
                        </a:rPr>
                        <a:t>………</a:t>
                      </a:r>
                      <a:endParaRPr lang="zh-CN" sz="1800" kern="100">
                        <a:solidFill>
                          <a:schemeClr val="bg2">
                            <a:lumMod val="10000"/>
                          </a:schemeClr>
                        </a:solidFill>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267">
                <a:tc vMerge="1">
                  <a:txBody>
                    <a:bodyPr/>
                    <a:lstStyle/>
                    <a:p>
                      <a:endParaRPr lang="zh-CN" altLang="en-US"/>
                    </a:p>
                  </a:txBody>
                  <a:tcPr/>
                </a:tc>
                <a:tc>
                  <a:txBody>
                    <a:bodyPr/>
                    <a:lstStyle/>
                    <a:p>
                      <a:pPr algn="ctr">
                        <a:spcAft>
                          <a:spcPts val="0"/>
                        </a:spcAft>
                      </a:pPr>
                      <a:r>
                        <a:rPr lang="zh-CN" sz="1800" kern="100">
                          <a:solidFill>
                            <a:schemeClr val="bg2">
                              <a:lumMod val="10000"/>
                            </a:schemeClr>
                          </a:solidFill>
                          <a:latin typeface="Times New Roman"/>
                          <a:ea typeface="楷体_GB2312"/>
                        </a:rPr>
                        <a:t>二</a:t>
                      </a:r>
                      <a:endParaRPr lang="zh-CN" sz="1800" kern="100">
                        <a:solidFill>
                          <a:schemeClr val="bg2">
                            <a:lumMod val="10000"/>
                          </a:schemeClr>
                        </a:solidFill>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800" kern="100">
                          <a:solidFill>
                            <a:schemeClr val="bg2">
                              <a:lumMod val="10000"/>
                            </a:schemeClr>
                          </a:solidFill>
                          <a:latin typeface="Times New Roman"/>
                          <a:ea typeface="楷体_GB2312"/>
                        </a:rPr>
                        <a:t>硬环境管理</a:t>
                      </a:r>
                      <a:endParaRPr lang="zh-CN" sz="1800" kern="100">
                        <a:solidFill>
                          <a:schemeClr val="bg2">
                            <a:lumMod val="10000"/>
                          </a:schemeClr>
                        </a:solidFill>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800" kern="100">
                          <a:solidFill>
                            <a:schemeClr val="bg2">
                              <a:lumMod val="10000"/>
                            </a:schemeClr>
                          </a:solidFill>
                          <a:latin typeface="Times New Roman"/>
                          <a:ea typeface="楷体_GB2312"/>
                        </a:rPr>
                        <a:t>管理的深度优化</a:t>
                      </a:r>
                      <a:endParaRPr lang="zh-CN" sz="1800" kern="100">
                        <a:solidFill>
                          <a:schemeClr val="bg2">
                            <a:lumMod val="10000"/>
                          </a:schemeClr>
                        </a:solidFill>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mj-lt"/>
                        <a:buAutoNum type="arabicPeriod"/>
                      </a:pPr>
                      <a:r>
                        <a:rPr lang="zh-CN" sz="1800" kern="100">
                          <a:solidFill>
                            <a:schemeClr val="bg2">
                              <a:lumMod val="10000"/>
                            </a:schemeClr>
                          </a:solidFill>
                          <a:latin typeface="Times New Roman"/>
                          <a:ea typeface="楷体_GB2312"/>
                        </a:rPr>
                        <a:t>如何提高产品的合格率？</a:t>
                      </a:r>
                      <a:endParaRPr lang="zh-CN" sz="1800" kern="100">
                        <a:solidFill>
                          <a:schemeClr val="bg2">
                            <a:lumMod val="10000"/>
                          </a:schemeClr>
                        </a:solidFill>
                        <a:latin typeface="Times New Roman"/>
                        <a:ea typeface="宋体"/>
                      </a:endParaRPr>
                    </a:p>
                    <a:p>
                      <a:pPr marL="342900" lvl="0" indent="-342900" algn="just">
                        <a:spcAft>
                          <a:spcPts val="0"/>
                        </a:spcAft>
                        <a:buFont typeface="+mj-lt"/>
                        <a:buAutoNum type="arabicPeriod"/>
                      </a:pPr>
                      <a:r>
                        <a:rPr lang="zh-CN" sz="1800" kern="100">
                          <a:solidFill>
                            <a:schemeClr val="bg2">
                              <a:lumMod val="10000"/>
                            </a:schemeClr>
                          </a:solidFill>
                          <a:latin typeface="Times New Roman"/>
                          <a:ea typeface="楷体_GB2312"/>
                        </a:rPr>
                        <a:t>如何提高产品的品质？</a:t>
                      </a:r>
                      <a:endParaRPr lang="zh-CN" sz="1800" kern="100">
                        <a:solidFill>
                          <a:schemeClr val="bg2">
                            <a:lumMod val="10000"/>
                          </a:schemeClr>
                        </a:solidFill>
                        <a:latin typeface="Times New Roman"/>
                        <a:ea typeface="宋体"/>
                      </a:endParaRPr>
                    </a:p>
                    <a:p>
                      <a:pPr marL="342900" lvl="0" indent="-342900" algn="just">
                        <a:spcAft>
                          <a:spcPts val="0"/>
                        </a:spcAft>
                        <a:buFont typeface="+mj-lt"/>
                        <a:buAutoNum type="arabicPeriod"/>
                      </a:pPr>
                      <a:r>
                        <a:rPr lang="zh-CN" sz="1800" kern="100">
                          <a:solidFill>
                            <a:schemeClr val="bg2">
                              <a:lumMod val="10000"/>
                            </a:schemeClr>
                          </a:solidFill>
                          <a:latin typeface="Times New Roman"/>
                          <a:ea typeface="楷体_GB2312"/>
                        </a:rPr>
                        <a:t>如何降低成本？</a:t>
                      </a:r>
                      <a:endParaRPr lang="zh-CN" sz="1800" kern="100">
                        <a:solidFill>
                          <a:schemeClr val="bg2">
                            <a:lumMod val="10000"/>
                          </a:schemeClr>
                        </a:solidFill>
                        <a:latin typeface="Times New Roman"/>
                        <a:ea typeface="宋体"/>
                      </a:endParaRPr>
                    </a:p>
                    <a:p>
                      <a:pPr marL="342900" lvl="0" indent="-342900" algn="just">
                        <a:spcAft>
                          <a:spcPts val="0"/>
                        </a:spcAft>
                        <a:buFont typeface="+mj-lt"/>
                        <a:buAutoNum type="arabicPeriod"/>
                      </a:pPr>
                      <a:r>
                        <a:rPr lang="zh-CN" sz="1800" kern="100">
                          <a:solidFill>
                            <a:schemeClr val="bg2">
                              <a:lumMod val="10000"/>
                            </a:schemeClr>
                          </a:solidFill>
                          <a:latin typeface="Times New Roman"/>
                          <a:ea typeface="楷体_GB2312"/>
                        </a:rPr>
                        <a:t>如何提高生产过程的效率？</a:t>
                      </a:r>
                      <a:endParaRPr lang="zh-CN" sz="1800" kern="100">
                        <a:solidFill>
                          <a:schemeClr val="bg2">
                            <a:lumMod val="10000"/>
                          </a:schemeClr>
                        </a:solidFill>
                        <a:latin typeface="Times New Roman"/>
                        <a:ea typeface="宋体"/>
                      </a:endParaRPr>
                    </a:p>
                    <a:p>
                      <a:pPr marL="342900" lvl="0" indent="-342900" algn="just">
                        <a:spcAft>
                          <a:spcPts val="0"/>
                        </a:spcAft>
                        <a:buFont typeface="+mj-lt"/>
                        <a:buAutoNum type="arabicPeriod"/>
                      </a:pPr>
                      <a:r>
                        <a:rPr lang="zh-CN" sz="1800" kern="100">
                          <a:solidFill>
                            <a:schemeClr val="bg2">
                              <a:lumMod val="10000"/>
                            </a:schemeClr>
                          </a:solidFill>
                          <a:latin typeface="Times New Roman"/>
                          <a:ea typeface="楷体_GB2312"/>
                        </a:rPr>
                        <a:t>如何提高客户的满意度？</a:t>
                      </a:r>
                      <a:endParaRPr lang="zh-CN" sz="1800" kern="100">
                        <a:solidFill>
                          <a:schemeClr val="bg2">
                            <a:lumMod val="10000"/>
                          </a:schemeClr>
                        </a:solidFill>
                        <a:latin typeface="Times New Roman"/>
                        <a:ea typeface="宋体"/>
                      </a:endParaRPr>
                    </a:p>
                    <a:p>
                      <a:pPr marL="342900" lvl="0" indent="-342900" algn="just">
                        <a:spcAft>
                          <a:spcPts val="0"/>
                        </a:spcAft>
                        <a:buFont typeface="+mj-lt"/>
                        <a:buAutoNum type="arabicPeriod"/>
                      </a:pPr>
                      <a:r>
                        <a:rPr lang="zh-CN" sz="1800" kern="100">
                          <a:solidFill>
                            <a:schemeClr val="bg2">
                              <a:lumMod val="10000"/>
                            </a:schemeClr>
                          </a:solidFill>
                          <a:latin typeface="Times New Roman"/>
                          <a:ea typeface="楷体_GB2312"/>
                        </a:rPr>
                        <a:t>如何提高销售的力度？</a:t>
                      </a:r>
                      <a:endParaRPr lang="zh-CN" sz="1800" kern="100">
                        <a:solidFill>
                          <a:schemeClr val="bg2">
                            <a:lumMod val="10000"/>
                          </a:schemeClr>
                        </a:solidFill>
                        <a:latin typeface="Times New Roman"/>
                        <a:ea typeface="宋体"/>
                      </a:endParaRPr>
                    </a:p>
                    <a:p>
                      <a:pPr marL="342900" lvl="0" indent="-342900" algn="just">
                        <a:spcAft>
                          <a:spcPts val="0"/>
                        </a:spcAft>
                        <a:buFont typeface="+mj-lt"/>
                        <a:buAutoNum type="arabicPeriod"/>
                      </a:pPr>
                      <a:r>
                        <a:rPr lang="zh-CN" sz="1800" kern="100">
                          <a:solidFill>
                            <a:schemeClr val="bg2">
                              <a:lumMod val="10000"/>
                            </a:schemeClr>
                          </a:solidFill>
                          <a:latin typeface="Times New Roman"/>
                          <a:ea typeface="楷体_GB2312"/>
                        </a:rPr>
                        <a:t>如何提高中间管理层的有效执行能力？</a:t>
                      </a:r>
                      <a:endParaRPr lang="zh-CN" sz="1800" kern="100">
                        <a:solidFill>
                          <a:schemeClr val="bg2">
                            <a:lumMod val="10000"/>
                          </a:schemeClr>
                        </a:solidFill>
                        <a:latin typeface="Times New Roman"/>
                        <a:ea typeface="宋体"/>
                      </a:endParaRPr>
                    </a:p>
                    <a:p>
                      <a:pPr marL="342900" lvl="0" indent="-342900" algn="just">
                        <a:spcAft>
                          <a:spcPts val="0"/>
                        </a:spcAft>
                        <a:buFont typeface="+mj-lt"/>
                        <a:buAutoNum type="arabicPeriod"/>
                      </a:pPr>
                      <a:r>
                        <a:rPr lang="zh-CN" sz="1800" kern="100">
                          <a:solidFill>
                            <a:schemeClr val="bg2">
                              <a:lumMod val="10000"/>
                            </a:schemeClr>
                          </a:solidFill>
                          <a:latin typeface="Times New Roman"/>
                          <a:ea typeface="楷体_GB2312"/>
                        </a:rPr>
                        <a:t>……</a:t>
                      </a:r>
                      <a:endParaRPr lang="zh-CN" sz="1800" kern="100">
                        <a:solidFill>
                          <a:schemeClr val="bg2">
                            <a:lumMod val="10000"/>
                          </a:schemeClr>
                        </a:solidFill>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0178">
                <a:tc vMerge="1">
                  <a:txBody>
                    <a:bodyPr/>
                    <a:lstStyle/>
                    <a:p>
                      <a:endParaRPr lang="zh-CN" altLang="en-US"/>
                    </a:p>
                  </a:txBody>
                  <a:tcPr/>
                </a:tc>
                <a:tc>
                  <a:txBody>
                    <a:bodyPr/>
                    <a:lstStyle/>
                    <a:p>
                      <a:pPr algn="ctr">
                        <a:spcAft>
                          <a:spcPts val="0"/>
                        </a:spcAft>
                      </a:pPr>
                      <a:r>
                        <a:rPr lang="zh-CN" sz="1800" kern="100">
                          <a:solidFill>
                            <a:schemeClr val="bg2">
                              <a:lumMod val="10000"/>
                            </a:schemeClr>
                          </a:solidFill>
                          <a:latin typeface="Times New Roman"/>
                          <a:ea typeface="楷体_GB2312"/>
                        </a:rPr>
                        <a:t>一</a:t>
                      </a:r>
                      <a:endParaRPr lang="zh-CN" sz="1800" kern="100">
                        <a:solidFill>
                          <a:schemeClr val="bg2">
                            <a:lumMod val="10000"/>
                          </a:schemeClr>
                        </a:solidFill>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a:spcAft>
                          <a:spcPts val="0"/>
                        </a:spcAft>
                      </a:pPr>
                      <a:r>
                        <a:rPr lang="zh-CN" sz="1800" kern="100">
                          <a:solidFill>
                            <a:schemeClr val="bg2">
                              <a:lumMod val="10000"/>
                            </a:schemeClr>
                          </a:solidFill>
                          <a:latin typeface="Times New Roman"/>
                          <a:ea typeface="楷体_GB2312"/>
                        </a:rPr>
                        <a:t>管理的基础建设</a:t>
                      </a:r>
                      <a:endParaRPr lang="zh-CN" sz="1800" kern="100">
                        <a:solidFill>
                          <a:schemeClr val="bg2">
                            <a:lumMod val="10000"/>
                          </a:schemeClr>
                        </a:solidFill>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6355" indent="46355" algn="just">
                        <a:spcAft>
                          <a:spcPts val="0"/>
                        </a:spcAft>
                      </a:pPr>
                      <a:r>
                        <a:rPr lang="zh-CN" sz="1800" kern="100" dirty="0">
                          <a:solidFill>
                            <a:schemeClr val="bg2">
                              <a:lumMod val="10000"/>
                            </a:schemeClr>
                          </a:solidFill>
                          <a:latin typeface="Times New Roman"/>
                          <a:ea typeface="楷体_GB2312"/>
                        </a:rPr>
                        <a:t>目标、资源（人力、产品、物质）、体制（以目标管理为基础），并对其有效的执行，从而获得大量有效的过程数据和信息，为管理的优化打下必不可少的基础。</a:t>
                      </a:r>
                      <a:endParaRPr lang="zh-CN" sz="1800" kern="100" dirty="0">
                        <a:solidFill>
                          <a:schemeClr val="bg2">
                            <a:lumMod val="10000"/>
                          </a:schemeClr>
                        </a:solidFill>
                        <a:latin typeface="Times New Roman"/>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2"/>
          <p:cNvSpPr txBox="1">
            <a:spLocks noChangeArrowheads="1"/>
          </p:cNvSpPr>
          <p:nvPr/>
        </p:nvSpPr>
        <p:spPr bwMode="auto">
          <a:xfrm>
            <a:off x="1782763" y="904875"/>
            <a:ext cx="5053012" cy="914400"/>
          </a:xfrm>
          <a:prstGeom prst="rect">
            <a:avLst/>
          </a:prstGeom>
          <a:noFill/>
          <a:ln w="9525">
            <a:noFill/>
            <a:miter lim="800000"/>
            <a:headEnd/>
            <a:tailEnd/>
          </a:ln>
        </p:spPr>
        <p:txBody>
          <a:bodyPr wrap="none">
            <a:spAutoFit/>
          </a:bodyPr>
          <a:lstStyle/>
          <a:p>
            <a:pPr algn="ctr"/>
            <a:r>
              <a:rPr lang="zh-CN" altLang="en-US" sz="3000" b="1"/>
              <a:t>精益生产方式要点</a:t>
            </a:r>
            <a:endParaRPr lang="zh-CN" altLang="en-US" sz="2800" b="1"/>
          </a:p>
          <a:p>
            <a:pPr algn="ctr">
              <a:spcBef>
                <a:spcPct val="20000"/>
              </a:spcBef>
            </a:pPr>
            <a:r>
              <a:rPr lang="zh-CN" altLang="en-US" sz="2000" b="1">
                <a:sym typeface="Symbol" pitchFamily="18" charset="2"/>
              </a:rPr>
              <a:t>（</a:t>
            </a:r>
            <a:r>
              <a:rPr lang="en-US" altLang="zh-CN" sz="2000" b="1">
                <a:sym typeface="Symbol" pitchFamily="18" charset="2"/>
              </a:rPr>
              <a:t>1985 - 1989 “</a:t>
            </a:r>
            <a:r>
              <a:rPr lang="zh-CN" altLang="en-US" sz="2000" b="1">
                <a:sym typeface="Symbol" pitchFamily="18" charset="2"/>
              </a:rPr>
              <a:t>国际汽车计划”研究报告）</a:t>
            </a:r>
          </a:p>
        </p:txBody>
      </p:sp>
      <p:sp>
        <p:nvSpPr>
          <p:cNvPr id="41986" name="Text Box 3"/>
          <p:cNvSpPr txBox="1">
            <a:spLocks noChangeArrowheads="1"/>
          </p:cNvSpPr>
          <p:nvPr/>
        </p:nvSpPr>
        <p:spPr bwMode="auto">
          <a:xfrm>
            <a:off x="2155825" y="2198688"/>
            <a:ext cx="4514850" cy="3400425"/>
          </a:xfrm>
          <a:prstGeom prst="rect">
            <a:avLst/>
          </a:prstGeom>
          <a:noFill/>
          <a:ln w="9525">
            <a:noFill/>
            <a:miter lim="800000"/>
            <a:headEnd/>
            <a:tailEnd/>
          </a:ln>
        </p:spPr>
        <p:txBody>
          <a:bodyPr wrap="none">
            <a:spAutoFit/>
          </a:bodyPr>
          <a:lstStyle/>
          <a:p>
            <a:pPr>
              <a:lnSpc>
                <a:spcPct val="150000"/>
              </a:lnSpc>
              <a:spcBef>
                <a:spcPct val="25000"/>
              </a:spcBef>
              <a:tabLst>
                <a:tab pos="190500" algn="l"/>
              </a:tabLst>
            </a:pPr>
            <a:r>
              <a:rPr lang="en-US" altLang="zh-CN">
                <a:sym typeface="Symbol" pitchFamily="18" charset="2"/>
              </a:rPr>
              <a:t></a:t>
            </a:r>
            <a:r>
              <a:rPr lang="en-US" altLang="zh-CN" sz="2800">
                <a:sym typeface="Symbol" pitchFamily="18" charset="2"/>
              </a:rPr>
              <a:t>  </a:t>
            </a:r>
            <a:r>
              <a:rPr lang="zh-CN" altLang="en-US">
                <a:sym typeface="Symbol" pitchFamily="18" charset="2"/>
              </a:rPr>
              <a:t>丰田生产方式和 </a:t>
            </a:r>
            <a:r>
              <a:rPr lang="en-US" altLang="zh-CN">
                <a:sym typeface="Symbol" pitchFamily="18" charset="2"/>
              </a:rPr>
              <a:t>JIT</a:t>
            </a:r>
            <a:r>
              <a:rPr lang="zh-CN" altLang="en-US">
                <a:sym typeface="Symbol" pitchFamily="18" charset="2"/>
              </a:rPr>
              <a:t>的延续</a:t>
            </a:r>
          </a:p>
          <a:p>
            <a:pPr>
              <a:lnSpc>
                <a:spcPct val="150000"/>
              </a:lnSpc>
              <a:spcBef>
                <a:spcPct val="25000"/>
              </a:spcBef>
              <a:tabLst>
                <a:tab pos="190500" algn="l"/>
              </a:tabLst>
            </a:pPr>
            <a:r>
              <a:rPr lang="zh-CN" altLang="en-US">
                <a:sym typeface="Symbol" pitchFamily="18" charset="2"/>
              </a:rPr>
              <a:t></a:t>
            </a:r>
            <a:r>
              <a:rPr lang="zh-CN" altLang="en-US" sz="2800">
                <a:sym typeface="Symbol" pitchFamily="18" charset="2"/>
              </a:rPr>
              <a:t>  </a:t>
            </a:r>
            <a:r>
              <a:rPr lang="zh-CN" altLang="en-US">
                <a:sym typeface="Symbol" pitchFamily="18" charset="2"/>
              </a:rPr>
              <a:t>重视发挥人的创造力 </a:t>
            </a:r>
          </a:p>
          <a:p>
            <a:pPr>
              <a:lnSpc>
                <a:spcPct val="150000"/>
              </a:lnSpc>
              <a:spcBef>
                <a:spcPct val="25000"/>
              </a:spcBef>
              <a:tabLst>
                <a:tab pos="190500" algn="l"/>
              </a:tabLst>
            </a:pPr>
            <a:r>
              <a:rPr lang="zh-CN" altLang="en-US">
                <a:sym typeface="Symbol" pitchFamily="18" charset="2"/>
              </a:rPr>
              <a:t>   关注增值流程的改进</a:t>
            </a:r>
          </a:p>
          <a:p>
            <a:pPr>
              <a:lnSpc>
                <a:spcPct val="150000"/>
              </a:lnSpc>
              <a:spcBef>
                <a:spcPct val="25000"/>
              </a:spcBef>
              <a:tabLst>
                <a:tab pos="190500" algn="l"/>
              </a:tabLst>
            </a:pPr>
            <a:r>
              <a:rPr lang="zh-CN" altLang="en-US">
                <a:sym typeface="Symbol" pitchFamily="18" charset="2"/>
              </a:rPr>
              <a:t>   加强同合作伙伴的协同与交流</a:t>
            </a:r>
            <a:endParaRPr lang="zh-CN" altLang="en-US"/>
          </a:p>
          <a:p>
            <a:pPr>
              <a:lnSpc>
                <a:spcPct val="150000"/>
              </a:lnSpc>
              <a:spcBef>
                <a:spcPct val="25000"/>
              </a:spcBef>
              <a:tabLst>
                <a:tab pos="190500" algn="l"/>
              </a:tabLst>
            </a:pPr>
            <a:r>
              <a:rPr lang="zh-CN" altLang="en-US">
                <a:sym typeface="Symbol" pitchFamily="18" charset="2"/>
              </a:rPr>
              <a:t>   满足消费者个性化需求	</a:t>
            </a:r>
          </a:p>
        </p:txBody>
      </p:sp>
      <p:sp>
        <p:nvSpPr>
          <p:cNvPr id="41987" name="标题 8"/>
          <p:cNvSpPr>
            <a:spLocks noGrp="1"/>
          </p:cNvSpPr>
          <p:nvPr>
            <p:ph type="title" idx="4294967295"/>
          </p:nvPr>
        </p:nvSpPr>
        <p:spPr>
          <a:xfrm>
            <a:off x="0" y="0"/>
            <a:ext cx="8229600" cy="571500"/>
          </a:xfrm>
        </p:spPr>
        <p:txBody>
          <a:bodyPr/>
          <a:lstStyle/>
          <a:p>
            <a:pPr algn="l"/>
            <a:r>
              <a:rPr lang="zh-CN" altLang="zh-CN" sz="3200" b="1" smtClean="0">
                <a:solidFill>
                  <a:schemeClr val="bg1"/>
                </a:solidFill>
                <a:latin typeface="华文中宋" pitchFamily="2" charset="-122"/>
                <a:ea typeface="华文中宋" pitchFamily="2" charset="-122"/>
              </a:rPr>
              <a:t>精益生产方式要点</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1026"/>
          <p:cNvSpPr txBox="1">
            <a:spLocks noChangeArrowheads="1"/>
          </p:cNvSpPr>
          <p:nvPr/>
        </p:nvSpPr>
        <p:spPr bwMode="auto">
          <a:xfrm>
            <a:off x="622300" y="3559175"/>
            <a:ext cx="7969250" cy="2435225"/>
          </a:xfrm>
          <a:prstGeom prst="rect">
            <a:avLst/>
          </a:prstGeom>
          <a:noFill/>
          <a:ln w="9525">
            <a:noFill/>
            <a:miter lim="800000"/>
            <a:headEnd/>
            <a:tailEnd/>
          </a:ln>
        </p:spPr>
        <p:txBody>
          <a:bodyPr>
            <a:spAutoFit/>
          </a:bodyPr>
          <a:lstStyle/>
          <a:p>
            <a:pPr eaLnBrk="0" hangingPunct="0"/>
            <a:r>
              <a:rPr lang="en-US" altLang="zh-CN">
                <a:latin typeface="楷体_GB2312"/>
                <a:sym typeface="Symbol" pitchFamily="18" charset="2"/>
              </a:rPr>
              <a:t> </a:t>
            </a:r>
            <a:r>
              <a:rPr lang="zh-CN" altLang="en-US" b="1">
                <a:latin typeface="楷体_GB2312"/>
                <a:sym typeface="Symbol" pitchFamily="18" charset="2"/>
              </a:rPr>
              <a:t>基本原理</a:t>
            </a:r>
            <a:r>
              <a:rPr lang="en-US" altLang="zh-CN" b="1">
                <a:latin typeface="楷体_GB2312"/>
                <a:sym typeface="Symbol" pitchFamily="18" charset="2"/>
              </a:rPr>
              <a:t>---</a:t>
            </a:r>
            <a:r>
              <a:rPr lang="zh-CN" altLang="en-US" b="1">
                <a:latin typeface="楷体_GB2312"/>
                <a:sym typeface="Symbol" pitchFamily="18" charset="2"/>
              </a:rPr>
              <a:t>将自主分散的企业集成为协同运作的整体</a:t>
            </a:r>
            <a:r>
              <a:rPr lang="en-US" altLang="zh-CN" b="1">
                <a:latin typeface="楷体_GB2312"/>
                <a:sym typeface="Symbol" pitchFamily="18" charset="2"/>
              </a:rPr>
              <a:t>,</a:t>
            </a:r>
          </a:p>
          <a:p>
            <a:pPr eaLnBrk="0" hangingPunct="0"/>
            <a:r>
              <a:rPr lang="en-US" altLang="zh-CN" b="1">
                <a:latin typeface="楷体_GB2312"/>
                <a:sym typeface="Symbol" pitchFamily="18" charset="2"/>
              </a:rPr>
              <a:t>		</a:t>
            </a:r>
            <a:r>
              <a:rPr lang="zh-CN" altLang="en-US" b="1">
                <a:latin typeface="楷体_GB2312"/>
                <a:sym typeface="Symbol" pitchFamily="18" charset="2"/>
              </a:rPr>
              <a:t>对市场机遇做出快速响应</a:t>
            </a:r>
            <a:r>
              <a:rPr lang="zh-CN" altLang="en-US">
                <a:latin typeface="楷体_GB2312"/>
                <a:sym typeface="Symbol" pitchFamily="18" charset="2"/>
              </a:rPr>
              <a:t>			</a:t>
            </a:r>
            <a:endParaRPr lang="zh-CN" altLang="en-US" sz="2000">
              <a:sym typeface="Symbol" pitchFamily="18" charset="2"/>
            </a:endParaRPr>
          </a:p>
          <a:p>
            <a:pPr eaLnBrk="0" hangingPunct="0">
              <a:lnSpc>
                <a:spcPct val="120000"/>
              </a:lnSpc>
              <a:spcBef>
                <a:spcPct val="50000"/>
              </a:spcBef>
            </a:pPr>
            <a:r>
              <a:rPr lang="zh-CN" altLang="en-US" sz="2000">
                <a:sym typeface="Symbol" pitchFamily="18" charset="2"/>
              </a:rPr>
              <a:t>      依据核心竞争优势和信誉，选择合作伙伴，组成虚拟企业</a:t>
            </a:r>
          </a:p>
          <a:p>
            <a:pPr eaLnBrk="0" hangingPunct="0">
              <a:lnSpc>
                <a:spcPct val="120000"/>
              </a:lnSpc>
            </a:pPr>
            <a:r>
              <a:rPr lang="zh-CN" altLang="en-US" sz="2000">
                <a:sym typeface="Symbol" pitchFamily="18" charset="2"/>
              </a:rPr>
              <a:t>      把知识、技术和信息作为最重要的财富，发挥人的创造性</a:t>
            </a:r>
          </a:p>
          <a:p>
            <a:pPr eaLnBrk="0" hangingPunct="0">
              <a:lnSpc>
                <a:spcPct val="120000"/>
              </a:lnSpc>
            </a:pPr>
            <a:r>
              <a:rPr lang="zh-CN" altLang="en-US" sz="2000">
                <a:sym typeface="Symbol" pitchFamily="18" charset="2"/>
              </a:rPr>
              <a:t>      为共同目标协同合作，增强整体竞争力</a:t>
            </a:r>
          </a:p>
          <a:p>
            <a:pPr eaLnBrk="0" hangingPunct="0">
              <a:lnSpc>
                <a:spcPct val="120000"/>
              </a:lnSpc>
            </a:pPr>
            <a:r>
              <a:rPr lang="zh-CN" altLang="en-US" sz="2000">
                <a:sym typeface="Symbol" pitchFamily="18" charset="2"/>
              </a:rPr>
              <a:t>      以客户满意度作为产品</a:t>
            </a:r>
            <a:r>
              <a:rPr lang="en-US" altLang="zh-CN" sz="2000">
                <a:sym typeface="Symbol" pitchFamily="18" charset="2"/>
              </a:rPr>
              <a:t>/</a:t>
            </a:r>
            <a:r>
              <a:rPr lang="zh-CN" altLang="en-US" sz="2000">
                <a:sym typeface="Symbol" pitchFamily="18" charset="2"/>
              </a:rPr>
              <a:t>服务的业绩评价标准和报酬依据</a:t>
            </a:r>
          </a:p>
        </p:txBody>
      </p:sp>
      <p:sp>
        <p:nvSpPr>
          <p:cNvPr id="43010" name="Text Box 1027"/>
          <p:cNvSpPr txBox="1">
            <a:spLocks noChangeArrowheads="1"/>
          </p:cNvSpPr>
          <p:nvPr/>
        </p:nvSpPr>
        <p:spPr bwMode="auto">
          <a:xfrm>
            <a:off x="2686050" y="725488"/>
            <a:ext cx="2825750" cy="854075"/>
          </a:xfrm>
          <a:prstGeom prst="rect">
            <a:avLst/>
          </a:prstGeom>
          <a:noFill/>
          <a:ln w="9525">
            <a:noFill/>
            <a:miter lim="800000"/>
            <a:headEnd/>
            <a:tailEnd/>
          </a:ln>
        </p:spPr>
        <p:txBody>
          <a:bodyPr wrap="none">
            <a:spAutoFit/>
          </a:bodyPr>
          <a:lstStyle/>
          <a:p>
            <a:r>
              <a:rPr lang="en-US" altLang="zh-CN" sz="2800"/>
              <a:t>   </a:t>
            </a:r>
            <a:r>
              <a:rPr lang="zh-CN" altLang="en-US" sz="3000" b="1"/>
              <a:t>敏捷制造要点</a:t>
            </a:r>
            <a:endParaRPr lang="zh-CN" altLang="en-US" sz="2800"/>
          </a:p>
          <a:p>
            <a:r>
              <a:rPr lang="zh-CN" altLang="en-US" sz="2000"/>
              <a:t>（</a:t>
            </a:r>
            <a:r>
              <a:rPr lang="en-US" altLang="zh-CN" sz="2000"/>
              <a:t>Agile Manufacturing</a:t>
            </a:r>
            <a:r>
              <a:rPr lang="zh-CN" altLang="en-US" sz="2000"/>
              <a:t>）</a:t>
            </a:r>
          </a:p>
        </p:txBody>
      </p:sp>
      <p:sp>
        <p:nvSpPr>
          <p:cNvPr id="43011" name="Text Box 1028"/>
          <p:cNvSpPr txBox="1">
            <a:spLocks noChangeArrowheads="1"/>
          </p:cNvSpPr>
          <p:nvPr/>
        </p:nvSpPr>
        <p:spPr bwMode="auto">
          <a:xfrm>
            <a:off x="622300" y="1924050"/>
            <a:ext cx="7207250" cy="1447800"/>
          </a:xfrm>
          <a:prstGeom prst="rect">
            <a:avLst/>
          </a:prstGeom>
          <a:noFill/>
          <a:ln w="9525">
            <a:noFill/>
            <a:miter lim="800000"/>
            <a:headEnd/>
            <a:tailEnd/>
          </a:ln>
        </p:spPr>
        <p:txBody>
          <a:bodyPr wrap="none">
            <a:spAutoFit/>
          </a:bodyPr>
          <a:lstStyle/>
          <a:p>
            <a:pPr eaLnBrk="0" hangingPunct="0"/>
            <a:r>
              <a:rPr lang="en-US" altLang="zh-CN">
                <a:latin typeface="楷体_GB2312"/>
                <a:sym typeface="Symbol" pitchFamily="18" charset="2"/>
              </a:rPr>
              <a:t> </a:t>
            </a:r>
            <a:r>
              <a:rPr lang="zh-CN" altLang="en-US">
                <a:latin typeface="楷体_GB2312"/>
                <a:sym typeface="Symbol" pitchFamily="18" charset="2"/>
              </a:rPr>
              <a:t>背景 </a:t>
            </a:r>
          </a:p>
          <a:p>
            <a:pPr eaLnBrk="0" hangingPunct="0"/>
            <a:r>
              <a:rPr lang="zh-CN" altLang="en-US" sz="2000"/>
              <a:t>	</a:t>
            </a:r>
            <a:r>
              <a:rPr lang="en-US" altLang="zh-CN" sz="2000"/>
              <a:t>1988</a:t>
            </a:r>
            <a:r>
              <a:rPr lang="zh-CN" altLang="en-US" sz="2000"/>
              <a:t>年美国通用汽车公司和里海大学的雅柯卡研究所</a:t>
            </a:r>
          </a:p>
          <a:p>
            <a:pPr eaLnBrk="0" hangingPunct="0"/>
            <a:r>
              <a:rPr lang="zh-CN" altLang="en-US" sz="2000"/>
              <a:t>       共同提出的振兴与发展美国制造业的战略。</a:t>
            </a:r>
          </a:p>
          <a:p>
            <a:pPr eaLnBrk="0" hangingPunct="0">
              <a:spcBef>
                <a:spcPct val="25000"/>
              </a:spcBef>
            </a:pPr>
            <a:r>
              <a:rPr lang="zh-CN" altLang="en-US" sz="2000"/>
              <a:t>	</a:t>
            </a:r>
            <a:r>
              <a:rPr lang="en-US" altLang="zh-CN" sz="2000"/>
              <a:t>1991</a:t>
            </a:r>
            <a:r>
              <a:rPr lang="zh-CN" altLang="en-US" sz="2000"/>
              <a:t>年在</a:t>
            </a:r>
            <a:r>
              <a:rPr lang="en-US" altLang="zh-CN" sz="2000"/>
              <a:t>《</a:t>
            </a:r>
            <a:r>
              <a:rPr lang="en-US" altLang="zh-CN" sz="2000" b="1"/>
              <a:t>21</a:t>
            </a:r>
            <a:r>
              <a:rPr lang="zh-CN" altLang="en-US" sz="2000" b="1"/>
              <a:t>世纪制造企业战略</a:t>
            </a:r>
            <a:r>
              <a:rPr lang="en-US" altLang="zh-CN" sz="2000"/>
              <a:t>》</a:t>
            </a:r>
            <a:r>
              <a:rPr lang="zh-CN" altLang="en-US" sz="2000"/>
              <a:t>的研究报告中公布。</a:t>
            </a:r>
          </a:p>
        </p:txBody>
      </p:sp>
      <p:sp>
        <p:nvSpPr>
          <p:cNvPr id="43012" name="标题 9"/>
          <p:cNvSpPr>
            <a:spLocks noGrp="1"/>
          </p:cNvSpPr>
          <p:nvPr>
            <p:ph type="title" idx="4294967295"/>
          </p:nvPr>
        </p:nvSpPr>
        <p:spPr>
          <a:xfrm>
            <a:off x="0" y="0"/>
            <a:ext cx="8229600" cy="642938"/>
          </a:xfrm>
        </p:spPr>
        <p:txBody>
          <a:bodyPr/>
          <a:lstStyle/>
          <a:p>
            <a:pPr algn="l"/>
            <a:r>
              <a:rPr lang="zh-CN" altLang="zh-CN" sz="3200" b="1" smtClean="0">
                <a:solidFill>
                  <a:schemeClr val="bg1"/>
                </a:solidFill>
                <a:latin typeface="华文中宋" pitchFamily="2" charset="-122"/>
                <a:ea typeface="华文中宋" pitchFamily="2" charset="-122"/>
              </a:rPr>
              <a:t>敏捷制造要点</a:t>
            </a:r>
            <a:endParaRPr lang="zh-CN" altLang="en-US" sz="3200" b="1" smtClean="0">
              <a:solidFill>
                <a:schemeClr val="bg1"/>
              </a:solidFill>
              <a:latin typeface="华文中宋" pitchFamily="2" charset="-122"/>
              <a:ea typeface="华文中宋" pitchFamily="2"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1026"/>
          <p:cNvSpPr txBox="1">
            <a:spLocks noChangeArrowheads="1"/>
          </p:cNvSpPr>
          <p:nvPr/>
        </p:nvSpPr>
        <p:spPr bwMode="auto">
          <a:xfrm>
            <a:off x="2746375" y="704850"/>
            <a:ext cx="3521075" cy="425450"/>
          </a:xfrm>
          <a:prstGeom prst="rect">
            <a:avLst/>
          </a:prstGeom>
          <a:noFill/>
          <a:ln w="9525">
            <a:noFill/>
            <a:miter lim="800000"/>
            <a:headEnd/>
            <a:tailEnd/>
          </a:ln>
        </p:spPr>
        <p:txBody>
          <a:bodyPr wrap="none">
            <a:spAutoFit/>
          </a:bodyPr>
          <a:lstStyle/>
          <a:p>
            <a:pPr algn="ctr">
              <a:lnSpc>
                <a:spcPct val="120000"/>
              </a:lnSpc>
              <a:spcAft>
                <a:spcPct val="25000"/>
              </a:spcAft>
            </a:pPr>
            <a:r>
              <a:rPr lang="zh-CN" altLang="en-US" sz="2000">
                <a:sym typeface="Symbol" pitchFamily="18" charset="2"/>
              </a:rPr>
              <a:t>（</a:t>
            </a:r>
            <a:r>
              <a:rPr lang="en-US" altLang="zh-CN" sz="2000">
                <a:sym typeface="Symbol" pitchFamily="18" charset="2"/>
              </a:rPr>
              <a:t>Theory of Constraint, TOC)</a:t>
            </a:r>
            <a:endParaRPr lang="en-US" altLang="zh-CN" sz="2800" b="1"/>
          </a:p>
        </p:txBody>
      </p:sp>
      <p:sp>
        <p:nvSpPr>
          <p:cNvPr id="44034" name="Text Box 1027"/>
          <p:cNvSpPr txBox="1">
            <a:spLocks noChangeArrowheads="1"/>
          </p:cNvSpPr>
          <p:nvPr/>
        </p:nvSpPr>
        <p:spPr bwMode="auto">
          <a:xfrm>
            <a:off x="1279525" y="2133600"/>
            <a:ext cx="6877050" cy="3798888"/>
          </a:xfrm>
          <a:prstGeom prst="rect">
            <a:avLst/>
          </a:prstGeom>
          <a:noFill/>
          <a:ln w="9525">
            <a:noFill/>
            <a:miter lim="800000"/>
            <a:headEnd/>
            <a:tailEnd/>
          </a:ln>
        </p:spPr>
        <p:txBody>
          <a:bodyPr wrap="none">
            <a:spAutoFit/>
          </a:bodyPr>
          <a:lstStyle/>
          <a:p>
            <a:pPr>
              <a:lnSpc>
                <a:spcPct val="150000"/>
              </a:lnSpc>
            </a:pPr>
            <a:r>
              <a:rPr lang="en-US" altLang="zh-CN">
                <a:sym typeface="Symbol" pitchFamily="18" charset="2"/>
              </a:rPr>
              <a:t>  </a:t>
            </a:r>
            <a:r>
              <a:rPr lang="zh-CN" altLang="en-US"/>
              <a:t>企业是一个系统，系统要有个目标（获利）</a:t>
            </a:r>
          </a:p>
          <a:p>
            <a:pPr>
              <a:lnSpc>
                <a:spcPct val="150000"/>
              </a:lnSpc>
              <a:spcBef>
                <a:spcPct val="25000"/>
              </a:spcBef>
            </a:pPr>
            <a:r>
              <a:rPr lang="zh-CN" altLang="en-US">
                <a:sym typeface="Symbol" pitchFamily="18" charset="2"/>
              </a:rPr>
              <a:t>  </a:t>
            </a:r>
            <a:r>
              <a:rPr lang="zh-CN" altLang="en-US"/>
              <a:t>一切防碍企业实现整体目标的因素都是制约因素</a:t>
            </a:r>
          </a:p>
          <a:p>
            <a:pPr>
              <a:lnSpc>
                <a:spcPct val="150000"/>
              </a:lnSpc>
              <a:spcBef>
                <a:spcPct val="50000"/>
              </a:spcBef>
            </a:pPr>
            <a:r>
              <a:rPr lang="zh-CN" altLang="en-US">
                <a:sym typeface="Symbol" pitchFamily="18" charset="2"/>
              </a:rPr>
              <a:t>  </a:t>
            </a:r>
            <a:r>
              <a:rPr lang="zh-CN" altLang="en-US"/>
              <a:t>企业的有效产出受企业瓶颈资源的制约</a:t>
            </a:r>
          </a:p>
          <a:p>
            <a:pPr>
              <a:lnSpc>
                <a:spcPct val="130000"/>
              </a:lnSpc>
            </a:pPr>
            <a:r>
              <a:rPr lang="zh-CN" altLang="en-US"/>
              <a:t>     </a:t>
            </a:r>
            <a:r>
              <a:rPr lang="en-US" altLang="zh-CN" sz="2000"/>
              <a:t>(</a:t>
            </a:r>
            <a:r>
              <a:rPr lang="zh-CN" altLang="en-US" sz="2000"/>
              <a:t>有效产出 </a:t>
            </a:r>
            <a:r>
              <a:rPr lang="en-US" altLang="zh-CN" sz="2000"/>
              <a:t>= </a:t>
            </a:r>
            <a:r>
              <a:rPr lang="zh-CN" altLang="en-US" sz="2000"/>
              <a:t>可以售出并获利的产品的货币值）</a:t>
            </a:r>
            <a:endParaRPr lang="zh-CN" altLang="en-US"/>
          </a:p>
          <a:p>
            <a:pPr>
              <a:lnSpc>
                <a:spcPct val="130000"/>
              </a:lnSpc>
              <a:spcBef>
                <a:spcPct val="50000"/>
              </a:spcBef>
            </a:pPr>
            <a:r>
              <a:rPr lang="zh-CN" altLang="en-US">
                <a:sym typeface="Symbol" pitchFamily="18" charset="2"/>
              </a:rPr>
              <a:t>  </a:t>
            </a:r>
            <a:r>
              <a:rPr lang="zh-CN" altLang="en-US"/>
              <a:t>找出瓶颈，消除制约因素</a:t>
            </a:r>
          </a:p>
          <a:p>
            <a:pPr>
              <a:lnSpc>
                <a:spcPct val="150000"/>
              </a:lnSpc>
              <a:spcBef>
                <a:spcPct val="30000"/>
              </a:spcBef>
            </a:pPr>
            <a:r>
              <a:rPr lang="zh-CN" altLang="en-US">
                <a:sym typeface="Symbol" pitchFamily="18" charset="2"/>
              </a:rPr>
              <a:t>  </a:t>
            </a:r>
            <a:r>
              <a:rPr lang="zh-CN" altLang="en-US">
                <a:latin typeface="楷体_GB2312"/>
              </a:rPr>
              <a:t>一个瓶颈解决了，次要的瓶颈出现，再消除</a:t>
            </a:r>
            <a:r>
              <a:rPr lang="en-US" altLang="zh-CN"/>
              <a:t>……</a:t>
            </a:r>
            <a:endParaRPr lang="en-US" altLang="zh-CN">
              <a:latin typeface="楷体_GB2312"/>
            </a:endParaRPr>
          </a:p>
        </p:txBody>
      </p:sp>
      <p:sp>
        <p:nvSpPr>
          <p:cNvPr id="44035" name="标题 9"/>
          <p:cNvSpPr>
            <a:spLocks noGrp="1"/>
          </p:cNvSpPr>
          <p:nvPr>
            <p:ph type="title" idx="4294967295"/>
          </p:nvPr>
        </p:nvSpPr>
        <p:spPr>
          <a:xfrm>
            <a:off x="0" y="0"/>
            <a:ext cx="8229600" cy="571500"/>
          </a:xfrm>
        </p:spPr>
        <p:txBody>
          <a:bodyPr/>
          <a:lstStyle/>
          <a:p>
            <a:pPr algn="l"/>
            <a:r>
              <a:rPr lang="zh-CN" altLang="zh-CN" sz="3200" b="1" smtClean="0">
                <a:solidFill>
                  <a:schemeClr val="bg1"/>
                </a:solidFill>
                <a:latin typeface="华文中宋" pitchFamily="2" charset="-122"/>
                <a:ea typeface="华文中宋" pitchFamily="2" charset="-122"/>
              </a:rPr>
              <a:t>约束理论的要点</a:t>
            </a:r>
            <a:endParaRPr lang="zh-CN" altLang="en-US" sz="3200" b="1" smtClean="0">
              <a:solidFill>
                <a:schemeClr val="bg1"/>
              </a:solidFill>
              <a:latin typeface="华文中宋" pitchFamily="2" charset="-122"/>
              <a:ea typeface="华文中宋"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ChangeArrowheads="1"/>
          </p:cNvSpPr>
          <p:nvPr/>
        </p:nvSpPr>
        <p:spPr bwMode="auto">
          <a:xfrm>
            <a:off x="155575" y="1752600"/>
            <a:ext cx="8988425" cy="3743325"/>
          </a:xfrm>
          <a:prstGeom prst="rect">
            <a:avLst/>
          </a:prstGeom>
          <a:noFill/>
          <a:ln w="9525">
            <a:noFill/>
            <a:miter lim="800000"/>
            <a:headEnd/>
            <a:tailEnd/>
          </a:ln>
        </p:spPr>
        <p:txBody>
          <a:bodyPr wrap="none">
            <a:spAutoFit/>
          </a:bodyPr>
          <a:lstStyle/>
          <a:p>
            <a:pPr>
              <a:lnSpc>
                <a:spcPct val="200000"/>
              </a:lnSpc>
            </a:pPr>
            <a:r>
              <a:rPr lang="en-US" altLang="zh-CN"/>
              <a:t>1  </a:t>
            </a:r>
            <a:r>
              <a:rPr lang="zh-CN" altLang="en-US"/>
              <a:t>定义系统的制约因素。分清重要性顺序</a:t>
            </a:r>
          </a:p>
          <a:p>
            <a:pPr>
              <a:lnSpc>
                <a:spcPct val="200000"/>
              </a:lnSpc>
            </a:pPr>
            <a:r>
              <a:rPr lang="en-US" altLang="zh-CN"/>
              <a:t>2  </a:t>
            </a:r>
            <a:r>
              <a:rPr lang="zh-CN" altLang="en-US"/>
              <a:t>找出最大限度利用制约因素的方法。先挖潜</a:t>
            </a:r>
          </a:p>
          <a:p>
            <a:pPr>
              <a:lnSpc>
                <a:spcPct val="200000"/>
              </a:lnSpc>
            </a:pPr>
            <a:r>
              <a:rPr lang="en-US" altLang="zh-CN"/>
              <a:t>3  </a:t>
            </a:r>
            <a:r>
              <a:rPr lang="zh-CN" altLang="en-US"/>
              <a:t>调整其它相关的各种因素。按照瓶颈工序的“行军鼓点”安排计划</a:t>
            </a:r>
          </a:p>
          <a:p>
            <a:pPr>
              <a:lnSpc>
                <a:spcPct val="200000"/>
              </a:lnSpc>
            </a:pPr>
            <a:r>
              <a:rPr lang="en-US" altLang="zh-CN"/>
              <a:t>4  </a:t>
            </a:r>
            <a:r>
              <a:rPr lang="zh-CN" altLang="en-US"/>
              <a:t>运用各种分析方法，找出缓解系统制约因素的措施</a:t>
            </a:r>
          </a:p>
          <a:p>
            <a:pPr>
              <a:lnSpc>
                <a:spcPct val="200000"/>
              </a:lnSpc>
            </a:pPr>
            <a:r>
              <a:rPr lang="en-US" altLang="zh-CN"/>
              <a:t>5  </a:t>
            </a:r>
            <a:r>
              <a:rPr lang="zh-CN" altLang="en-US"/>
              <a:t>若第</a:t>
            </a:r>
            <a:r>
              <a:rPr lang="en-US" altLang="zh-CN">
                <a:solidFill>
                  <a:srgbClr val="000000"/>
                </a:solidFill>
              </a:rPr>
              <a:t>4</a:t>
            </a:r>
            <a:r>
              <a:rPr lang="zh-CN" altLang="en-US">
                <a:solidFill>
                  <a:srgbClr val="000000"/>
                </a:solidFill>
              </a:rPr>
              <a:t>步改变了原有的制约因素，则回到第</a:t>
            </a:r>
            <a:r>
              <a:rPr lang="en-US" altLang="zh-CN">
                <a:solidFill>
                  <a:srgbClr val="000000"/>
                </a:solidFill>
              </a:rPr>
              <a:t>1</a:t>
            </a:r>
            <a:r>
              <a:rPr lang="zh-CN" altLang="en-US">
                <a:solidFill>
                  <a:srgbClr val="000000"/>
                </a:solidFill>
              </a:rPr>
              <a:t>步反复运行</a:t>
            </a:r>
            <a:endParaRPr lang="zh-CN" altLang="en-US" sz="2000" b="1">
              <a:solidFill>
                <a:srgbClr val="000000"/>
              </a:solidFill>
            </a:endParaRPr>
          </a:p>
        </p:txBody>
      </p:sp>
      <p:sp>
        <p:nvSpPr>
          <p:cNvPr id="45058" name="Line 7"/>
          <p:cNvSpPr>
            <a:spLocks noChangeShapeType="1"/>
          </p:cNvSpPr>
          <p:nvPr/>
        </p:nvSpPr>
        <p:spPr bwMode="auto">
          <a:xfrm flipH="1">
            <a:off x="0" y="6553200"/>
            <a:ext cx="9144000" cy="0"/>
          </a:xfrm>
          <a:prstGeom prst="line">
            <a:avLst/>
          </a:prstGeom>
          <a:noFill/>
          <a:ln w="9525">
            <a:solidFill>
              <a:srgbClr val="969696"/>
            </a:solidFill>
            <a:round/>
            <a:headEnd/>
            <a:tailEnd/>
          </a:ln>
        </p:spPr>
        <p:txBody>
          <a:bodyPr wrap="none" anchor="ctr"/>
          <a:lstStyle/>
          <a:p>
            <a:endParaRPr lang="zh-CN" altLang="en-US"/>
          </a:p>
        </p:txBody>
      </p:sp>
      <p:sp>
        <p:nvSpPr>
          <p:cNvPr id="45059" name="Text Box 8"/>
          <p:cNvSpPr txBox="1">
            <a:spLocks noChangeArrowheads="1"/>
          </p:cNvSpPr>
          <p:nvPr/>
        </p:nvSpPr>
        <p:spPr bwMode="auto">
          <a:xfrm>
            <a:off x="8555038" y="6511925"/>
            <a:ext cx="588962" cy="336550"/>
          </a:xfrm>
          <a:prstGeom prst="rect">
            <a:avLst/>
          </a:prstGeom>
          <a:solidFill>
            <a:schemeClr val="tx1"/>
          </a:solidFill>
          <a:ln w="9525">
            <a:noFill/>
            <a:miter lim="800000"/>
            <a:headEnd/>
            <a:tailEnd/>
          </a:ln>
        </p:spPr>
        <p:txBody>
          <a:bodyPr>
            <a:spAutoFit/>
          </a:bodyPr>
          <a:lstStyle/>
          <a:p>
            <a:r>
              <a:rPr lang="en-US" altLang="zh-CN" sz="1600" b="1">
                <a:solidFill>
                  <a:schemeClr val="bg1"/>
                </a:solidFill>
              </a:rPr>
              <a:t>  63</a:t>
            </a:r>
            <a:endParaRPr lang="en-US" altLang="zh-CN" sz="1400" b="1">
              <a:solidFill>
                <a:schemeClr val="bg1"/>
              </a:solidFill>
            </a:endParaRPr>
          </a:p>
        </p:txBody>
      </p:sp>
      <p:sp>
        <p:nvSpPr>
          <p:cNvPr id="45060" name="标题 8"/>
          <p:cNvSpPr>
            <a:spLocks noGrp="1"/>
          </p:cNvSpPr>
          <p:nvPr>
            <p:ph type="title" idx="4294967295"/>
          </p:nvPr>
        </p:nvSpPr>
        <p:spPr>
          <a:xfrm>
            <a:off x="0" y="0"/>
            <a:ext cx="8229600" cy="571500"/>
          </a:xfrm>
        </p:spPr>
        <p:txBody>
          <a:bodyPr/>
          <a:lstStyle/>
          <a:p>
            <a:pPr algn="l"/>
            <a:r>
              <a:rPr lang="zh-CN" altLang="zh-CN" sz="3200" b="1" smtClean="0">
                <a:solidFill>
                  <a:schemeClr val="bg1"/>
                </a:solidFill>
                <a:latin typeface="华文中宋" pitchFamily="2" charset="-122"/>
                <a:ea typeface="华文中宋" pitchFamily="2" charset="-122"/>
              </a:rPr>
              <a:t>处理制约因素五个步骤</a:t>
            </a:r>
            <a:endParaRPr lang="zh-CN" altLang="en-US" sz="3200" b="1" smtClean="0">
              <a:solidFill>
                <a:schemeClr val="bg1"/>
              </a:solidFill>
              <a:latin typeface="华文中宋" pitchFamily="2" charset="-122"/>
              <a:ea typeface="华文中宋"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4"/>
          <p:cNvSpPr txBox="1">
            <a:spLocks noChangeArrowheads="1"/>
          </p:cNvSpPr>
          <p:nvPr/>
        </p:nvSpPr>
        <p:spPr bwMode="auto">
          <a:xfrm>
            <a:off x="2286000" y="782638"/>
            <a:ext cx="4449763" cy="549275"/>
          </a:xfrm>
          <a:prstGeom prst="rect">
            <a:avLst/>
          </a:prstGeom>
          <a:noFill/>
          <a:ln w="9525">
            <a:noFill/>
            <a:miter lim="800000"/>
            <a:headEnd/>
            <a:tailEnd/>
          </a:ln>
        </p:spPr>
        <p:txBody>
          <a:bodyPr wrap="none">
            <a:spAutoFit/>
          </a:bodyPr>
          <a:lstStyle/>
          <a:p>
            <a:r>
              <a:rPr lang="en-US" altLang="zh-CN" sz="3000" b="1"/>
              <a:t>M.E.Porter </a:t>
            </a:r>
            <a:r>
              <a:rPr lang="zh-CN" altLang="en-US" sz="3000" b="1"/>
              <a:t>教授的价值链</a:t>
            </a:r>
            <a:endParaRPr lang="zh-CN" altLang="en-US" sz="3000"/>
          </a:p>
        </p:txBody>
      </p:sp>
      <p:sp>
        <p:nvSpPr>
          <p:cNvPr id="46082" name="Text Box 5"/>
          <p:cNvSpPr txBox="1">
            <a:spLocks noChangeArrowheads="1"/>
          </p:cNvSpPr>
          <p:nvPr/>
        </p:nvSpPr>
        <p:spPr bwMode="auto">
          <a:xfrm>
            <a:off x="1981200" y="6096000"/>
            <a:ext cx="5054600" cy="366713"/>
          </a:xfrm>
          <a:prstGeom prst="rect">
            <a:avLst/>
          </a:prstGeom>
          <a:noFill/>
          <a:ln w="9525">
            <a:noFill/>
            <a:miter lim="800000"/>
            <a:headEnd/>
            <a:tailEnd/>
          </a:ln>
        </p:spPr>
        <p:txBody>
          <a:bodyPr wrap="none">
            <a:spAutoFit/>
          </a:bodyPr>
          <a:lstStyle/>
          <a:p>
            <a:r>
              <a:rPr lang="zh-CN" altLang="en-US"/>
              <a:t>摘自：</a:t>
            </a:r>
            <a:r>
              <a:rPr lang="en-US" altLang="zh-CN" i="1"/>
              <a:t>Competitive Advantage, </a:t>
            </a:r>
            <a:r>
              <a:rPr lang="en-US" altLang="zh-CN"/>
              <a:t>The Free Press, 1985</a:t>
            </a:r>
          </a:p>
        </p:txBody>
      </p:sp>
      <p:sp>
        <p:nvSpPr>
          <p:cNvPr id="46083" name="Line 7"/>
          <p:cNvSpPr>
            <a:spLocks noChangeShapeType="1"/>
          </p:cNvSpPr>
          <p:nvPr/>
        </p:nvSpPr>
        <p:spPr bwMode="auto">
          <a:xfrm flipV="1">
            <a:off x="4159250" y="2103438"/>
            <a:ext cx="0" cy="1181100"/>
          </a:xfrm>
          <a:prstGeom prst="line">
            <a:avLst/>
          </a:prstGeom>
          <a:noFill/>
          <a:ln w="9525">
            <a:solidFill>
              <a:schemeClr val="tx1"/>
            </a:solidFill>
            <a:prstDash val="lgDash"/>
            <a:round/>
            <a:headEnd/>
            <a:tailEnd/>
          </a:ln>
        </p:spPr>
        <p:txBody>
          <a:bodyPr wrap="none" anchor="ctr"/>
          <a:lstStyle/>
          <a:p>
            <a:endParaRPr lang="zh-CN" altLang="en-US"/>
          </a:p>
        </p:txBody>
      </p:sp>
      <p:sp>
        <p:nvSpPr>
          <p:cNvPr id="46084" name="Line 8"/>
          <p:cNvSpPr>
            <a:spLocks noChangeShapeType="1"/>
          </p:cNvSpPr>
          <p:nvPr/>
        </p:nvSpPr>
        <p:spPr bwMode="auto">
          <a:xfrm flipV="1">
            <a:off x="5283200" y="2103438"/>
            <a:ext cx="0" cy="1181100"/>
          </a:xfrm>
          <a:prstGeom prst="line">
            <a:avLst/>
          </a:prstGeom>
          <a:noFill/>
          <a:ln w="9525">
            <a:solidFill>
              <a:schemeClr val="tx1"/>
            </a:solidFill>
            <a:prstDash val="lgDash"/>
            <a:round/>
            <a:headEnd/>
            <a:tailEnd/>
          </a:ln>
        </p:spPr>
        <p:txBody>
          <a:bodyPr wrap="none" anchor="ctr"/>
          <a:lstStyle/>
          <a:p>
            <a:endParaRPr lang="zh-CN" altLang="en-US"/>
          </a:p>
        </p:txBody>
      </p:sp>
      <p:sp>
        <p:nvSpPr>
          <p:cNvPr id="46085" name="Line 9"/>
          <p:cNvSpPr>
            <a:spLocks noChangeShapeType="1"/>
          </p:cNvSpPr>
          <p:nvPr/>
        </p:nvSpPr>
        <p:spPr bwMode="auto">
          <a:xfrm>
            <a:off x="1968500" y="1684338"/>
            <a:ext cx="0" cy="3686175"/>
          </a:xfrm>
          <a:prstGeom prst="line">
            <a:avLst/>
          </a:prstGeom>
          <a:noFill/>
          <a:ln w="9525">
            <a:solidFill>
              <a:schemeClr val="tx1"/>
            </a:solidFill>
            <a:round/>
            <a:headEnd/>
            <a:tailEnd/>
          </a:ln>
        </p:spPr>
        <p:txBody>
          <a:bodyPr wrap="none" anchor="ctr"/>
          <a:lstStyle/>
          <a:p>
            <a:endParaRPr lang="zh-CN" altLang="en-US"/>
          </a:p>
        </p:txBody>
      </p:sp>
      <p:sp>
        <p:nvSpPr>
          <p:cNvPr id="46086" name="Line 10"/>
          <p:cNvSpPr>
            <a:spLocks noChangeShapeType="1"/>
          </p:cNvSpPr>
          <p:nvPr/>
        </p:nvSpPr>
        <p:spPr bwMode="auto">
          <a:xfrm>
            <a:off x="1749425" y="1684338"/>
            <a:ext cx="5476875" cy="0"/>
          </a:xfrm>
          <a:prstGeom prst="line">
            <a:avLst/>
          </a:prstGeom>
          <a:noFill/>
          <a:ln w="9525">
            <a:solidFill>
              <a:schemeClr val="tx1"/>
            </a:solidFill>
            <a:round/>
            <a:headEnd/>
            <a:tailEnd/>
          </a:ln>
        </p:spPr>
        <p:txBody>
          <a:bodyPr wrap="none" anchor="ctr"/>
          <a:lstStyle/>
          <a:p>
            <a:endParaRPr lang="zh-CN" altLang="en-US"/>
          </a:p>
        </p:txBody>
      </p:sp>
      <p:sp>
        <p:nvSpPr>
          <p:cNvPr id="46087" name="Line 11"/>
          <p:cNvSpPr>
            <a:spLocks noChangeShapeType="1"/>
          </p:cNvSpPr>
          <p:nvPr/>
        </p:nvSpPr>
        <p:spPr bwMode="auto">
          <a:xfrm>
            <a:off x="1968500" y="2503488"/>
            <a:ext cx="5105400" cy="0"/>
          </a:xfrm>
          <a:prstGeom prst="line">
            <a:avLst/>
          </a:prstGeom>
          <a:noFill/>
          <a:ln w="9525">
            <a:solidFill>
              <a:schemeClr val="tx1"/>
            </a:solidFill>
            <a:round/>
            <a:headEnd/>
            <a:tailEnd/>
          </a:ln>
        </p:spPr>
        <p:txBody>
          <a:bodyPr wrap="none" anchor="ctr"/>
          <a:lstStyle/>
          <a:p>
            <a:endParaRPr lang="zh-CN" altLang="en-US"/>
          </a:p>
        </p:txBody>
      </p:sp>
      <p:sp>
        <p:nvSpPr>
          <p:cNvPr id="46088" name="Line 12"/>
          <p:cNvSpPr>
            <a:spLocks noChangeShapeType="1"/>
          </p:cNvSpPr>
          <p:nvPr/>
        </p:nvSpPr>
        <p:spPr bwMode="auto">
          <a:xfrm>
            <a:off x="1968500" y="2103438"/>
            <a:ext cx="4933950" cy="0"/>
          </a:xfrm>
          <a:prstGeom prst="line">
            <a:avLst/>
          </a:prstGeom>
          <a:noFill/>
          <a:ln w="9525">
            <a:solidFill>
              <a:schemeClr val="tx1"/>
            </a:solidFill>
            <a:round/>
            <a:headEnd/>
            <a:tailEnd/>
          </a:ln>
        </p:spPr>
        <p:txBody>
          <a:bodyPr wrap="none" anchor="ctr"/>
          <a:lstStyle/>
          <a:p>
            <a:endParaRPr lang="zh-CN" altLang="en-US"/>
          </a:p>
        </p:txBody>
      </p:sp>
      <p:sp>
        <p:nvSpPr>
          <p:cNvPr id="46089" name="Line 13"/>
          <p:cNvSpPr>
            <a:spLocks noChangeShapeType="1"/>
          </p:cNvSpPr>
          <p:nvPr/>
        </p:nvSpPr>
        <p:spPr bwMode="auto">
          <a:xfrm>
            <a:off x="1987550" y="2903538"/>
            <a:ext cx="5219700" cy="0"/>
          </a:xfrm>
          <a:prstGeom prst="line">
            <a:avLst/>
          </a:prstGeom>
          <a:noFill/>
          <a:ln w="9525">
            <a:solidFill>
              <a:schemeClr val="tx1"/>
            </a:solidFill>
            <a:round/>
            <a:headEnd/>
            <a:tailEnd/>
          </a:ln>
        </p:spPr>
        <p:txBody>
          <a:bodyPr wrap="none" anchor="ctr"/>
          <a:lstStyle/>
          <a:p>
            <a:endParaRPr lang="zh-CN" altLang="en-US"/>
          </a:p>
        </p:txBody>
      </p:sp>
      <p:sp>
        <p:nvSpPr>
          <p:cNvPr id="46090" name="Line 14"/>
          <p:cNvSpPr>
            <a:spLocks noChangeShapeType="1"/>
          </p:cNvSpPr>
          <p:nvPr/>
        </p:nvSpPr>
        <p:spPr bwMode="auto">
          <a:xfrm>
            <a:off x="6692900" y="1684338"/>
            <a:ext cx="666750" cy="1600200"/>
          </a:xfrm>
          <a:prstGeom prst="line">
            <a:avLst/>
          </a:prstGeom>
          <a:noFill/>
          <a:ln w="9525">
            <a:solidFill>
              <a:schemeClr val="tx1"/>
            </a:solidFill>
            <a:round/>
            <a:headEnd/>
            <a:tailEnd/>
          </a:ln>
        </p:spPr>
        <p:txBody>
          <a:bodyPr wrap="none" anchor="ctr"/>
          <a:lstStyle/>
          <a:p>
            <a:endParaRPr lang="zh-CN" altLang="en-US"/>
          </a:p>
        </p:txBody>
      </p:sp>
      <p:sp>
        <p:nvSpPr>
          <p:cNvPr id="46091" name="Line 15"/>
          <p:cNvSpPr>
            <a:spLocks noChangeShapeType="1"/>
          </p:cNvSpPr>
          <p:nvPr/>
        </p:nvSpPr>
        <p:spPr bwMode="auto">
          <a:xfrm>
            <a:off x="1987550" y="5094288"/>
            <a:ext cx="5257800" cy="0"/>
          </a:xfrm>
          <a:prstGeom prst="line">
            <a:avLst/>
          </a:prstGeom>
          <a:noFill/>
          <a:ln w="9525">
            <a:solidFill>
              <a:schemeClr val="tx1"/>
            </a:solidFill>
            <a:round/>
            <a:headEnd/>
            <a:tailEnd/>
          </a:ln>
        </p:spPr>
        <p:txBody>
          <a:bodyPr wrap="none" anchor="ctr"/>
          <a:lstStyle/>
          <a:p>
            <a:endParaRPr lang="zh-CN" altLang="en-US"/>
          </a:p>
        </p:txBody>
      </p:sp>
      <p:sp>
        <p:nvSpPr>
          <p:cNvPr id="46092" name="Line 16"/>
          <p:cNvSpPr>
            <a:spLocks noChangeShapeType="1"/>
          </p:cNvSpPr>
          <p:nvPr/>
        </p:nvSpPr>
        <p:spPr bwMode="auto">
          <a:xfrm flipH="1">
            <a:off x="6692900" y="3284538"/>
            <a:ext cx="666750" cy="1809750"/>
          </a:xfrm>
          <a:prstGeom prst="line">
            <a:avLst/>
          </a:prstGeom>
          <a:noFill/>
          <a:ln w="9525">
            <a:solidFill>
              <a:schemeClr val="tx1"/>
            </a:solidFill>
            <a:round/>
            <a:headEnd/>
            <a:tailEnd/>
          </a:ln>
        </p:spPr>
        <p:txBody>
          <a:bodyPr wrap="none" anchor="ctr"/>
          <a:lstStyle/>
          <a:p>
            <a:endParaRPr lang="zh-CN" altLang="en-US"/>
          </a:p>
        </p:txBody>
      </p:sp>
      <p:sp>
        <p:nvSpPr>
          <p:cNvPr id="46093" name="Line 17"/>
          <p:cNvSpPr>
            <a:spLocks noChangeShapeType="1"/>
          </p:cNvSpPr>
          <p:nvPr/>
        </p:nvSpPr>
        <p:spPr bwMode="auto">
          <a:xfrm flipH="1">
            <a:off x="7207250" y="3322638"/>
            <a:ext cx="666750" cy="1809750"/>
          </a:xfrm>
          <a:prstGeom prst="line">
            <a:avLst/>
          </a:prstGeom>
          <a:noFill/>
          <a:ln w="9525">
            <a:solidFill>
              <a:schemeClr val="tx1"/>
            </a:solidFill>
            <a:round/>
            <a:headEnd/>
            <a:tailEnd/>
          </a:ln>
        </p:spPr>
        <p:txBody>
          <a:bodyPr wrap="none" anchor="ctr"/>
          <a:lstStyle/>
          <a:p>
            <a:endParaRPr lang="zh-CN" altLang="en-US"/>
          </a:p>
        </p:txBody>
      </p:sp>
      <p:sp>
        <p:nvSpPr>
          <p:cNvPr id="46094" name="Line 18"/>
          <p:cNvSpPr>
            <a:spLocks noChangeShapeType="1"/>
          </p:cNvSpPr>
          <p:nvPr/>
        </p:nvSpPr>
        <p:spPr bwMode="auto">
          <a:xfrm>
            <a:off x="7226300" y="1722438"/>
            <a:ext cx="666750" cy="1600200"/>
          </a:xfrm>
          <a:prstGeom prst="line">
            <a:avLst/>
          </a:prstGeom>
          <a:noFill/>
          <a:ln w="9525">
            <a:solidFill>
              <a:schemeClr val="tx1"/>
            </a:solidFill>
            <a:round/>
            <a:headEnd/>
            <a:tailEnd/>
          </a:ln>
        </p:spPr>
        <p:txBody>
          <a:bodyPr wrap="none" anchor="ctr"/>
          <a:lstStyle/>
          <a:p>
            <a:endParaRPr lang="zh-CN" altLang="en-US"/>
          </a:p>
        </p:txBody>
      </p:sp>
      <p:sp>
        <p:nvSpPr>
          <p:cNvPr id="46095" name="Line 19"/>
          <p:cNvSpPr>
            <a:spLocks noChangeShapeType="1"/>
          </p:cNvSpPr>
          <p:nvPr/>
        </p:nvSpPr>
        <p:spPr bwMode="auto">
          <a:xfrm flipV="1">
            <a:off x="6388100" y="3284538"/>
            <a:ext cx="0" cy="1809750"/>
          </a:xfrm>
          <a:prstGeom prst="line">
            <a:avLst/>
          </a:prstGeom>
          <a:noFill/>
          <a:ln w="9525">
            <a:solidFill>
              <a:schemeClr val="tx1"/>
            </a:solidFill>
            <a:round/>
            <a:headEnd/>
            <a:tailEnd/>
          </a:ln>
        </p:spPr>
        <p:txBody>
          <a:bodyPr wrap="none" anchor="ctr"/>
          <a:lstStyle/>
          <a:p>
            <a:endParaRPr lang="zh-CN" altLang="en-US"/>
          </a:p>
        </p:txBody>
      </p:sp>
      <p:sp>
        <p:nvSpPr>
          <p:cNvPr id="46096" name="Line 20"/>
          <p:cNvSpPr>
            <a:spLocks noChangeShapeType="1"/>
          </p:cNvSpPr>
          <p:nvPr/>
        </p:nvSpPr>
        <p:spPr bwMode="auto">
          <a:xfrm flipV="1">
            <a:off x="5283200" y="3284538"/>
            <a:ext cx="0" cy="1809750"/>
          </a:xfrm>
          <a:prstGeom prst="line">
            <a:avLst/>
          </a:prstGeom>
          <a:noFill/>
          <a:ln w="9525">
            <a:solidFill>
              <a:schemeClr val="tx1"/>
            </a:solidFill>
            <a:round/>
            <a:headEnd/>
            <a:tailEnd/>
          </a:ln>
        </p:spPr>
        <p:txBody>
          <a:bodyPr wrap="none" anchor="ctr"/>
          <a:lstStyle/>
          <a:p>
            <a:endParaRPr lang="zh-CN" altLang="en-US"/>
          </a:p>
        </p:txBody>
      </p:sp>
      <p:sp>
        <p:nvSpPr>
          <p:cNvPr id="46097" name="Line 21"/>
          <p:cNvSpPr>
            <a:spLocks noChangeShapeType="1"/>
          </p:cNvSpPr>
          <p:nvPr/>
        </p:nvSpPr>
        <p:spPr bwMode="auto">
          <a:xfrm flipV="1">
            <a:off x="4159250" y="3265488"/>
            <a:ext cx="0" cy="1809750"/>
          </a:xfrm>
          <a:prstGeom prst="line">
            <a:avLst/>
          </a:prstGeom>
          <a:noFill/>
          <a:ln w="9525">
            <a:solidFill>
              <a:schemeClr val="tx1"/>
            </a:solidFill>
            <a:round/>
            <a:headEnd/>
            <a:tailEnd/>
          </a:ln>
        </p:spPr>
        <p:txBody>
          <a:bodyPr wrap="none" anchor="ctr"/>
          <a:lstStyle/>
          <a:p>
            <a:endParaRPr lang="zh-CN" altLang="en-US"/>
          </a:p>
        </p:txBody>
      </p:sp>
      <p:sp>
        <p:nvSpPr>
          <p:cNvPr id="46098" name="Line 22"/>
          <p:cNvSpPr>
            <a:spLocks noChangeShapeType="1"/>
          </p:cNvSpPr>
          <p:nvPr/>
        </p:nvSpPr>
        <p:spPr bwMode="auto">
          <a:xfrm flipV="1">
            <a:off x="3073400" y="3265488"/>
            <a:ext cx="0" cy="1809750"/>
          </a:xfrm>
          <a:prstGeom prst="line">
            <a:avLst/>
          </a:prstGeom>
          <a:noFill/>
          <a:ln w="9525">
            <a:solidFill>
              <a:schemeClr val="tx1"/>
            </a:solidFill>
            <a:round/>
            <a:headEnd/>
            <a:tailEnd/>
          </a:ln>
        </p:spPr>
        <p:txBody>
          <a:bodyPr wrap="none" anchor="ctr"/>
          <a:lstStyle/>
          <a:p>
            <a:endParaRPr lang="zh-CN" altLang="en-US"/>
          </a:p>
        </p:txBody>
      </p:sp>
      <p:sp>
        <p:nvSpPr>
          <p:cNvPr id="46099" name="Line 23"/>
          <p:cNvSpPr>
            <a:spLocks noChangeShapeType="1"/>
          </p:cNvSpPr>
          <p:nvPr/>
        </p:nvSpPr>
        <p:spPr bwMode="auto">
          <a:xfrm flipV="1">
            <a:off x="3073400" y="2103438"/>
            <a:ext cx="0" cy="1181100"/>
          </a:xfrm>
          <a:prstGeom prst="line">
            <a:avLst/>
          </a:prstGeom>
          <a:noFill/>
          <a:ln w="9525">
            <a:solidFill>
              <a:schemeClr val="tx1"/>
            </a:solidFill>
            <a:prstDash val="lgDash"/>
            <a:round/>
            <a:headEnd/>
            <a:tailEnd/>
          </a:ln>
        </p:spPr>
        <p:txBody>
          <a:bodyPr wrap="none" anchor="ctr"/>
          <a:lstStyle/>
          <a:p>
            <a:endParaRPr lang="zh-CN" altLang="en-US"/>
          </a:p>
        </p:txBody>
      </p:sp>
      <p:sp>
        <p:nvSpPr>
          <p:cNvPr id="46100" name="Line 24"/>
          <p:cNvSpPr>
            <a:spLocks noChangeShapeType="1"/>
          </p:cNvSpPr>
          <p:nvPr/>
        </p:nvSpPr>
        <p:spPr bwMode="auto">
          <a:xfrm flipV="1">
            <a:off x="6388100" y="2103438"/>
            <a:ext cx="0" cy="1181100"/>
          </a:xfrm>
          <a:prstGeom prst="line">
            <a:avLst/>
          </a:prstGeom>
          <a:noFill/>
          <a:ln w="9525">
            <a:solidFill>
              <a:schemeClr val="tx1"/>
            </a:solidFill>
            <a:prstDash val="lgDash"/>
            <a:round/>
            <a:headEnd/>
            <a:tailEnd/>
          </a:ln>
        </p:spPr>
        <p:txBody>
          <a:bodyPr wrap="none" anchor="ctr"/>
          <a:lstStyle/>
          <a:p>
            <a:endParaRPr lang="zh-CN" altLang="en-US"/>
          </a:p>
        </p:txBody>
      </p:sp>
      <p:sp>
        <p:nvSpPr>
          <p:cNvPr id="46101" name="Text Box 25"/>
          <p:cNvSpPr txBox="1">
            <a:spLocks noChangeArrowheads="1"/>
          </p:cNvSpPr>
          <p:nvPr/>
        </p:nvSpPr>
        <p:spPr bwMode="auto">
          <a:xfrm>
            <a:off x="1924050" y="1752600"/>
            <a:ext cx="5073650" cy="366713"/>
          </a:xfrm>
          <a:prstGeom prst="rect">
            <a:avLst/>
          </a:prstGeom>
          <a:noFill/>
          <a:ln w="9525">
            <a:noFill/>
            <a:miter lim="800000"/>
            <a:headEnd/>
            <a:tailEnd/>
          </a:ln>
        </p:spPr>
        <p:txBody>
          <a:bodyPr wrap="none">
            <a:spAutoFit/>
          </a:bodyPr>
          <a:lstStyle/>
          <a:p>
            <a:r>
              <a:rPr lang="zh-CN" altLang="en-US"/>
              <a:t>企业基础（管理</a:t>
            </a:r>
            <a:r>
              <a:rPr lang="en-US" altLang="zh-CN"/>
              <a:t>/</a:t>
            </a:r>
            <a:r>
              <a:rPr lang="zh-CN" altLang="en-US"/>
              <a:t>计划</a:t>
            </a:r>
            <a:r>
              <a:rPr lang="en-US" altLang="zh-CN"/>
              <a:t>/</a:t>
            </a:r>
            <a:r>
              <a:rPr lang="zh-CN" altLang="en-US"/>
              <a:t>财会</a:t>
            </a:r>
            <a:r>
              <a:rPr lang="en-US" altLang="zh-CN"/>
              <a:t>/</a:t>
            </a:r>
            <a:r>
              <a:rPr lang="zh-CN" altLang="en-US"/>
              <a:t>法律</a:t>
            </a:r>
            <a:r>
              <a:rPr lang="en-US" altLang="zh-CN"/>
              <a:t>/</a:t>
            </a:r>
            <a:r>
              <a:rPr lang="zh-CN" altLang="en-US"/>
              <a:t>政府事务</a:t>
            </a:r>
            <a:r>
              <a:rPr lang="en-US" altLang="zh-CN"/>
              <a:t>/</a:t>
            </a:r>
            <a:r>
              <a:rPr lang="zh-CN" altLang="en-US"/>
              <a:t>质量）</a:t>
            </a:r>
          </a:p>
        </p:txBody>
      </p:sp>
      <p:sp>
        <p:nvSpPr>
          <p:cNvPr id="46102" name="Text Box 26"/>
          <p:cNvSpPr txBox="1">
            <a:spLocks noChangeArrowheads="1"/>
          </p:cNvSpPr>
          <p:nvPr/>
        </p:nvSpPr>
        <p:spPr bwMode="auto">
          <a:xfrm>
            <a:off x="3627438" y="2947988"/>
            <a:ext cx="1441450" cy="366712"/>
          </a:xfrm>
          <a:prstGeom prst="rect">
            <a:avLst/>
          </a:prstGeom>
          <a:noFill/>
          <a:ln w="9525">
            <a:noFill/>
            <a:miter lim="800000"/>
            <a:headEnd/>
            <a:tailEnd/>
          </a:ln>
        </p:spPr>
        <p:txBody>
          <a:bodyPr wrap="none">
            <a:spAutoFit/>
          </a:bodyPr>
          <a:lstStyle/>
          <a:p>
            <a:r>
              <a:rPr lang="zh-CN" altLang="en-US"/>
              <a:t>采  购  管  理</a:t>
            </a:r>
          </a:p>
        </p:txBody>
      </p:sp>
      <p:sp>
        <p:nvSpPr>
          <p:cNvPr id="46103" name="Text Box 27"/>
          <p:cNvSpPr txBox="1">
            <a:spLocks noChangeArrowheads="1"/>
          </p:cNvSpPr>
          <p:nvPr/>
        </p:nvSpPr>
        <p:spPr bwMode="auto">
          <a:xfrm>
            <a:off x="2000250" y="3678238"/>
            <a:ext cx="1098550" cy="366712"/>
          </a:xfrm>
          <a:prstGeom prst="rect">
            <a:avLst/>
          </a:prstGeom>
          <a:noFill/>
          <a:ln w="9525">
            <a:noFill/>
            <a:miter lim="800000"/>
            <a:headEnd/>
            <a:tailEnd/>
          </a:ln>
        </p:spPr>
        <p:txBody>
          <a:bodyPr wrap="none">
            <a:spAutoFit/>
          </a:bodyPr>
          <a:lstStyle/>
          <a:p>
            <a:r>
              <a:rPr lang="zh-CN" altLang="en-US"/>
              <a:t>入厂物流</a:t>
            </a:r>
          </a:p>
        </p:txBody>
      </p:sp>
      <p:sp>
        <p:nvSpPr>
          <p:cNvPr id="46104" name="Text Box 28"/>
          <p:cNvSpPr txBox="1">
            <a:spLocks noChangeArrowheads="1"/>
          </p:cNvSpPr>
          <p:nvPr/>
        </p:nvSpPr>
        <p:spPr bwMode="auto">
          <a:xfrm>
            <a:off x="3600450" y="2106613"/>
            <a:ext cx="1555750" cy="366712"/>
          </a:xfrm>
          <a:prstGeom prst="rect">
            <a:avLst/>
          </a:prstGeom>
          <a:noFill/>
          <a:ln w="9525">
            <a:noFill/>
            <a:miter lim="800000"/>
            <a:headEnd/>
            <a:tailEnd/>
          </a:ln>
        </p:spPr>
        <p:txBody>
          <a:bodyPr wrap="none">
            <a:spAutoFit/>
          </a:bodyPr>
          <a:lstStyle/>
          <a:p>
            <a:r>
              <a:rPr lang="zh-CN" altLang="en-US"/>
              <a:t>人力资源管理</a:t>
            </a:r>
            <a:endParaRPr lang="zh-CN" altLang="en-US" sz="1600"/>
          </a:p>
        </p:txBody>
      </p:sp>
      <p:sp>
        <p:nvSpPr>
          <p:cNvPr id="46105" name="Text Box 29"/>
          <p:cNvSpPr txBox="1">
            <a:spLocks noChangeArrowheads="1"/>
          </p:cNvSpPr>
          <p:nvPr/>
        </p:nvSpPr>
        <p:spPr bwMode="auto">
          <a:xfrm>
            <a:off x="3219450" y="2514600"/>
            <a:ext cx="2241550" cy="366713"/>
          </a:xfrm>
          <a:prstGeom prst="rect">
            <a:avLst/>
          </a:prstGeom>
          <a:noFill/>
          <a:ln w="9525">
            <a:noFill/>
            <a:miter lim="800000"/>
            <a:headEnd/>
            <a:tailEnd/>
          </a:ln>
        </p:spPr>
        <p:txBody>
          <a:bodyPr wrap="none">
            <a:spAutoFit/>
          </a:bodyPr>
          <a:lstStyle/>
          <a:p>
            <a:r>
              <a:rPr lang="zh-CN" altLang="en-US"/>
              <a:t>技术发展与调研开发</a:t>
            </a:r>
          </a:p>
        </p:txBody>
      </p:sp>
      <p:sp>
        <p:nvSpPr>
          <p:cNvPr id="46106" name="Text Box 30"/>
          <p:cNvSpPr txBox="1">
            <a:spLocks noChangeArrowheads="1"/>
          </p:cNvSpPr>
          <p:nvPr/>
        </p:nvSpPr>
        <p:spPr bwMode="auto">
          <a:xfrm>
            <a:off x="3067050" y="4002088"/>
            <a:ext cx="1098550" cy="366712"/>
          </a:xfrm>
          <a:prstGeom prst="rect">
            <a:avLst/>
          </a:prstGeom>
          <a:noFill/>
          <a:ln w="9525">
            <a:noFill/>
            <a:miter lim="800000"/>
            <a:headEnd/>
            <a:tailEnd/>
          </a:ln>
        </p:spPr>
        <p:txBody>
          <a:bodyPr wrap="none">
            <a:spAutoFit/>
          </a:bodyPr>
          <a:lstStyle/>
          <a:p>
            <a:r>
              <a:rPr lang="zh-CN" altLang="en-US"/>
              <a:t>加工制造</a:t>
            </a:r>
            <a:endParaRPr lang="zh-CN" altLang="en-US" sz="1400"/>
          </a:p>
        </p:txBody>
      </p:sp>
      <p:sp>
        <p:nvSpPr>
          <p:cNvPr id="46107" name="Text Box 31"/>
          <p:cNvSpPr txBox="1">
            <a:spLocks noChangeArrowheads="1"/>
          </p:cNvSpPr>
          <p:nvPr/>
        </p:nvSpPr>
        <p:spPr bwMode="auto">
          <a:xfrm>
            <a:off x="4229100" y="3678238"/>
            <a:ext cx="1098550" cy="366712"/>
          </a:xfrm>
          <a:prstGeom prst="rect">
            <a:avLst/>
          </a:prstGeom>
          <a:noFill/>
          <a:ln w="9525">
            <a:noFill/>
            <a:miter lim="800000"/>
            <a:headEnd/>
            <a:tailEnd/>
          </a:ln>
        </p:spPr>
        <p:txBody>
          <a:bodyPr wrap="none">
            <a:spAutoFit/>
          </a:bodyPr>
          <a:lstStyle/>
          <a:p>
            <a:r>
              <a:rPr lang="zh-CN" altLang="en-US"/>
              <a:t>出厂物流</a:t>
            </a:r>
            <a:endParaRPr lang="zh-CN" altLang="en-US" sz="1400"/>
          </a:p>
        </p:txBody>
      </p:sp>
      <p:sp>
        <p:nvSpPr>
          <p:cNvPr id="46108" name="Text Box 32"/>
          <p:cNvSpPr txBox="1">
            <a:spLocks noChangeArrowheads="1"/>
          </p:cNvSpPr>
          <p:nvPr/>
        </p:nvSpPr>
        <p:spPr bwMode="auto">
          <a:xfrm>
            <a:off x="5295900" y="4002088"/>
            <a:ext cx="1098550" cy="366712"/>
          </a:xfrm>
          <a:prstGeom prst="rect">
            <a:avLst/>
          </a:prstGeom>
          <a:noFill/>
          <a:ln w="9525">
            <a:noFill/>
            <a:miter lim="800000"/>
            <a:headEnd/>
            <a:tailEnd/>
          </a:ln>
        </p:spPr>
        <p:txBody>
          <a:bodyPr wrap="none">
            <a:spAutoFit/>
          </a:bodyPr>
          <a:lstStyle/>
          <a:p>
            <a:r>
              <a:rPr lang="zh-CN" altLang="en-US"/>
              <a:t>市场营销</a:t>
            </a:r>
            <a:endParaRPr lang="zh-CN" altLang="en-US" sz="1400"/>
          </a:p>
        </p:txBody>
      </p:sp>
      <p:sp>
        <p:nvSpPr>
          <p:cNvPr id="46109" name="Text Box 33"/>
          <p:cNvSpPr txBox="1">
            <a:spLocks noChangeArrowheads="1"/>
          </p:cNvSpPr>
          <p:nvPr/>
        </p:nvSpPr>
        <p:spPr bwMode="auto">
          <a:xfrm>
            <a:off x="6486525" y="3678238"/>
            <a:ext cx="641350" cy="366712"/>
          </a:xfrm>
          <a:prstGeom prst="rect">
            <a:avLst/>
          </a:prstGeom>
          <a:noFill/>
          <a:ln w="9525">
            <a:noFill/>
            <a:miter lim="800000"/>
            <a:headEnd/>
            <a:tailEnd/>
          </a:ln>
        </p:spPr>
        <p:txBody>
          <a:bodyPr wrap="none">
            <a:spAutoFit/>
          </a:bodyPr>
          <a:lstStyle/>
          <a:p>
            <a:r>
              <a:rPr lang="zh-CN" altLang="en-US"/>
              <a:t>服务</a:t>
            </a:r>
            <a:endParaRPr lang="zh-CN" altLang="en-US" sz="1400"/>
          </a:p>
        </p:txBody>
      </p:sp>
      <p:sp>
        <p:nvSpPr>
          <p:cNvPr id="46110" name="Text Box 34"/>
          <p:cNvSpPr txBox="1">
            <a:spLocks noChangeArrowheads="1"/>
          </p:cNvSpPr>
          <p:nvPr/>
        </p:nvSpPr>
        <p:spPr bwMode="auto">
          <a:xfrm>
            <a:off x="7181850" y="2362200"/>
            <a:ext cx="590550" cy="1803400"/>
          </a:xfrm>
          <a:prstGeom prst="rect">
            <a:avLst/>
          </a:prstGeom>
          <a:noFill/>
          <a:ln w="9525">
            <a:noFill/>
            <a:miter lim="800000"/>
            <a:headEnd/>
            <a:tailEnd/>
          </a:ln>
        </p:spPr>
        <p:txBody>
          <a:bodyPr wrap="none">
            <a:spAutoFit/>
          </a:bodyPr>
          <a:lstStyle/>
          <a:p>
            <a:r>
              <a:rPr lang="zh-CN" altLang="en-US" sz="1600"/>
              <a:t>毛</a:t>
            </a:r>
          </a:p>
          <a:p>
            <a:endParaRPr lang="zh-CN" altLang="en-US" sz="1600"/>
          </a:p>
          <a:p>
            <a:endParaRPr lang="zh-CN" altLang="en-US" sz="1600"/>
          </a:p>
          <a:p>
            <a:r>
              <a:rPr lang="zh-CN" altLang="en-US" sz="1600"/>
              <a:t>    利</a:t>
            </a:r>
          </a:p>
          <a:p>
            <a:endParaRPr lang="zh-CN" altLang="en-US" sz="1600"/>
          </a:p>
          <a:p>
            <a:endParaRPr lang="zh-CN" altLang="en-US" sz="1600"/>
          </a:p>
          <a:p>
            <a:r>
              <a:rPr lang="zh-CN" altLang="en-US" sz="1600"/>
              <a:t>润</a:t>
            </a:r>
          </a:p>
        </p:txBody>
      </p:sp>
      <p:sp>
        <p:nvSpPr>
          <p:cNvPr id="46111" name="Line 35"/>
          <p:cNvSpPr>
            <a:spLocks noChangeShapeType="1"/>
          </p:cNvSpPr>
          <p:nvPr/>
        </p:nvSpPr>
        <p:spPr bwMode="auto">
          <a:xfrm>
            <a:off x="1778000" y="1684338"/>
            <a:ext cx="0" cy="1600200"/>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sp>
        <p:nvSpPr>
          <p:cNvPr id="46112" name="Text Box 36"/>
          <p:cNvSpPr txBox="1">
            <a:spLocks noChangeArrowheads="1"/>
          </p:cNvSpPr>
          <p:nvPr/>
        </p:nvSpPr>
        <p:spPr bwMode="auto">
          <a:xfrm>
            <a:off x="1066800" y="2163763"/>
            <a:ext cx="641350" cy="641350"/>
          </a:xfrm>
          <a:prstGeom prst="rect">
            <a:avLst/>
          </a:prstGeom>
          <a:noFill/>
          <a:ln w="9525">
            <a:noFill/>
            <a:miter lim="800000"/>
            <a:headEnd/>
            <a:tailEnd/>
          </a:ln>
        </p:spPr>
        <p:txBody>
          <a:bodyPr wrap="none">
            <a:spAutoFit/>
          </a:bodyPr>
          <a:lstStyle/>
          <a:p>
            <a:r>
              <a:rPr lang="zh-CN" altLang="en-US"/>
              <a:t>支持</a:t>
            </a:r>
          </a:p>
          <a:p>
            <a:r>
              <a:rPr lang="zh-CN" altLang="en-US"/>
              <a:t>作业</a:t>
            </a:r>
          </a:p>
        </p:txBody>
      </p:sp>
      <p:sp>
        <p:nvSpPr>
          <p:cNvPr id="46113" name="Line 37"/>
          <p:cNvSpPr>
            <a:spLocks noChangeShapeType="1"/>
          </p:cNvSpPr>
          <p:nvPr/>
        </p:nvSpPr>
        <p:spPr bwMode="auto">
          <a:xfrm>
            <a:off x="7226300" y="5094288"/>
            <a:ext cx="0" cy="266700"/>
          </a:xfrm>
          <a:prstGeom prst="line">
            <a:avLst/>
          </a:prstGeom>
          <a:noFill/>
          <a:ln w="9525">
            <a:solidFill>
              <a:schemeClr val="tx1"/>
            </a:solidFill>
            <a:round/>
            <a:headEnd/>
            <a:tailEnd/>
          </a:ln>
        </p:spPr>
        <p:txBody>
          <a:bodyPr wrap="none" anchor="ctr"/>
          <a:lstStyle/>
          <a:p>
            <a:endParaRPr lang="zh-CN" altLang="en-US"/>
          </a:p>
        </p:txBody>
      </p:sp>
      <p:sp>
        <p:nvSpPr>
          <p:cNvPr id="46114" name="Line 38"/>
          <p:cNvSpPr>
            <a:spLocks noChangeShapeType="1"/>
          </p:cNvSpPr>
          <p:nvPr/>
        </p:nvSpPr>
        <p:spPr bwMode="auto">
          <a:xfrm>
            <a:off x="1968500" y="5284788"/>
            <a:ext cx="5257800" cy="0"/>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sp>
        <p:nvSpPr>
          <p:cNvPr id="46115" name="Text Box 39"/>
          <p:cNvSpPr txBox="1">
            <a:spLocks noChangeArrowheads="1"/>
          </p:cNvSpPr>
          <p:nvPr/>
        </p:nvSpPr>
        <p:spPr bwMode="auto">
          <a:xfrm>
            <a:off x="4048125" y="5389563"/>
            <a:ext cx="1270000" cy="366712"/>
          </a:xfrm>
          <a:prstGeom prst="rect">
            <a:avLst/>
          </a:prstGeom>
          <a:noFill/>
          <a:ln w="9525">
            <a:noFill/>
            <a:miter lim="800000"/>
            <a:headEnd/>
            <a:tailEnd/>
          </a:ln>
        </p:spPr>
        <p:txBody>
          <a:bodyPr wrap="none">
            <a:spAutoFit/>
          </a:bodyPr>
          <a:lstStyle/>
          <a:p>
            <a:r>
              <a:rPr lang="zh-CN" altLang="en-US"/>
              <a:t>主 要 作 业</a:t>
            </a:r>
          </a:p>
        </p:txBody>
      </p:sp>
      <p:sp>
        <p:nvSpPr>
          <p:cNvPr id="46116" name="Line 40"/>
          <p:cNvSpPr>
            <a:spLocks noChangeShapeType="1"/>
          </p:cNvSpPr>
          <p:nvPr/>
        </p:nvSpPr>
        <p:spPr bwMode="auto">
          <a:xfrm>
            <a:off x="1749425" y="3284538"/>
            <a:ext cx="5648325" cy="0"/>
          </a:xfrm>
          <a:prstGeom prst="line">
            <a:avLst/>
          </a:prstGeom>
          <a:noFill/>
          <a:ln w="9525">
            <a:solidFill>
              <a:schemeClr val="tx1"/>
            </a:solidFill>
            <a:round/>
            <a:headEnd/>
            <a:tailEnd/>
          </a:ln>
        </p:spPr>
        <p:txBody>
          <a:bodyPr wrap="none" anchor="ctr"/>
          <a:lstStyle/>
          <a:p>
            <a:endParaRPr lang="zh-CN" altLang="en-US"/>
          </a:p>
        </p:txBody>
      </p:sp>
      <p:sp>
        <p:nvSpPr>
          <p:cNvPr id="46117" name="标题 42"/>
          <p:cNvSpPr>
            <a:spLocks noGrp="1"/>
          </p:cNvSpPr>
          <p:nvPr>
            <p:ph type="title" idx="4294967295"/>
          </p:nvPr>
        </p:nvSpPr>
        <p:spPr>
          <a:xfrm>
            <a:off x="0" y="0"/>
            <a:ext cx="8229600" cy="571500"/>
          </a:xfrm>
        </p:spPr>
        <p:txBody>
          <a:bodyPr/>
          <a:lstStyle/>
          <a:p>
            <a:pPr algn="l"/>
            <a:r>
              <a:rPr lang="zh-CN" altLang="zh-CN" sz="3200" b="1" smtClean="0">
                <a:solidFill>
                  <a:schemeClr val="bg1"/>
                </a:solidFill>
                <a:latin typeface="华文中宋" pitchFamily="2" charset="-122"/>
                <a:ea typeface="华文中宋" pitchFamily="2" charset="-122"/>
              </a:rPr>
              <a:t>价值链</a:t>
            </a:r>
            <a:endParaRPr lang="zh-CN" altLang="en-US" sz="3200" b="1" smtClean="0">
              <a:solidFill>
                <a:schemeClr val="bg1"/>
              </a:solidFill>
              <a:latin typeface="华文中宋" pitchFamily="2" charset="-122"/>
              <a:ea typeface="华文中宋" pitchFamily="2" charset="-122"/>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Oval 2"/>
          <p:cNvSpPr>
            <a:spLocks noChangeArrowheads="1"/>
          </p:cNvSpPr>
          <p:nvPr/>
        </p:nvSpPr>
        <p:spPr bwMode="auto">
          <a:xfrm>
            <a:off x="2928938" y="3148013"/>
            <a:ext cx="3086100" cy="3067050"/>
          </a:xfrm>
          <a:prstGeom prst="ellipse">
            <a:avLst/>
          </a:prstGeom>
          <a:noFill/>
          <a:ln w="19050">
            <a:solidFill>
              <a:schemeClr val="tx1"/>
            </a:solidFill>
            <a:round/>
            <a:headEnd/>
            <a:tailEnd/>
          </a:ln>
        </p:spPr>
        <p:txBody>
          <a:bodyPr wrap="none" anchor="ctr"/>
          <a:lstStyle/>
          <a:p>
            <a:endParaRPr lang="zh-CN" altLang="en-US"/>
          </a:p>
        </p:txBody>
      </p:sp>
      <p:grpSp>
        <p:nvGrpSpPr>
          <p:cNvPr id="47106" name="Group 3"/>
          <p:cNvGrpSpPr>
            <a:grpSpLocks/>
          </p:cNvGrpSpPr>
          <p:nvPr/>
        </p:nvGrpSpPr>
        <p:grpSpPr bwMode="auto">
          <a:xfrm>
            <a:off x="2701925" y="2214563"/>
            <a:ext cx="3284538" cy="647700"/>
            <a:chOff x="2019" y="1481"/>
            <a:chExt cx="2069" cy="408"/>
          </a:xfrm>
        </p:grpSpPr>
        <p:sp>
          <p:nvSpPr>
            <p:cNvPr id="47148" name="Rectangle 4"/>
            <p:cNvSpPr>
              <a:spLocks noChangeArrowheads="1"/>
            </p:cNvSpPr>
            <p:nvPr/>
          </p:nvSpPr>
          <p:spPr bwMode="auto">
            <a:xfrm>
              <a:off x="2019" y="1481"/>
              <a:ext cx="2069" cy="408"/>
            </a:xfrm>
            <a:prstGeom prst="rect">
              <a:avLst/>
            </a:prstGeom>
            <a:noFill/>
            <a:ln w="19050">
              <a:solidFill>
                <a:schemeClr val="tx1"/>
              </a:solidFill>
              <a:miter lim="800000"/>
              <a:headEnd/>
              <a:tailEnd/>
            </a:ln>
          </p:spPr>
          <p:txBody>
            <a:bodyPr wrap="none" anchor="ctr"/>
            <a:lstStyle/>
            <a:p>
              <a:endParaRPr lang="zh-CN" altLang="en-US"/>
            </a:p>
          </p:txBody>
        </p:sp>
        <p:sp>
          <p:nvSpPr>
            <p:cNvPr id="47149" name="Text Box 5"/>
            <p:cNvSpPr txBox="1">
              <a:spLocks noChangeArrowheads="1"/>
            </p:cNvSpPr>
            <p:nvPr/>
          </p:nvSpPr>
          <p:spPr bwMode="auto">
            <a:xfrm>
              <a:off x="2030" y="1531"/>
              <a:ext cx="2056" cy="288"/>
            </a:xfrm>
            <a:prstGeom prst="rect">
              <a:avLst/>
            </a:prstGeom>
            <a:noFill/>
            <a:ln w="9525">
              <a:noFill/>
              <a:miter lim="800000"/>
              <a:headEnd/>
              <a:tailEnd/>
            </a:ln>
          </p:spPr>
          <p:txBody>
            <a:bodyPr wrap="none">
              <a:spAutoFit/>
            </a:bodyPr>
            <a:lstStyle/>
            <a:p>
              <a:r>
                <a:rPr lang="zh-CN" altLang="en-US" b="1"/>
                <a:t>质量管理系统持续改进</a:t>
              </a:r>
            </a:p>
          </p:txBody>
        </p:sp>
      </p:grpSp>
      <p:grpSp>
        <p:nvGrpSpPr>
          <p:cNvPr id="47107" name="Group 6"/>
          <p:cNvGrpSpPr>
            <a:grpSpLocks/>
          </p:cNvGrpSpPr>
          <p:nvPr/>
        </p:nvGrpSpPr>
        <p:grpSpPr bwMode="auto">
          <a:xfrm>
            <a:off x="1254125" y="3460750"/>
            <a:ext cx="990600" cy="2438400"/>
            <a:chOff x="713" y="2194"/>
            <a:chExt cx="624" cy="1536"/>
          </a:xfrm>
        </p:grpSpPr>
        <p:sp>
          <p:nvSpPr>
            <p:cNvPr id="47146" name="Rectangle 7"/>
            <p:cNvSpPr>
              <a:spLocks noChangeArrowheads="1"/>
            </p:cNvSpPr>
            <p:nvPr/>
          </p:nvSpPr>
          <p:spPr bwMode="auto">
            <a:xfrm>
              <a:off x="713" y="2194"/>
              <a:ext cx="624" cy="1536"/>
            </a:xfrm>
            <a:prstGeom prst="rect">
              <a:avLst/>
            </a:prstGeom>
            <a:noFill/>
            <a:ln w="19050">
              <a:solidFill>
                <a:schemeClr val="tx1"/>
              </a:solidFill>
              <a:miter lim="800000"/>
              <a:headEnd/>
              <a:tailEnd/>
            </a:ln>
          </p:spPr>
          <p:txBody>
            <a:bodyPr wrap="none" anchor="ctr"/>
            <a:lstStyle/>
            <a:p>
              <a:endParaRPr lang="zh-CN" altLang="en-US"/>
            </a:p>
          </p:txBody>
        </p:sp>
        <p:sp>
          <p:nvSpPr>
            <p:cNvPr id="47147" name="Text Box 8"/>
            <p:cNvSpPr txBox="1">
              <a:spLocks noChangeArrowheads="1"/>
            </p:cNvSpPr>
            <p:nvPr/>
          </p:nvSpPr>
          <p:spPr bwMode="auto">
            <a:xfrm>
              <a:off x="773" y="2588"/>
              <a:ext cx="504" cy="748"/>
            </a:xfrm>
            <a:prstGeom prst="rect">
              <a:avLst/>
            </a:prstGeom>
            <a:noFill/>
            <a:ln w="19050">
              <a:noFill/>
              <a:miter lim="800000"/>
              <a:headEnd/>
              <a:tailEnd/>
            </a:ln>
          </p:spPr>
          <p:txBody>
            <a:bodyPr wrap="none">
              <a:spAutoFit/>
            </a:bodyPr>
            <a:lstStyle/>
            <a:p>
              <a:r>
                <a:rPr lang="zh-CN" altLang="en-US" b="1"/>
                <a:t>客户</a:t>
              </a:r>
            </a:p>
            <a:p>
              <a:endParaRPr lang="zh-CN" altLang="en-US" b="1"/>
            </a:p>
            <a:p>
              <a:r>
                <a:rPr lang="zh-CN" altLang="en-US" b="1"/>
                <a:t>需求</a:t>
              </a:r>
            </a:p>
          </p:txBody>
        </p:sp>
      </p:grpSp>
      <p:grpSp>
        <p:nvGrpSpPr>
          <p:cNvPr id="47108" name="Group 9"/>
          <p:cNvGrpSpPr>
            <a:grpSpLocks/>
          </p:cNvGrpSpPr>
          <p:nvPr/>
        </p:nvGrpSpPr>
        <p:grpSpPr bwMode="auto">
          <a:xfrm>
            <a:off x="3695700" y="5329238"/>
            <a:ext cx="1524000" cy="514350"/>
            <a:chOff x="2328" y="3357"/>
            <a:chExt cx="960" cy="324"/>
          </a:xfrm>
        </p:grpSpPr>
        <p:sp>
          <p:nvSpPr>
            <p:cNvPr id="47144" name="Rectangle 10"/>
            <p:cNvSpPr>
              <a:spLocks noChangeArrowheads="1"/>
            </p:cNvSpPr>
            <p:nvPr/>
          </p:nvSpPr>
          <p:spPr bwMode="auto">
            <a:xfrm>
              <a:off x="2328" y="3357"/>
              <a:ext cx="960" cy="324"/>
            </a:xfrm>
            <a:prstGeom prst="rect">
              <a:avLst/>
            </a:prstGeom>
            <a:noFill/>
            <a:ln w="9525">
              <a:solidFill>
                <a:schemeClr val="tx1"/>
              </a:solidFill>
              <a:miter lim="800000"/>
              <a:headEnd/>
              <a:tailEnd/>
            </a:ln>
          </p:spPr>
          <p:txBody>
            <a:bodyPr wrap="none" anchor="ctr"/>
            <a:lstStyle/>
            <a:p>
              <a:endParaRPr lang="zh-CN" altLang="en-US"/>
            </a:p>
          </p:txBody>
        </p:sp>
        <p:sp>
          <p:nvSpPr>
            <p:cNvPr id="47145" name="Text Box 11"/>
            <p:cNvSpPr txBox="1">
              <a:spLocks noChangeArrowheads="1"/>
            </p:cNvSpPr>
            <p:nvPr/>
          </p:nvSpPr>
          <p:spPr bwMode="auto">
            <a:xfrm>
              <a:off x="2430" y="3394"/>
              <a:ext cx="756" cy="250"/>
            </a:xfrm>
            <a:prstGeom prst="rect">
              <a:avLst/>
            </a:prstGeom>
            <a:noFill/>
            <a:ln w="9525">
              <a:noFill/>
              <a:miter lim="800000"/>
              <a:headEnd/>
              <a:tailEnd/>
            </a:ln>
          </p:spPr>
          <p:txBody>
            <a:bodyPr wrap="none">
              <a:spAutoFit/>
            </a:bodyPr>
            <a:lstStyle/>
            <a:p>
              <a:r>
                <a:rPr lang="zh-CN" altLang="en-US" sz="2000"/>
                <a:t>产品实现</a:t>
              </a:r>
              <a:endParaRPr lang="zh-CN" altLang="en-US"/>
            </a:p>
          </p:txBody>
        </p:sp>
      </p:grpSp>
      <p:sp>
        <p:nvSpPr>
          <p:cNvPr id="47109" name="Rectangle 12"/>
          <p:cNvSpPr>
            <a:spLocks noChangeArrowheads="1"/>
          </p:cNvSpPr>
          <p:nvPr/>
        </p:nvSpPr>
        <p:spPr bwMode="auto">
          <a:xfrm>
            <a:off x="3676650" y="3505200"/>
            <a:ext cx="1524000" cy="514350"/>
          </a:xfrm>
          <a:prstGeom prst="rect">
            <a:avLst/>
          </a:prstGeom>
          <a:noFill/>
          <a:ln w="9525">
            <a:solidFill>
              <a:schemeClr val="tx1"/>
            </a:solidFill>
            <a:miter lim="800000"/>
            <a:headEnd/>
            <a:tailEnd/>
          </a:ln>
        </p:spPr>
        <p:txBody>
          <a:bodyPr wrap="none" anchor="ctr"/>
          <a:lstStyle/>
          <a:p>
            <a:endParaRPr lang="zh-CN" altLang="en-US"/>
          </a:p>
        </p:txBody>
      </p:sp>
      <p:sp>
        <p:nvSpPr>
          <p:cNvPr id="47110" name="Text Box 13"/>
          <p:cNvSpPr txBox="1">
            <a:spLocks noChangeArrowheads="1"/>
          </p:cNvSpPr>
          <p:nvPr/>
        </p:nvSpPr>
        <p:spPr bwMode="auto">
          <a:xfrm>
            <a:off x="3848100" y="3570288"/>
            <a:ext cx="1200150" cy="396875"/>
          </a:xfrm>
          <a:prstGeom prst="rect">
            <a:avLst/>
          </a:prstGeom>
          <a:noFill/>
          <a:ln w="9525">
            <a:noFill/>
            <a:miter lim="800000"/>
            <a:headEnd/>
            <a:tailEnd/>
          </a:ln>
        </p:spPr>
        <p:txBody>
          <a:bodyPr wrap="none">
            <a:spAutoFit/>
          </a:bodyPr>
          <a:lstStyle/>
          <a:p>
            <a:r>
              <a:rPr lang="zh-CN" altLang="en-US" sz="2000"/>
              <a:t>管理职责</a:t>
            </a:r>
            <a:endParaRPr lang="zh-CN" altLang="en-US"/>
          </a:p>
        </p:txBody>
      </p:sp>
      <p:grpSp>
        <p:nvGrpSpPr>
          <p:cNvPr id="47111" name="Group 14"/>
          <p:cNvGrpSpPr>
            <a:grpSpLocks/>
          </p:cNvGrpSpPr>
          <p:nvPr/>
        </p:nvGrpSpPr>
        <p:grpSpPr bwMode="auto">
          <a:xfrm>
            <a:off x="3086100" y="4210050"/>
            <a:ext cx="914400" cy="914400"/>
            <a:chOff x="1944" y="2652"/>
            <a:chExt cx="576" cy="576"/>
          </a:xfrm>
        </p:grpSpPr>
        <p:sp>
          <p:nvSpPr>
            <p:cNvPr id="47142" name="Rectangle 15"/>
            <p:cNvSpPr>
              <a:spLocks noChangeArrowheads="1"/>
            </p:cNvSpPr>
            <p:nvPr/>
          </p:nvSpPr>
          <p:spPr bwMode="auto">
            <a:xfrm>
              <a:off x="1944" y="2652"/>
              <a:ext cx="576" cy="576"/>
            </a:xfrm>
            <a:prstGeom prst="rect">
              <a:avLst/>
            </a:prstGeom>
            <a:noFill/>
            <a:ln w="9525">
              <a:solidFill>
                <a:schemeClr val="tx1"/>
              </a:solidFill>
              <a:miter lim="800000"/>
              <a:headEnd/>
              <a:tailEnd/>
            </a:ln>
          </p:spPr>
          <p:txBody>
            <a:bodyPr wrap="none" anchor="ctr"/>
            <a:lstStyle/>
            <a:p>
              <a:endParaRPr lang="zh-CN" altLang="en-US"/>
            </a:p>
          </p:txBody>
        </p:sp>
        <p:sp>
          <p:nvSpPr>
            <p:cNvPr id="47143" name="Text Box 16"/>
            <p:cNvSpPr txBox="1">
              <a:spLocks noChangeArrowheads="1"/>
            </p:cNvSpPr>
            <p:nvPr/>
          </p:nvSpPr>
          <p:spPr bwMode="auto">
            <a:xfrm>
              <a:off x="1982" y="2714"/>
              <a:ext cx="438" cy="442"/>
            </a:xfrm>
            <a:prstGeom prst="rect">
              <a:avLst/>
            </a:prstGeom>
            <a:noFill/>
            <a:ln w="9525">
              <a:noFill/>
              <a:miter lim="800000"/>
              <a:headEnd/>
              <a:tailEnd/>
            </a:ln>
          </p:spPr>
          <p:txBody>
            <a:bodyPr wrap="none">
              <a:spAutoFit/>
            </a:bodyPr>
            <a:lstStyle/>
            <a:p>
              <a:r>
                <a:rPr lang="zh-CN" altLang="en-US" sz="2000" b="1"/>
                <a:t>资源</a:t>
              </a:r>
            </a:p>
            <a:p>
              <a:r>
                <a:rPr lang="zh-CN" altLang="en-US" sz="2000" b="1"/>
                <a:t>管理</a:t>
              </a:r>
              <a:endParaRPr lang="zh-CN" altLang="en-US"/>
            </a:p>
          </p:txBody>
        </p:sp>
      </p:grpSp>
      <p:sp>
        <p:nvSpPr>
          <p:cNvPr id="47112" name="Rectangle 17"/>
          <p:cNvSpPr>
            <a:spLocks noChangeArrowheads="1"/>
          </p:cNvSpPr>
          <p:nvPr/>
        </p:nvSpPr>
        <p:spPr bwMode="auto">
          <a:xfrm>
            <a:off x="4819650" y="4191000"/>
            <a:ext cx="914400" cy="914400"/>
          </a:xfrm>
          <a:prstGeom prst="rect">
            <a:avLst/>
          </a:prstGeom>
          <a:noFill/>
          <a:ln w="9525">
            <a:solidFill>
              <a:schemeClr val="tx1"/>
            </a:solidFill>
            <a:miter lim="800000"/>
            <a:headEnd/>
            <a:tailEnd/>
          </a:ln>
        </p:spPr>
        <p:txBody>
          <a:bodyPr wrap="none" anchor="ctr"/>
          <a:lstStyle/>
          <a:p>
            <a:endParaRPr lang="zh-CN" altLang="en-US"/>
          </a:p>
        </p:txBody>
      </p:sp>
      <p:sp>
        <p:nvSpPr>
          <p:cNvPr id="47113" name="Text Box 18"/>
          <p:cNvSpPr txBox="1">
            <a:spLocks noChangeArrowheads="1"/>
          </p:cNvSpPr>
          <p:nvPr/>
        </p:nvSpPr>
        <p:spPr bwMode="auto">
          <a:xfrm>
            <a:off x="4895850" y="4168775"/>
            <a:ext cx="692150" cy="1006475"/>
          </a:xfrm>
          <a:prstGeom prst="rect">
            <a:avLst/>
          </a:prstGeom>
          <a:noFill/>
          <a:ln w="9525">
            <a:noFill/>
            <a:miter lim="800000"/>
            <a:headEnd/>
            <a:tailEnd/>
          </a:ln>
        </p:spPr>
        <p:txBody>
          <a:bodyPr wrap="none">
            <a:spAutoFit/>
          </a:bodyPr>
          <a:lstStyle/>
          <a:p>
            <a:r>
              <a:rPr lang="zh-CN" altLang="en-US" sz="2000"/>
              <a:t>测量</a:t>
            </a:r>
          </a:p>
          <a:p>
            <a:r>
              <a:rPr lang="zh-CN" altLang="en-US" sz="2000"/>
              <a:t>分析</a:t>
            </a:r>
          </a:p>
          <a:p>
            <a:r>
              <a:rPr lang="zh-CN" altLang="en-US" sz="2000"/>
              <a:t>改进</a:t>
            </a:r>
            <a:endParaRPr lang="zh-CN" altLang="en-US"/>
          </a:p>
        </p:txBody>
      </p:sp>
      <p:grpSp>
        <p:nvGrpSpPr>
          <p:cNvPr id="47114" name="Group 19"/>
          <p:cNvGrpSpPr>
            <a:grpSpLocks/>
          </p:cNvGrpSpPr>
          <p:nvPr/>
        </p:nvGrpSpPr>
        <p:grpSpPr bwMode="auto">
          <a:xfrm>
            <a:off x="6813550" y="3459163"/>
            <a:ext cx="990600" cy="2438400"/>
            <a:chOff x="4292" y="2174"/>
            <a:chExt cx="624" cy="1536"/>
          </a:xfrm>
        </p:grpSpPr>
        <p:sp>
          <p:nvSpPr>
            <p:cNvPr id="47140" name="Rectangle 20"/>
            <p:cNvSpPr>
              <a:spLocks noChangeArrowheads="1"/>
            </p:cNvSpPr>
            <p:nvPr/>
          </p:nvSpPr>
          <p:spPr bwMode="auto">
            <a:xfrm>
              <a:off x="4292" y="2174"/>
              <a:ext cx="624" cy="1536"/>
            </a:xfrm>
            <a:prstGeom prst="rect">
              <a:avLst/>
            </a:prstGeom>
            <a:noFill/>
            <a:ln w="19050">
              <a:solidFill>
                <a:schemeClr val="tx1"/>
              </a:solidFill>
              <a:miter lim="800000"/>
              <a:headEnd/>
              <a:tailEnd/>
            </a:ln>
          </p:spPr>
          <p:txBody>
            <a:bodyPr wrap="none" anchor="ctr"/>
            <a:lstStyle/>
            <a:p>
              <a:endParaRPr lang="zh-CN" altLang="en-US"/>
            </a:p>
          </p:txBody>
        </p:sp>
        <p:sp>
          <p:nvSpPr>
            <p:cNvPr id="47141" name="Text Box 21"/>
            <p:cNvSpPr txBox="1">
              <a:spLocks noChangeArrowheads="1"/>
            </p:cNvSpPr>
            <p:nvPr/>
          </p:nvSpPr>
          <p:spPr bwMode="auto">
            <a:xfrm>
              <a:off x="4352" y="2568"/>
              <a:ext cx="504" cy="748"/>
            </a:xfrm>
            <a:prstGeom prst="rect">
              <a:avLst/>
            </a:prstGeom>
            <a:noFill/>
            <a:ln w="19050">
              <a:noFill/>
              <a:miter lim="800000"/>
              <a:headEnd/>
              <a:tailEnd/>
            </a:ln>
          </p:spPr>
          <p:txBody>
            <a:bodyPr wrap="none">
              <a:spAutoFit/>
            </a:bodyPr>
            <a:lstStyle/>
            <a:p>
              <a:r>
                <a:rPr lang="zh-CN" altLang="en-US" b="1"/>
                <a:t>客户</a:t>
              </a:r>
            </a:p>
            <a:p>
              <a:endParaRPr lang="zh-CN" altLang="en-US" b="1"/>
            </a:p>
            <a:p>
              <a:r>
                <a:rPr lang="zh-CN" altLang="en-US" b="1"/>
                <a:t>满意</a:t>
              </a:r>
              <a:endParaRPr lang="zh-CN" altLang="en-US"/>
            </a:p>
          </p:txBody>
        </p:sp>
      </p:grpSp>
      <p:sp>
        <p:nvSpPr>
          <p:cNvPr id="47115" name="AutoShape 22" descr="10%"/>
          <p:cNvSpPr>
            <a:spLocks noChangeArrowheads="1"/>
          </p:cNvSpPr>
          <p:nvPr/>
        </p:nvSpPr>
        <p:spPr bwMode="auto">
          <a:xfrm>
            <a:off x="2259013" y="5357813"/>
            <a:ext cx="1398587" cy="457200"/>
          </a:xfrm>
          <a:custGeom>
            <a:avLst/>
            <a:gdLst>
              <a:gd name="T0" fmla="*/ 67918242 w 21600"/>
              <a:gd name="T1" fmla="*/ 0 h 21600"/>
              <a:gd name="T2" fmla="*/ 0 w 21600"/>
              <a:gd name="T3" fmla="*/ 4838700 h 21600"/>
              <a:gd name="T4" fmla="*/ 67918242 w 21600"/>
              <a:gd name="T5" fmla="*/ 9677399 h 21600"/>
              <a:gd name="T6" fmla="*/ 90557666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pattFill prst="pct10">
            <a:fgClr>
              <a:schemeClr val="folHlink"/>
            </a:fgClr>
            <a:bgClr>
              <a:srgbClr val="FFFFFF"/>
            </a:bgClr>
          </a:pattFill>
          <a:ln w="9525">
            <a:solidFill>
              <a:schemeClr val="tx1"/>
            </a:solidFill>
            <a:miter lim="800000"/>
            <a:headEnd/>
            <a:tailEnd/>
          </a:ln>
        </p:spPr>
        <p:txBody>
          <a:bodyPr wrap="none" anchor="ctr"/>
          <a:lstStyle/>
          <a:p>
            <a:endParaRPr lang="zh-CN" altLang="en-US"/>
          </a:p>
        </p:txBody>
      </p:sp>
      <p:sp>
        <p:nvSpPr>
          <p:cNvPr id="47116" name="AutoShape 23" descr="10%"/>
          <p:cNvSpPr>
            <a:spLocks noChangeArrowheads="1"/>
          </p:cNvSpPr>
          <p:nvPr/>
        </p:nvSpPr>
        <p:spPr bwMode="auto">
          <a:xfrm>
            <a:off x="5257800" y="5357813"/>
            <a:ext cx="661988" cy="457200"/>
          </a:xfrm>
          <a:custGeom>
            <a:avLst/>
            <a:gdLst>
              <a:gd name="T0" fmla="*/ 15216252 w 21600"/>
              <a:gd name="T1" fmla="*/ 0 h 21600"/>
              <a:gd name="T2" fmla="*/ 0 w 21600"/>
              <a:gd name="T3" fmla="*/ 4838700 h 21600"/>
              <a:gd name="T4" fmla="*/ 15216252 w 21600"/>
              <a:gd name="T5" fmla="*/ 9677399 h 21600"/>
              <a:gd name="T6" fmla="*/ 20288339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pattFill prst="pct10">
            <a:fgClr>
              <a:schemeClr val="folHlink"/>
            </a:fgClr>
            <a:bgClr>
              <a:srgbClr val="FFFFFF"/>
            </a:bgClr>
          </a:pattFill>
          <a:ln w="9525">
            <a:solidFill>
              <a:schemeClr val="tx1"/>
            </a:solidFill>
            <a:miter lim="800000"/>
            <a:headEnd/>
            <a:tailEnd/>
          </a:ln>
        </p:spPr>
        <p:txBody>
          <a:bodyPr wrap="none" anchor="ctr"/>
          <a:lstStyle/>
          <a:p>
            <a:endParaRPr lang="zh-CN" altLang="en-US"/>
          </a:p>
        </p:txBody>
      </p:sp>
      <p:sp>
        <p:nvSpPr>
          <p:cNvPr id="47117" name="AutoShape 24" descr="5%"/>
          <p:cNvSpPr>
            <a:spLocks noChangeArrowheads="1"/>
          </p:cNvSpPr>
          <p:nvPr/>
        </p:nvSpPr>
        <p:spPr bwMode="auto">
          <a:xfrm rot="10730863">
            <a:off x="5732463" y="4525963"/>
            <a:ext cx="1041400" cy="361950"/>
          </a:xfrm>
          <a:custGeom>
            <a:avLst/>
            <a:gdLst>
              <a:gd name="T0" fmla="*/ 37656733 w 21600"/>
              <a:gd name="T1" fmla="*/ 0 h 21600"/>
              <a:gd name="T2" fmla="*/ 0 w 21600"/>
              <a:gd name="T3" fmla="*/ 3032588 h 21600"/>
              <a:gd name="T4" fmla="*/ 37656733 w 21600"/>
              <a:gd name="T5" fmla="*/ 6065176 h 21600"/>
              <a:gd name="T6" fmla="*/ 50208974 w 21600"/>
              <a:gd name="T7" fmla="*/ 30325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pattFill prst="pct5">
            <a:fgClr>
              <a:schemeClr val="folHlink"/>
            </a:fgClr>
            <a:bgClr>
              <a:srgbClr val="FFFFFF"/>
            </a:bgClr>
          </a:pattFill>
          <a:ln w="9525">
            <a:solidFill>
              <a:schemeClr val="tx1"/>
            </a:solidFill>
            <a:miter lim="800000"/>
            <a:headEnd/>
            <a:tailEnd/>
          </a:ln>
        </p:spPr>
        <p:txBody>
          <a:bodyPr wrap="none" anchor="ctr"/>
          <a:lstStyle/>
          <a:p>
            <a:endParaRPr lang="zh-CN" altLang="en-US"/>
          </a:p>
        </p:txBody>
      </p:sp>
      <p:grpSp>
        <p:nvGrpSpPr>
          <p:cNvPr id="47118" name="Group 25"/>
          <p:cNvGrpSpPr>
            <a:grpSpLocks/>
          </p:cNvGrpSpPr>
          <p:nvPr/>
        </p:nvGrpSpPr>
        <p:grpSpPr bwMode="auto">
          <a:xfrm>
            <a:off x="2022475" y="766763"/>
            <a:ext cx="5338763" cy="976312"/>
            <a:chOff x="1286" y="723"/>
            <a:chExt cx="3363" cy="615"/>
          </a:xfrm>
        </p:grpSpPr>
        <p:sp>
          <p:nvSpPr>
            <p:cNvPr id="47138" name="Text Box 26"/>
            <p:cNvSpPr txBox="1">
              <a:spLocks noChangeArrowheads="1"/>
            </p:cNvSpPr>
            <p:nvPr/>
          </p:nvSpPr>
          <p:spPr bwMode="auto">
            <a:xfrm>
              <a:off x="1286" y="723"/>
              <a:ext cx="3363" cy="615"/>
            </a:xfrm>
            <a:prstGeom prst="rect">
              <a:avLst/>
            </a:prstGeom>
            <a:noFill/>
            <a:ln w="9525">
              <a:noFill/>
              <a:miter lim="800000"/>
              <a:headEnd/>
              <a:tailEnd/>
            </a:ln>
          </p:spPr>
          <p:txBody>
            <a:bodyPr wrap="none">
              <a:spAutoFit/>
            </a:bodyPr>
            <a:lstStyle/>
            <a:p>
              <a:r>
                <a:rPr lang="en-US" altLang="zh-CN" sz="3000" b="1">
                  <a:sym typeface="Symbol" pitchFamily="18" charset="2"/>
                </a:rPr>
                <a:t>2000</a:t>
              </a:r>
              <a:r>
                <a:rPr lang="zh-CN" altLang="en-US" sz="3000" b="1">
                  <a:sym typeface="Symbol" pitchFamily="18" charset="2"/>
                </a:rPr>
                <a:t>年版 </a:t>
              </a:r>
              <a:r>
                <a:rPr lang="en-US" altLang="zh-CN" sz="3000" b="1">
                  <a:sym typeface="Symbol" pitchFamily="18" charset="2"/>
                </a:rPr>
                <a:t>ISO 9000 </a:t>
              </a:r>
              <a:r>
                <a:rPr lang="zh-CN" altLang="zh-CN" sz="3000" b="1">
                  <a:sym typeface="Symbol" pitchFamily="18" charset="2"/>
                </a:rPr>
                <a:t>过程模式图</a:t>
              </a:r>
              <a:endParaRPr lang="zh-CN" altLang="zh-CN" sz="2800" b="1">
                <a:sym typeface="Symbol" pitchFamily="18" charset="2"/>
              </a:endParaRPr>
            </a:p>
            <a:p>
              <a:r>
                <a:rPr lang="zh-CN" altLang="zh-CN" sz="2800" b="1">
                  <a:sym typeface="Symbol" pitchFamily="18" charset="2"/>
                </a:rPr>
                <a:t>（</a:t>
              </a:r>
              <a:r>
                <a:rPr lang="zh-CN" altLang="en-US"/>
                <a:t>覆盖了本国际标准的所有要求）</a:t>
              </a:r>
            </a:p>
          </p:txBody>
        </p:sp>
        <p:sp>
          <p:nvSpPr>
            <p:cNvPr id="47139" name="Text Box 27"/>
            <p:cNvSpPr txBox="1">
              <a:spLocks noChangeArrowheads="1"/>
            </p:cNvSpPr>
            <p:nvPr/>
          </p:nvSpPr>
          <p:spPr bwMode="auto">
            <a:xfrm>
              <a:off x="2399" y="1054"/>
              <a:ext cx="116" cy="250"/>
            </a:xfrm>
            <a:prstGeom prst="rect">
              <a:avLst/>
            </a:prstGeom>
            <a:noFill/>
            <a:ln w="9525">
              <a:noFill/>
              <a:miter lim="800000"/>
              <a:headEnd/>
              <a:tailEnd/>
            </a:ln>
          </p:spPr>
          <p:txBody>
            <a:bodyPr wrap="none">
              <a:spAutoFit/>
            </a:bodyPr>
            <a:lstStyle/>
            <a:p>
              <a:pPr eaLnBrk="0" hangingPunct="0"/>
              <a:endParaRPr lang="zh-CN" altLang="zh-CN" sz="2000" b="1"/>
            </a:p>
          </p:txBody>
        </p:sp>
      </p:grpSp>
      <p:grpSp>
        <p:nvGrpSpPr>
          <p:cNvPr id="47119" name="Group 28"/>
          <p:cNvGrpSpPr>
            <a:grpSpLocks/>
          </p:cNvGrpSpPr>
          <p:nvPr/>
        </p:nvGrpSpPr>
        <p:grpSpPr bwMode="auto">
          <a:xfrm>
            <a:off x="5903913" y="5387975"/>
            <a:ext cx="692150" cy="396875"/>
            <a:chOff x="3857" y="3394"/>
            <a:chExt cx="436" cy="250"/>
          </a:xfrm>
        </p:grpSpPr>
        <p:sp>
          <p:nvSpPr>
            <p:cNvPr id="47136" name="Text Box 29"/>
            <p:cNvSpPr txBox="1">
              <a:spLocks noChangeArrowheads="1"/>
            </p:cNvSpPr>
            <p:nvPr/>
          </p:nvSpPr>
          <p:spPr bwMode="auto">
            <a:xfrm>
              <a:off x="3857" y="3394"/>
              <a:ext cx="436" cy="250"/>
            </a:xfrm>
            <a:prstGeom prst="rect">
              <a:avLst/>
            </a:prstGeom>
            <a:noFill/>
            <a:ln w="9525">
              <a:noFill/>
              <a:miter lim="800000"/>
              <a:headEnd/>
              <a:tailEnd/>
            </a:ln>
          </p:spPr>
          <p:txBody>
            <a:bodyPr wrap="none">
              <a:spAutoFit/>
            </a:bodyPr>
            <a:lstStyle/>
            <a:p>
              <a:pPr eaLnBrk="0" hangingPunct="0"/>
              <a:r>
                <a:rPr lang="zh-CN" altLang="en-US" sz="2000"/>
                <a:t>产品</a:t>
              </a:r>
            </a:p>
          </p:txBody>
        </p:sp>
        <p:sp>
          <p:nvSpPr>
            <p:cNvPr id="47137" name="Rectangle 30"/>
            <p:cNvSpPr>
              <a:spLocks noChangeArrowheads="1"/>
            </p:cNvSpPr>
            <p:nvPr/>
          </p:nvSpPr>
          <p:spPr bwMode="auto">
            <a:xfrm>
              <a:off x="3863" y="3403"/>
              <a:ext cx="422" cy="231"/>
            </a:xfrm>
            <a:prstGeom prst="rect">
              <a:avLst/>
            </a:prstGeom>
            <a:noFill/>
            <a:ln w="9525">
              <a:solidFill>
                <a:schemeClr val="tx1"/>
              </a:solidFill>
              <a:miter lim="800000"/>
              <a:headEnd/>
              <a:tailEnd/>
            </a:ln>
          </p:spPr>
          <p:txBody>
            <a:bodyPr wrap="none" anchor="ctr"/>
            <a:lstStyle/>
            <a:p>
              <a:endParaRPr lang="zh-CN" altLang="en-US"/>
            </a:p>
          </p:txBody>
        </p:sp>
      </p:grpSp>
      <p:grpSp>
        <p:nvGrpSpPr>
          <p:cNvPr id="47120" name="Group 31"/>
          <p:cNvGrpSpPr>
            <a:grpSpLocks/>
          </p:cNvGrpSpPr>
          <p:nvPr/>
        </p:nvGrpSpPr>
        <p:grpSpPr bwMode="auto">
          <a:xfrm>
            <a:off x="2773363" y="5792788"/>
            <a:ext cx="641350" cy="366712"/>
            <a:chOff x="1747" y="3649"/>
            <a:chExt cx="404" cy="231"/>
          </a:xfrm>
        </p:grpSpPr>
        <p:sp>
          <p:nvSpPr>
            <p:cNvPr id="47134" name="Text Box 32"/>
            <p:cNvSpPr txBox="1">
              <a:spLocks noChangeArrowheads="1"/>
            </p:cNvSpPr>
            <p:nvPr/>
          </p:nvSpPr>
          <p:spPr bwMode="auto">
            <a:xfrm>
              <a:off x="1747" y="3649"/>
              <a:ext cx="404" cy="231"/>
            </a:xfrm>
            <a:prstGeom prst="rect">
              <a:avLst/>
            </a:prstGeom>
            <a:noFill/>
            <a:ln w="9525">
              <a:noFill/>
              <a:miter lim="800000"/>
              <a:headEnd/>
              <a:tailEnd/>
            </a:ln>
          </p:spPr>
          <p:txBody>
            <a:bodyPr wrap="none">
              <a:spAutoFit/>
            </a:bodyPr>
            <a:lstStyle/>
            <a:p>
              <a:pPr eaLnBrk="0" hangingPunct="0"/>
              <a:r>
                <a:rPr lang="zh-CN" altLang="en-US"/>
                <a:t>输入</a:t>
              </a:r>
            </a:p>
          </p:txBody>
        </p:sp>
        <p:sp>
          <p:nvSpPr>
            <p:cNvPr id="47135" name="Rectangle 33"/>
            <p:cNvSpPr>
              <a:spLocks noChangeArrowheads="1"/>
            </p:cNvSpPr>
            <p:nvPr/>
          </p:nvSpPr>
          <p:spPr bwMode="auto">
            <a:xfrm>
              <a:off x="1754" y="3669"/>
              <a:ext cx="390" cy="192"/>
            </a:xfrm>
            <a:prstGeom prst="rect">
              <a:avLst/>
            </a:prstGeom>
            <a:noFill/>
            <a:ln w="9525">
              <a:solidFill>
                <a:schemeClr val="tx1"/>
              </a:solidFill>
              <a:miter lim="800000"/>
              <a:headEnd/>
              <a:tailEnd/>
            </a:ln>
          </p:spPr>
          <p:txBody>
            <a:bodyPr wrap="none" anchor="ctr"/>
            <a:lstStyle/>
            <a:p>
              <a:endParaRPr lang="zh-CN" altLang="en-US"/>
            </a:p>
          </p:txBody>
        </p:sp>
      </p:grpSp>
      <p:grpSp>
        <p:nvGrpSpPr>
          <p:cNvPr id="47121" name="Group 34"/>
          <p:cNvGrpSpPr>
            <a:grpSpLocks/>
          </p:cNvGrpSpPr>
          <p:nvPr/>
        </p:nvGrpSpPr>
        <p:grpSpPr bwMode="auto">
          <a:xfrm>
            <a:off x="5562600" y="5792788"/>
            <a:ext cx="641350" cy="366712"/>
            <a:chOff x="3504" y="3617"/>
            <a:chExt cx="404" cy="231"/>
          </a:xfrm>
        </p:grpSpPr>
        <p:sp>
          <p:nvSpPr>
            <p:cNvPr id="47132" name="Text Box 35"/>
            <p:cNvSpPr txBox="1">
              <a:spLocks noChangeArrowheads="1"/>
            </p:cNvSpPr>
            <p:nvPr/>
          </p:nvSpPr>
          <p:spPr bwMode="auto">
            <a:xfrm>
              <a:off x="3504" y="3617"/>
              <a:ext cx="404" cy="231"/>
            </a:xfrm>
            <a:prstGeom prst="rect">
              <a:avLst/>
            </a:prstGeom>
            <a:noFill/>
            <a:ln w="9525">
              <a:noFill/>
              <a:miter lim="800000"/>
              <a:headEnd/>
              <a:tailEnd/>
            </a:ln>
          </p:spPr>
          <p:txBody>
            <a:bodyPr wrap="none">
              <a:spAutoFit/>
            </a:bodyPr>
            <a:lstStyle/>
            <a:p>
              <a:pPr eaLnBrk="0" hangingPunct="0"/>
              <a:r>
                <a:rPr lang="zh-CN" altLang="en-US"/>
                <a:t>输出</a:t>
              </a:r>
              <a:endParaRPr lang="zh-CN" altLang="en-US" b="1"/>
            </a:p>
          </p:txBody>
        </p:sp>
        <p:sp>
          <p:nvSpPr>
            <p:cNvPr id="47133" name="Rectangle 36"/>
            <p:cNvSpPr>
              <a:spLocks noChangeArrowheads="1"/>
            </p:cNvSpPr>
            <p:nvPr/>
          </p:nvSpPr>
          <p:spPr bwMode="auto">
            <a:xfrm>
              <a:off x="3511" y="3637"/>
              <a:ext cx="390" cy="192"/>
            </a:xfrm>
            <a:prstGeom prst="rect">
              <a:avLst/>
            </a:prstGeom>
            <a:noFill/>
            <a:ln w="9525">
              <a:solidFill>
                <a:schemeClr val="tx1"/>
              </a:solidFill>
              <a:miter lim="800000"/>
              <a:headEnd/>
              <a:tailEnd/>
            </a:ln>
          </p:spPr>
          <p:txBody>
            <a:bodyPr wrap="none" anchor="ctr"/>
            <a:lstStyle/>
            <a:p>
              <a:endParaRPr lang="zh-CN" altLang="en-US"/>
            </a:p>
          </p:txBody>
        </p:sp>
      </p:grpSp>
      <p:sp>
        <p:nvSpPr>
          <p:cNvPr id="47122" name="AutoShape 37"/>
          <p:cNvSpPr>
            <a:spLocks noChangeArrowheads="1"/>
          </p:cNvSpPr>
          <p:nvPr/>
        </p:nvSpPr>
        <p:spPr bwMode="auto">
          <a:xfrm rot="-5579415">
            <a:off x="5558632" y="2997994"/>
            <a:ext cx="1592262" cy="660400"/>
          </a:xfrm>
          <a:prstGeom prst="curvedUpArrow">
            <a:avLst>
              <a:gd name="adj1" fmla="val 48221"/>
              <a:gd name="adj2" fmla="val 96442"/>
              <a:gd name="adj3" fmla="val 33333"/>
            </a:avLst>
          </a:prstGeom>
          <a:solidFill>
            <a:srgbClr val="FFFFFF"/>
          </a:solidFill>
          <a:ln w="9525">
            <a:solidFill>
              <a:schemeClr val="tx1"/>
            </a:solidFill>
            <a:miter lim="800000"/>
            <a:headEnd/>
            <a:tailEnd/>
          </a:ln>
        </p:spPr>
        <p:txBody>
          <a:bodyPr wrap="none" anchor="ctr"/>
          <a:lstStyle/>
          <a:p>
            <a:endParaRPr lang="zh-CN" altLang="en-US"/>
          </a:p>
        </p:txBody>
      </p:sp>
      <p:sp>
        <p:nvSpPr>
          <p:cNvPr id="47123" name="Text Box 38"/>
          <p:cNvSpPr txBox="1">
            <a:spLocks noChangeArrowheads="1"/>
          </p:cNvSpPr>
          <p:nvPr/>
        </p:nvSpPr>
        <p:spPr bwMode="auto">
          <a:xfrm>
            <a:off x="1004888" y="1316038"/>
            <a:ext cx="184150" cy="457200"/>
          </a:xfrm>
          <a:prstGeom prst="rect">
            <a:avLst/>
          </a:prstGeom>
          <a:noFill/>
          <a:ln w="9525">
            <a:noFill/>
            <a:miter lim="800000"/>
            <a:headEnd/>
            <a:tailEnd/>
          </a:ln>
        </p:spPr>
        <p:txBody>
          <a:bodyPr wrap="none">
            <a:spAutoFit/>
          </a:bodyPr>
          <a:lstStyle/>
          <a:p>
            <a:pPr eaLnBrk="0" hangingPunct="0"/>
            <a:endParaRPr lang="zh-CN" altLang="zh-CN" b="1"/>
          </a:p>
        </p:txBody>
      </p:sp>
      <p:sp>
        <p:nvSpPr>
          <p:cNvPr id="47124" name="AutoShape 39"/>
          <p:cNvSpPr>
            <a:spLocks noChangeArrowheads="1"/>
          </p:cNvSpPr>
          <p:nvPr/>
        </p:nvSpPr>
        <p:spPr bwMode="auto">
          <a:xfrm rot="7347318">
            <a:off x="3405982" y="5172868"/>
            <a:ext cx="241300" cy="239713"/>
          </a:xfrm>
          <a:custGeom>
            <a:avLst/>
            <a:gdLst>
              <a:gd name="T0" fmla="*/ 1925507 w 21600"/>
              <a:gd name="T1" fmla="*/ 0 h 21600"/>
              <a:gd name="T2" fmla="*/ 1155257 w 21600"/>
              <a:gd name="T3" fmla="*/ 886761 h 21600"/>
              <a:gd name="T4" fmla="*/ 0 w 21600"/>
              <a:gd name="T5" fmla="*/ 2217034 h 21600"/>
              <a:gd name="T6" fmla="*/ 1155257 w 21600"/>
              <a:gd name="T7" fmla="*/ 2660292 h 21600"/>
              <a:gd name="T8" fmla="*/ 2310503 w 21600"/>
              <a:gd name="T9" fmla="*/ 1847422 h 21600"/>
              <a:gd name="T10" fmla="*/ 2695634 w 21600"/>
              <a:gd name="T11" fmla="*/ 886761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FFCC"/>
          </a:solidFill>
          <a:ln w="9525">
            <a:solidFill>
              <a:schemeClr val="tx1"/>
            </a:solidFill>
            <a:miter lim="800000"/>
            <a:headEnd/>
            <a:tailEnd/>
          </a:ln>
        </p:spPr>
        <p:txBody>
          <a:bodyPr wrap="none" anchor="ctr"/>
          <a:lstStyle/>
          <a:p>
            <a:endParaRPr lang="zh-CN" altLang="en-US"/>
          </a:p>
        </p:txBody>
      </p:sp>
      <p:sp>
        <p:nvSpPr>
          <p:cNvPr id="47125" name="AutoShape 40"/>
          <p:cNvSpPr>
            <a:spLocks noChangeArrowheads="1"/>
          </p:cNvSpPr>
          <p:nvPr/>
        </p:nvSpPr>
        <p:spPr bwMode="auto">
          <a:xfrm rot="-2427352">
            <a:off x="5327650" y="5156200"/>
            <a:ext cx="241300" cy="239713"/>
          </a:xfrm>
          <a:custGeom>
            <a:avLst/>
            <a:gdLst>
              <a:gd name="T0" fmla="*/ 1925507 w 21600"/>
              <a:gd name="T1" fmla="*/ 0 h 21600"/>
              <a:gd name="T2" fmla="*/ 1155257 w 21600"/>
              <a:gd name="T3" fmla="*/ 886761 h 21600"/>
              <a:gd name="T4" fmla="*/ 0 w 21600"/>
              <a:gd name="T5" fmla="*/ 2217034 h 21600"/>
              <a:gd name="T6" fmla="*/ 1155257 w 21600"/>
              <a:gd name="T7" fmla="*/ 2660292 h 21600"/>
              <a:gd name="T8" fmla="*/ 2310503 w 21600"/>
              <a:gd name="T9" fmla="*/ 1847422 h 21600"/>
              <a:gd name="T10" fmla="*/ 2695634 w 21600"/>
              <a:gd name="T11" fmla="*/ 886761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FFCC"/>
          </a:solidFill>
          <a:ln w="9525">
            <a:solidFill>
              <a:schemeClr val="tx1"/>
            </a:solidFill>
            <a:miter lim="800000"/>
            <a:headEnd/>
            <a:tailEnd/>
          </a:ln>
        </p:spPr>
        <p:txBody>
          <a:bodyPr wrap="none" anchor="ctr"/>
          <a:lstStyle/>
          <a:p>
            <a:endParaRPr lang="zh-CN" altLang="en-US"/>
          </a:p>
        </p:txBody>
      </p:sp>
      <p:sp>
        <p:nvSpPr>
          <p:cNvPr id="47126" name="AutoShape 41" descr="10%"/>
          <p:cNvSpPr>
            <a:spLocks noChangeArrowheads="1"/>
          </p:cNvSpPr>
          <p:nvPr/>
        </p:nvSpPr>
        <p:spPr bwMode="auto">
          <a:xfrm>
            <a:off x="6629400" y="5357813"/>
            <a:ext cx="190500" cy="457200"/>
          </a:xfrm>
          <a:custGeom>
            <a:avLst/>
            <a:gdLst>
              <a:gd name="T0" fmla="*/ 262520 w 21600"/>
              <a:gd name="T1" fmla="*/ 0 h 21600"/>
              <a:gd name="T2" fmla="*/ 0 w 21600"/>
              <a:gd name="T3" fmla="*/ 4838700 h 21600"/>
              <a:gd name="T4" fmla="*/ 262520 w 21600"/>
              <a:gd name="T5" fmla="*/ 9677399 h 21600"/>
              <a:gd name="T6" fmla="*/ 1680104 w 21600"/>
              <a:gd name="T7" fmla="*/ 4838700 h 21600"/>
              <a:gd name="T8" fmla="*/ 17694720 60000 65536"/>
              <a:gd name="T9" fmla="*/ 11796480 60000 65536"/>
              <a:gd name="T10" fmla="*/ 5898240 60000 65536"/>
              <a:gd name="T11" fmla="*/ 0 60000 65536"/>
              <a:gd name="T12" fmla="*/ 3375 w 21600"/>
              <a:gd name="T13" fmla="*/ 7575 h 21600"/>
              <a:gd name="T14" fmla="*/ 16158 w 21600"/>
              <a:gd name="T15" fmla="*/ 14025 h 21600"/>
            </a:gdLst>
            <a:ahLst/>
            <a:cxnLst>
              <a:cxn ang="T8">
                <a:pos x="T0" y="T1"/>
              </a:cxn>
              <a:cxn ang="T9">
                <a:pos x="T2" y="T3"/>
              </a:cxn>
              <a:cxn ang="T10">
                <a:pos x="T4" y="T5"/>
              </a:cxn>
              <a:cxn ang="T11">
                <a:pos x="T6" y="T7"/>
              </a:cxn>
            </a:cxnLst>
            <a:rect l="T12" t="T13" r="T14" b="T15"/>
            <a:pathLst>
              <a:path w="21600" h="21600">
                <a:moveTo>
                  <a:pt x="3375" y="0"/>
                </a:moveTo>
                <a:lnTo>
                  <a:pt x="3375" y="7575"/>
                </a:lnTo>
                <a:lnTo>
                  <a:pt x="3375" y="14025"/>
                </a:lnTo>
                <a:lnTo>
                  <a:pt x="3375" y="21600"/>
                </a:lnTo>
                <a:lnTo>
                  <a:pt x="21600" y="10800"/>
                </a:lnTo>
                <a:close/>
              </a:path>
              <a:path w="21600" h="21600">
                <a:moveTo>
                  <a:pt x="1350" y="7575"/>
                </a:moveTo>
                <a:lnTo>
                  <a:pt x="1350" y="14025"/>
                </a:lnTo>
                <a:lnTo>
                  <a:pt x="2700" y="14025"/>
                </a:lnTo>
                <a:lnTo>
                  <a:pt x="2700" y="7575"/>
                </a:lnTo>
                <a:close/>
              </a:path>
              <a:path w="21600" h="21600">
                <a:moveTo>
                  <a:pt x="0" y="7575"/>
                </a:moveTo>
                <a:lnTo>
                  <a:pt x="0" y="14025"/>
                </a:lnTo>
                <a:lnTo>
                  <a:pt x="675" y="14025"/>
                </a:lnTo>
                <a:lnTo>
                  <a:pt x="675" y="7575"/>
                </a:lnTo>
                <a:close/>
              </a:path>
            </a:pathLst>
          </a:custGeom>
          <a:pattFill prst="pct10">
            <a:fgClr>
              <a:schemeClr val="folHlink"/>
            </a:fgClr>
            <a:bgClr>
              <a:srgbClr val="FFFFFF"/>
            </a:bgClr>
          </a:pattFill>
          <a:ln w="9525">
            <a:solidFill>
              <a:schemeClr val="tx1"/>
            </a:solidFill>
            <a:miter lim="800000"/>
            <a:headEnd/>
            <a:tailEnd/>
          </a:ln>
        </p:spPr>
        <p:txBody>
          <a:bodyPr wrap="none" anchor="ctr"/>
          <a:lstStyle/>
          <a:p>
            <a:endParaRPr lang="zh-CN" altLang="en-US"/>
          </a:p>
        </p:txBody>
      </p:sp>
      <p:sp>
        <p:nvSpPr>
          <p:cNvPr id="47127" name="AutoShape 42" descr="5%"/>
          <p:cNvSpPr>
            <a:spLocks noChangeArrowheads="1"/>
          </p:cNvSpPr>
          <p:nvPr/>
        </p:nvSpPr>
        <p:spPr bwMode="auto">
          <a:xfrm rot="10730863">
            <a:off x="2238375" y="3543300"/>
            <a:ext cx="1404938" cy="361950"/>
          </a:xfrm>
          <a:custGeom>
            <a:avLst/>
            <a:gdLst>
              <a:gd name="T0" fmla="*/ 68536461 w 21600"/>
              <a:gd name="T1" fmla="*/ 0 h 21600"/>
              <a:gd name="T2" fmla="*/ 0 w 21600"/>
              <a:gd name="T3" fmla="*/ 3032588 h 21600"/>
              <a:gd name="T4" fmla="*/ 68536461 w 21600"/>
              <a:gd name="T5" fmla="*/ 6065176 h 21600"/>
              <a:gd name="T6" fmla="*/ 91381980 w 21600"/>
              <a:gd name="T7" fmla="*/ 30325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pattFill prst="pct5">
            <a:fgClr>
              <a:schemeClr val="folHlink"/>
            </a:fgClr>
            <a:bgClr>
              <a:srgbClr val="FFFFFF"/>
            </a:bgClr>
          </a:pattFill>
          <a:ln w="9525">
            <a:solidFill>
              <a:schemeClr val="tx1"/>
            </a:solidFill>
            <a:miter lim="800000"/>
            <a:headEnd/>
            <a:tailEnd/>
          </a:ln>
        </p:spPr>
        <p:txBody>
          <a:bodyPr wrap="none" anchor="ctr"/>
          <a:lstStyle/>
          <a:p>
            <a:endParaRPr lang="zh-CN" altLang="en-US"/>
          </a:p>
        </p:txBody>
      </p:sp>
      <p:sp>
        <p:nvSpPr>
          <p:cNvPr id="47128" name="AutoShape 43"/>
          <p:cNvSpPr>
            <a:spLocks noChangeArrowheads="1"/>
          </p:cNvSpPr>
          <p:nvPr/>
        </p:nvSpPr>
        <p:spPr bwMode="auto">
          <a:xfrm rot="-4033821">
            <a:off x="5220494" y="3891757"/>
            <a:ext cx="241300" cy="239712"/>
          </a:xfrm>
          <a:custGeom>
            <a:avLst/>
            <a:gdLst>
              <a:gd name="T0" fmla="*/ 1925507 w 21600"/>
              <a:gd name="T1" fmla="*/ 0 h 21600"/>
              <a:gd name="T2" fmla="*/ 1155257 w 21600"/>
              <a:gd name="T3" fmla="*/ 886757 h 21600"/>
              <a:gd name="T4" fmla="*/ 0 w 21600"/>
              <a:gd name="T5" fmla="*/ 2217014 h 21600"/>
              <a:gd name="T6" fmla="*/ 1155257 w 21600"/>
              <a:gd name="T7" fmla="*/ 2660270 h 21600"/>
              <a:gd name="T8" fmla="*/ 2310503 w 21600"/>
              <a:gd name="T9" fmla="*/ 1847414 h 21600"/>
              <a:gd name="T10" fmla="*/ 2695634 w 21600"/>
              <a:gd name="T11" fmla="*/ 88675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FFCC"/>
          </a:solidFill>
          <a:ln w="9525">
            <a:solidFill>
              <a:schemeClr val="tx1"/>
            </a:solidFill>
            <a:miter lim="800000"/>
            <a:headEnd/>
            <a:tailEnd/>
          </a:ln>
        </p:spPr>
        <p:txBody>
          <a:bodyPr wrap="none" anchor="ctr"/>
          <a:lstStyle/>
          <a:p>
            <a:endParaRPr lang="zh-CN" altLang="en-US"/>
          </a:p>
        </p:txBody>
      </p:sp>
      <p:sp>
        <p:nvSpPr>
          <p:cNvPr id="47129" name="AutoShape 44"/>
          <p:cNvSpPr>
            <a:spLocks noChangeArrowheads="1"/>
          </p:cNvSpPr>
          <p:nvPr/>
        </p:nvSpPr>
        <p:spPr bwMode="auto">
          <a:xfrm rot="10347910">
            <a:off x="3406775" y="3937000"/>
            <a:ext cx="241300" cy="239713"/>
          </a:xfrm>
          <a:custGeom>
            <a:avLst/>
            <a:gdLst>
              <a:gd name="T0" fmla="*/ 1925507 w 21600"/>
              <a:gd name="T1" fmla="*/ 0 h 21600"/>
              <a:gd name="T2" fmla="*/ 1155257 w 21600"/>
              <a:gd name="T3" fmla="*/ 886761 h 21600"/>
              <a:gd name="T4" fmla="*/ 0 w 21600"/>
              <a:gd name="T5" fmla="*/ 2217034 h 21600"/>
              <a:gd name="T6" fmla="*/ 1155257 w 21600"/>
              <a:gd name="T7" fmla="*/ 2660292 h 21600"/>
              <a:gd name="T8" fmla="*/ 2310503 w 21600"/>
              <a:gd name="T9" fmla="*/ 1847422 h 21600"/>
              <a:gd name="T10" fmla="*/ 2695634 w 21600"/>
              <a:gd name="T11" fmla="*/ 886761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FFCC"/>
          </a:solidFill>
          <a:ln w="9525">
            <a:solidFill>
              <a:schemeClr val="tx1"/>
            </a:solidFill>
            <a:miter lim="800000"/>
            <a:headEnd/>
            <a:tailEnd/>
          </a:ln>
        </p:spPr>
        <p:txBody>
          <a:bodyPr wrap="none" anchor="ctr"/>
          <a:lstStyle/>
          <a:p>
            <a:endParaRPr lang="zh-CN" altLang="en-US"/>
          </a:p>
        </p:txBody>
      </p:sp>
      <p:sp>
        <p:nvSpPr>
          <p:cNvPr id="47130" name="Text Box 45"/>
          <p:cNvSpPr txBox="1">
            <a:spLocks noChangeArrowheads="1"/>
          </p:cNvSpPr>
          <p:nvPr/>
        </p:nvSpPr>
        <p:spPr bwMode="auto">
          <a:xfrm>
            <a:off x="6442075" y="6215063"/>
            <a:ext cx="2520950" cy="336550"/>
          </a:xfrm>
          <a:prstGeom prst="rect">
            <a:avLst/>
          </a:prstGeom>
          <a:noFill/>
          <a:ln w="9525">
            <a:noFill/>
            <a:miter lim="800000"/>
            <a:headEnd/>
            <a:tailEnd/>
          </a:ln>
        </p:spPr>
        <p:txBody>
          <a:bodyPr wrap="none">
            <a:spAutoFit/>
          </a:bodyPr>
          <a:lstStyle/>
          <a:p>
            <a:r>
              <a:rPr lang="zh-CN" altLang="en-US" sz="1600"/>
              <a:t>摘自：</a:t>
            </a:r>
            <a:r>
              <a:rPr lang="en-US" altLang="zh-CN" sz="1600"/>
              <a:t>ISO/DIS9001</a:t>
            </a:r>
            <a:r>
              <a:rPr lang="zh-CN" altLang="en-US" sz="1600"/>
              <a:t>：</a:t>
            </a:r>
            <a:r>
              <a:rPr lang="en-US" altLang="zh-CN" sz="1600"/>
              <a:t>2000</a:t>
            </a:r>
            <a:endParaRPr lang="en-US" altLang="zh-CN"/>
          </a:p>
        </p:txBody>
      </p:sp>
      <p:sp>
        <p:nvSpPr>
          <p:cNvPr id="47131" name="标题 50"/>
          <p:cNvSpPr>
            <a:spLocks noGrp="1"/>
          </p:cNvSpPr>
          <p:nvPr>
            <p:ph type="title" idx="4294967295"/>
          </p:nvPr>
        </p:nvSpPr>
        <p:spPr>
          <a:xfrm>
            <a:off x="0" y="0"/>
            <a:ext cx="7515225" cy="571500"/>
          </a:xfrm>
        </p:spPr>
        <p:txBody>
          <a:bodyPr/>
          <a:lstStyle/>
          <a:p>
            <a:pPr algn="l"/>
            <a:r>
              <a:rPr lang="en-US" altLang="zh-CN" sz="3200" b="1" smtClean="0">
                <a:solidFill>
                  <a:schemeClr val="bg1"/>
                </a:solidFill>
                <a:latin typeface="华文中宋" pitchFamily="2" charset="-122"/>
                <a:ea typeface="华文中宋" pitchFamily="2" charset="-122"/>
              </a:rPr>
              <a:t>ISO 9000 </a:t>
            </a:r>
            <a:endParaRPr lang="zh-CN" altLang="en-US" sz="3200" b="1" smtClean="0">
              <a:solidFill>
                <a:schemeClr val="bg1"/>
              </a:solidFill>
              <a:latin typeface="华文中宋" pitchFamily="2" charset="-122"/>
              <a:ea typeface="华文中宋" pitchFamily="2" charset="-122"/>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2" name="Rectangle 2"/>
          <p:cNvSpPr>
            <a:spLocks noGrp="1" noRot="1" noChangeArrowheads="1"/>
          </p:cNvSpPr>
          <p:nvPr>
            <p:ph type="title"/>
          </p:nvPr>
        </p:nvSpPr>
        <p:spPr>
          <a:xfrm>
            <a:off x="0" y="0"/>
            <a:ext cx="8229600" cy="571500"/>
          </a:xfrm>
        </p:spPr>
        <p:txBody>
          <a:bodyPr/>
          <a:lstStyle/>
          <a:p>
            <a:r>
              <a:rPr lang="en-US" altLang="zh-CN" smtClean="0"/>
              <a:t>3.4.7 </a:t>
            </a:r>
            <a:r>
              <a:rPr lang="zh-CN" altLang="en-US" smtClean="0"/>
              <a:t>客户关系管理</a:t>
            </a:r>
          </a:p>
        </p:txBody>
      </p:sp>
      <p:sp>
        <p:nvSpPr>
          <p:cNvPr id="163843" name="Rectangle 3"/>
          <p:cNvSpPr>
            <a:spLocks noGrp="1" noRot="1" noChangeArrowheads="1"/>
          </p:cNvSpPr>
          <p:nvPr>
            <p:ph type="body" idx="1"/>
          </p:nvPr>
        </p:nvSpPr>
        <p:spPr/>
        <p:txBody>
          <a:bodyPr/>
          <a:lstStyle/>
          <a:p>
            <a:pPr>
              <a:buFont typeface="Wingdings 2" pitchFamily="18" charset="2"/>
              <a:buNone/>
            </a:pPr>
            <a:r>
              <a:rPr lang="en-US" altLang="zh-CN" smtClean="0">
                <a:latin typeface="宋体" charset="-122"/>
              </a:rPr>
              <a:t>     </a:t>
            </a:r>
            <a:r>
              <a:rPr lang="zh-CN" altLang="en-US" smtClean="0">
                <a:latin typeface="宋体" charset="-122"/>
              </a:rPr>
              <a:t>客户关系管理（</a:t>
            </a:r>
            <a:r>
              <a:rPr lang="en-US" altLang="zh-CN" smtClean="0">
                <a:latin typeface="宋体" charset="-122"/>
              </a:rPr>
              <a:t>Customer Relationship Management</a:t>
            </a:r>
            <a:r>
              <a:rPr lang="zh-CN" altLang="en-US" smtClean="0">
                <a:latin typeface="宋体" charset="-122"/>
              </a:rPr>
              <a:t>，简称为</a:t>
            </a:r>
            <a:r>
              <a:rPr lang="en-US" altLang="zh-CN" smtClean="0">
                <a:latin typeface="宋体" charset="-122"/>
              </a:rPr>
              <a:t>CRM</a:t>
            </a:r>
            <a:r>
              <a:rPr lang="zh-CN" altLang="en-US" smtClean="0">
                <a:latin typeface="宋体" charset="-122"/>
              </a:rPr>
              <a:t>）</a:t>
            </a:r>
            <a:r>
              <a:rPr lang="zh-CN" altLang="en-US" smtClean="0"/>
              <a:t>一方面要在经营管理上进行变革，对客户关系管理的相关流程进行重组；另一方面，利用信息技术提供这种管理所必须的管理平台，保证其流程畅通。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3842"/>
                                        </p:tgtEl>
                                        <p:attrNameLst>
                                          <p:attrName>style.visibility</p:attrName>
                                        </p:attrNameLst>
                                      </p:cBhvr>
                                      <p:to>
                                        <p:strVal val="visible"/>
                                      </p:to>
                                    </p:set>
                                    <p:anim calcmode="lin" valueType="num">
                                      <p:cBhvr additive="base">
                                        <p:cTn id="7" dur="500" fill="hold"/>
                                        <p:tgtEl>
                                          <p:spTgt spid="163842"/>
                                        </p:tgtEl>
                                        <p:attrNameLst>
                                          <p:attrName>ppt_x</p:attrName>
                                        </p:attrNameLst>
                                      </p:cBhvr>
                                      <p:tavLst>
                                        <p:tav tm="0">
                                          <p:val>
                                            <p:strVal val="#ppt_x"/>
                                          </p:val>
                                        </p:tav>
                                        <p:tav tm="100000">
                                          <p:val>
                                            <p:strVal val="#ppt_x"/>
                                          </p:val>
                                        </p:tav>
                                      </p:tavLst>
                                    </p:anim>
                                    <p:anim calcmode="lin" valueType="num">
                                      <p:cBhvr additive="base">
                                        <p:cTn id="8" dur="500" fill="hold"/>
                                        <p:tgtEl>
                                          <p:spTgt spid="16384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63843">
                                            <p:txEl>
                                              <p:pRg st="0" end="0"/>
                                            </p:txEl>
                                          </p:spTgt>
                                        </p:tgtEl>
                                        <p:attrNameLst>
                                          <p:attrName>style.visibility</p:attrName>
                                        </p:attrNameLst>
                                      </p:cBhvr>
                                      <p:to>
                                        <p:strVal val="visible"/>
                                      </p:to>
                                    </p:set>
                                    <p:anim calcmode="lin" valueType="num">
                                      <p:cBhvr additive="base">
                                        <p:cTn id="12" dur="500" fill="hold"/>
                                        <p:tgtEl>
                                          <p:spTgt spid="16384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6384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autoUpdateAnimBg="0"/>
      <p:bldP spid="163843" grpId="0" build="p" autoUpdateAnimBg="0" advAuto="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4866" name="Rectangle 2"/>
          <p:cNvSpPr>
            <a:spLocks noGrp="1" noRot="1" noChangeArrowheads="1"/>
          </p:cNvSpPr>
          <p:nvPr>
            <p:ph type="title"/>
          </p:nvPr>
        </p:nvSpPr>
        <p:spPr>
          <a:xfrm>
            <a:off x="0" y="0"/>
            <a:ext cx="8229600" cy="571500"/>
          </a:xfrm>
        </p:spPr>
        <p:txBody>
          <a:bodyPr/>
          <a:lstStyle/>
          <a:p>
            <a:r>
              <a:rPr lang="en-US" altLang="zh-CN" smtClean="0"/>
              <a:t>3.4.7 </a:t>
            </a:r>
            <a:r>
              <a:rPr lang="zh-CN" altLang="en-US" smtClean="0"/>
              <a:t>客户关系管理</a:t>
            </a:r>
          </a:p>
        </p:txBody>
      </p:sp>
      <p:sp>
        <p:nvSpPr>
          <p:cNvPr id="164867" name="Rectangle 3"/>
          <p:cNvSpPr>
            <a:spLocks noGrp="1" noRot="1" noChangeArrowheads="1"/>
          </p:cNvSpPr>
          <p:nvPr>
            <p:ph type="body" idx="1"/>
          </p:nvPr>
        </p:nvSpPr>
        <p:spPr>
          <a:xfrm>
            <a:off x="301625" y="692150"/>
            <a:ext cx="5359400" cy="4498975"/>
          </a:xfrm>
        </p:spPr>
        <p:txBody>
          <a:bodyPr/>
          <a:lstStyle/>
          <a:p>
            <a:pPr>
              <a:buClr>
                <a:schemeClr val="tx1"/>
              </a:buClr>
              <a:buFont typeface="Marlett" pitchFamily="2" charset="2"/>
              <a:buChar char="2"/>
            </a:pPr>
            <a:r>
              <a:rPr lang="en-US" altLang="zh-CN" smtClean="0"/>
              <a:t>CRM</a:t>
            </a:r>
            <a:r>
              <a:rPr lang="zh-CN" altLang="en-US" smtClean="0"/>
              <a:t>软件的基本功能：</a:t>
            </a:r>
          </a:p>
          <a:p>
            <a:pPr lvl="1">
              <a:buClr>
                <a:schemeClr val="tx1"/>
              </a:buClr>
              <a:buFont typeface="Marlett" pitchFamily="2" charset="2"/>
              <a:buChar char="2"/>
            </a:pPr>
            <a:r>
              <a:rPr lang="zh-CN" altLang="en-US" smtClean="0"/>
              <a:t>客户管理；</a:t>
            </a:r>
          </a:p>
          <a:p>
            <a:pPr lvl="1">
              <a:buClr>
                <a:schemeClr val="tx1"/>
              </a:buClr>
              <a:buFont typeface="Marlett" pitchFamily="2" charset="2"/>
              <a:buChar char="2"/>
            </a:pPr>
            <a:r>
              <a:rPr lang="zh-CN" altLang="en-US" smtClean="0"/>
              <a:t>时间管理；</a:t>
            </a:r>
          </a:p>
          <a:p>
            <a:pPr lvl="1">
              <a:buClr>
                <a:schemeClr val="tx1"/>
              </a:buClr>
              <a:buFont typeface="Marlett" pitchFamily="2" charset="2"/>
              <a:buChar char="2"/>
            </a:pPr>
            <a:r>
              <a:rPr lang="zh-CN" altLang="en-US" smtClean="0"/>
              <a:t>销售管理；</a:t>
            </a:r>
          </a:p>
          <a:p>
            <a:pPr lvl="1">
              <a:buClr>
                <a:schemeClr val="tx1"/>
              </a:buClr>
              <a:buFont typeface="Marlett" pitchFamily="2" charset="2"/>
              <a:buChar char="2"/>
            </a:pPr>
            <a:r>
              <a:rPr lang="zh-CN" altLang="en-US" smtClean="0"/>
              <a:t>营销管理</a:t>
            </a:r>
          </a:p>
          <a:p>
            <a:pPr lvl="1">
              <a:buClr>
                <a:schemeClr val="tx1"/>
              </a:buClr>
              <a:buFont typeface="Marlett" pitchFamily="2" charset="2"/>
              <a:buChar char="2"/>
            </a:pPr>
            <a:r>
              <a:rPr lang="zh-CN" altLang="en-US" smtClean="0"/>
              <a:t>客户服务</a:t>
            </a:r>
          </a:p>
          <a:p>
            <a:pPr lvl="1">
              <a:buClr>
                <a:schemeClr val="tx1"/>
              </a:buClr>
              <a:buFont typeface="Marlett" pitchFamily="2" charset="2"/>
              <a:buChar char="2"/>
            </a:pPr>
            <a:r>
              <a:rPr lang="zh-CN" altLang="en-US" smtClean="0"/>
              <a:t>合作伙伴关系管理</a:t>
            </a:r>
          </a:p>
          <a:p>
            <a:pPr lvl="1">
              <a:buClr>
                <a:schemeClr val="tx1"/>
              </a:buClr>
              <a:buFont typeface="Marlett" pitchFamily="2" charset="2"/>
              <a:buChar char="2"/>
            </a:pPr>
            <a:r>
              <a:rPr lang="zh-CN" altLang="en-US" smtClean="0"/>
              <a:t>知识管理</a:t>
            </a:r>
          </a:p>
        </p:txBody>
      </p:sp>
      <p:sp>
        <p:nvSpPr>
          <p:cNvPr id="164871" name="Text Box 7"/>
          <p:cNvSpPr txBox="1">
            <a:spLocks noChangeArrowheads="1"/>
          </p:cNvSpPr>
          <p:nvPr/>
        </p:nvSpPr>
        <p:spPr bwMode="auto">
          <a:xfrm>
            <a:off x="4800600" y="2590800"/>
            <a:ext cx="4114800" cy="3082925"/>
          </a:xfrm>
          <a:prstGeom prst="rect">
            <a:avLst/>
          </a:prstGeom>
          <a:noFill/>
          <a:ln w="12700" cap="sq">
            <a:noFill/>
            <a:miter lim="800000"/>
            <a:headEnd type="none" w="sm" len="sm"/>
            <a:tailEnd type="none" w="sm" len="sm"/>
          </a:ln>
        </p:spPr>
        <p:txBody>
          <a:bodyPr>
            <a:spAutoFit/>
          </a:bodyPr>
          <a:lstStyle/>
          <a:p>
            <a:pPr>
              <a:spcBef>
                <a:spcPct val="20000"/>
              </a:spcBef>
              <a:buFont typeface="Marlett" pitchFamily="2" charset="2"/>
              <a:buChar char="2"/>
            </a:pPr>
            <a:r>
              <a:rPr lang="zh-CN" altLang="en-US" sz="2800"/>
              <a:t>联系人管理；</a:t>
            </a:r>
          </a:p>
          <a:p>
            <a:pPr>
              <a:spcBef>
                <a:spcPct val="20000"/>
              </a:spcBef>
              <a:buFont typeface="Marlett" pitchFamily="2" charset="2"/>
              <a:buChar char="2"/>
            </a:pPr>
            <a:r>
              <a:rPr lang="zh-CN" altLang="en-US" sz="2800"/>
              <a:t>潜在客户管理；</a:t>
            </a:r>
          </a:p>
          <a:p>
            <a:pPr>
              <a:spcBef>
                <a:spcPct val="20000"/>
              </a:spcBef>
              <a:buFont typeface="Marlett" pitchFamily="2" charset="2"/>
              <a:buChar char="2"/>
            </a:pPr>
            <a:r>
              <a:rPr lang="zh-CN" altLang="en-US" sz="2800"/>
              <a:t>电话销售和电话营销</a:t>
            </a:r>
          </a:p>
          <a:p>
            <a:pPr>
              <a:spcBef>
                <a:spcPct val="20000"/>
              </a:spcBef>
              <a:buFont typeface="Marlett" pitchFamily="2" charset="2"/>
              <a:buChar char="2"/>
            </a:pPr>
            <a:r>
              <a:rPr lang="zh-CN" altLang="en-US" sz="2800"/>
              <a:t>呼叫中心</a:t>
            </a:r>
          </a:p>
          <a:p>
            <a:pPr>
              <a:spcBef>
                <a:spcPct val="20000"/>
              </a:spcBef>
              <a:buFont typeface="Marlett" pitchFamily="2" charset="2"/>
              <a:buChar char="2"/>
            </a:pPr>
            <a:r>
              <a:rPr lang="zh-CN" altLang="en-US" sz="2800"/>
              <a:t>商业智能</a:t>
            </a:r>
          </a:p>
          <a:p>
            <a:pPr>
              <a:spcBef>
                <a:spcPct val="20000"/>
              </a:spcBef>
              <a:buFont typeface="Marlett" pitchFamily="2" charset="2"/>
              <a:buChar char="2"/>
            </a:pPr>
            <a:r>
              <a:rPr lang="zh-CN" altLang="en-US" sz="2800"/>
              <a:t>网上营销</a:t>
            </a:r>
            <a:endParaRPr lang="zh-CN" altLang="en-US"/>
          </a:p>
        </p:txBody>
      </p:sp>
      <p:sp>
        <p:nvSpPr>
          <p:cNvPr id="49156" name="Rectangle 8"/>
          <p:cNvSpPr>
            <a:spLocks noChangeArrowheads="1"/>
          </p:cNvSpPr>
          <p:nvPr/>
        </p:nvSpPr>
        <p:spPr bwMode="auto">
          <a:xfrm>
            <a:off x="7334250" y="4367213"/>
            <a:ext cx="184150" cy="457200"/>
          </a:xfrm>
          <a:prstGeom prst="rect">
            <a:avLst/>
          </a:prstGeom>
          <a:noFill/>
          <a:ln w="12700" cap="sq">
            <a:noFill/>
            <a:miter lim="800000"/>
            <a:headEnd type="none" w="sm" len="sm"/>
            <a:tailEnd type="none" w="sm" len="sm"/>
          </a:ln>
        </p:spPr>
        <p:txBody>
          <a:bodyPr wrap="none">
            <a:spAutoFit/>
          </a:bodyPr>
          <a:lstStyle/>
          <a:p>
            <a:endParaRPr lang="zh-CN"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4866"/>
                                        </p:tgtEl>
                                        <p:attrNameLst>
                                          <p:attrName>style.visibility</p:attrName>
                                        </p:attrNameLst>
                                      </p:cBhvr>
                                      <p:to>
                                        <p:strVal val="visible"/>
                                      </p:to>
                                    </p:set>
                                    <p:anim calcmode="lin" valueType="num">
                                      <p:cBhvr additive="base">
                                        <p:cTn id="7" dur="500" fill="hold"/>
                                        <p:tgtEl>
                                          <p:spTgt spid="164866"/>
                                        </p:tgtEl>
                                        <p:attrNameLst>
                                          <p:attrName>ppt_x</p:attrName>
                                        </p:attrNameLst>
                                      </p:cBhvr>
                                      <p:tavLst>
                                        <p:tav tm="0">
                                          <p:val>
                                            <p:strVal val="#ppt_x"/>
                                          </p:val>
                                        </p:tav>
                                        <p:tav tm="100000">
                                          <p:val>
                                            <p:strVal val="#ppt_x"/>
                                          </p:val>
                                        </p:tav>
                                      </p:tavLst>
                                    </p:anim>
                                    <p:anim calcmode="lin" valueType="num">
                                      <p:cBhvr additive="base">
                                        <p:cTn id="8" dur="500" fill="hold"/>
                                        <p:tgtEl>
                                          <p:spTgt spid="16486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64867">
                                            <p:txEl>
                                              <p:pRg st="0" end="0"/>
                                            </p:txEl>
                                          </p:spTgt>
                                        </p:tgtEl>
                                        <p:attrNameLst>
                                          <p:attrName>style.visibility</p:attrName>
                                        </p:attrNameLst>
                                      </p:cBhvr>
                                      <p:to>
                                        <p:strVal val="visible"/>
                                      </p:to>
                                    </p:set>
                                    <p:anim calcmode="lin" valueType="num">
                                      <p:cBhvr additive="base">
                                        <p:cTn id="12" dur="500" fill="hold"/>
                                        <p:tgtEl>
                                          <p:spTgt spid="16486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6486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164867">
                                            <p:txEl>
                                              <p:pRg st="1" end="1"/>
                                            </p:txEl>
                                          </p:spTgt>
                                        </p:tgtEl>
                                        <p:attrNameLst>
                                          <p:attrName>style.visibility</p:attrName>
                                        </p:attrNameLst>
                                      </p:cBhvr>
                                      <p:to>
                                        <p:strVal val="visible"/>
                                      </p:to>
                                    </p:set>
                                    <p:anim calcmode="lin" valueType="num">
                                      <p:cBhvr additive="base">
                                        <p:cTn id="16" dur="500" fill="hold"/>
                                        <p:tgtEl>
                                          <p:spTgt spid="164867">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6486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par>
                                <p:cTn id="18" presetID="2" presetClass="entr" presetSubtype="8" fill="hold" grpId="0" nodeType="withEffect">
                                  <p:stCondLst>
                                    <p:cond delay="0"/>
                                  </p:stCondLst>
                                  <p:childTnLst>
                                    <p:set>
                                      <p:cBhvr>
                                        <p:cTn id="19" dur="1" fill="hold">
                                          <p:stCondLst>
                                            <p:cond delay="0"/>
                                          </p:stCondLst>
                                        </p:cTn>
                                        <p:tgtEl>
                                          <p:spTgt spid="164867">
                                            <p:txEl>
                                              <p:pRg st="2" end="2"/>
                                            </p:txEl>
                                          </p:spTgt>
                                        </p:tgtEl>
                                        <p:attrNameLst>
                                          <p:attrName>style.visibility</p:attrName>
                                        </p:attrNameLst>
                                      </p:cBhvr>
                                      <p:to>
                                        <p:strVal val="visible"/>
                                      </p:to>
                                    </p:set>
                                    <p:anim calcmode="lin" valueType="num">
                                      <p:cBhvr additive="base">
                                        <p:cTn id="20" dur="500" fill="hold"/>
                                        <p:tgtEl>
                                          <p:spTgt spid="164867">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16486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CAMERA.WAV"/>
                                        </p:tgtEl>
                                      </p:cMediaNode>
                                    </p:audio>
                                  </p:subTnLst>
                                </p:cTn>
                              </p:par>
                              <p:par>
                                <p:cTn id="22" presetID="2" presetClass="entr" presetSubtype="8" fill="hold" grpId="0" nodeType="withEffect">
                                  <p:stCondLst>
                                    <p:cond delay="0"/>
                                  </p:stCondLst>
                                  <p:childTnLst>
                                    <p:set>
                                      <p:cBhvr>
                                        <p:cTn id="23" dur="1" fill="hold">
                                          <p:stCondLst>
                                            <p:cond delay="0"/>
                                          </p:stCondLst>
                                        </p:cTn>
                                        <p:tgtEl>
                                          <p:spTgt spid="164867">
                                            <p:txEl>
                                              <p:pRg st="3" end="3"/>
                                            </p:txEl>
                                          </p:spTgt>
                                        </p:tgtEl>
                                        <p:attrNameLst>
                                          <p:attrName>style.visibility</p:attrName>
                                        </p:attrNameLst>
                                      </p:cBhvr>
                                      <p:to>
                                        <p:strVal val="visible"/>
                                      </p:to>
                                    </p:set>
                                    <p:anim calcmode="lin" valueType="num">
                                      <p:cBhvr additive="base">
                                        <p:cTn id="24" dur="500" fill="hold"/>
                                        <p:tgtEl>
                                          <p:spTgt spid="164867">
                                            <p:txEl>
                                              <p:pRg st="3" end="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6486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CAMERA.WAV"/>
                                        </p:tgtEl>
                                      </p:cMediaNode>
                                    </p:audio>
                                  </p:subTnLst>
                                </p:cTn>
                              </p:par>
                              <p:par>
                                <p:cTn id="26" presetID="2" presetClass="entr" presetSubtype="8" fill="hold" grpId="0" nodeType="withEffect">
                                  <p:stCondLst>
                                    <p:cond delay="0"/>
                                  </p:stCondLst>
                                  <p:childTnLst>
                                    <p:set>
                                      <p:cBhvr>
                                        <p:cTn id="27" dur="1" fill="hold">
                                          <p:stCondLst>
                                            <p:cond delay="0"/>
                                          </p:stCondLst>
                                        </p:cTn>
                                        <p:tgtEl>
                                          <p:spTgt spid="164867">
                                            <p:txEl>
                                              <p:pRg st="4" end="4"/>
                                            </p:txEl>
                                          </p:spTgt>
                                        </p:tgtEl>
                                        <p:attrNameLst>
                                          <p:attrName>style.visibility</p:attrName>
                                        </p:attrNameLst>
                                      </p:cBhvr>
                                      <p:to>
                                        <p:strVal val="visible"/>
                                      </p:to>
                                    </p:set>
                                    <p:anim calcmode="lin" valueType="num">
                                      <p:cBhvr additive="base">
                                        <p:cTn id="28" dur="500" fill="hold"/>
                                        <p:tgtEl>
                                          <p:spTgt spid="164867">
                                            <p:txEl>
                                              <p:pRg st="4" end="4"/>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6486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3" name="CAMERA.WAV"/>
                                        </p:tgtEl>
                                      </p:cMediaNode>
                                    </p:audio>
                                  </p:subTnLst>
                                </p:cTn>
                              </p:par>
                              <p:par>
                                <p:cTn id="30" presetID="2" presetClass="entr" presetSubtype="8" fill="hold" grpId="0" nodeType="withEffect">
                                  <p:stCondLst>
                                    <p:cond delay="0"/>
                                  </p:stCondLst>
                                  <p:childTnLst>
                                    <p:set>
                                      <p:cBhvr>
                                        <p:cTn id="31" dur="1" fill="hold">
                                          <p:stCondLst>
                                            <p:cond delay="0"/>
                                          </p:stCondLst>
                                        </p:cTn>
                                        <p:tgtEl>
                                          <p:spTgt spid="164867">
                                            <p:txEl>
                                              <p:pRg st="5" end="5"/>
                                            </p:txEl>
                                          </p:spTgt>
                                        </p:tgtEl>
                                        <p:attrNameLst>
                                          <p:attrName>style.visibility</p:attrName>
                                        </p:attrNameLst>
                                      </p:cBhvr>
                                      <p:to>
                                        <p:strVal val="visible"/>
                                      </p:to>
                                    </p:set>
                                    <p:anim calcmode="lin" valueType="num">
                                      <p:cBhvr additive="base">
                                        <p:cTn id="32" dur="500" fill="hold"/>
                                        <p:tgtEl>
                                          <p:spTgt spid="164867">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6486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par>
                                <p:cTn id="34" presetID="2" presetClass="entr" presetSubtype="8" fill="hold" grpId="0" nodeType="withEffect">
                                  <p:stCondLst>
                                    <p:cond delay="0"/>
                                  </p:stCondLst>
                                  <p:childTnLst>
                                    <p:set>
                                      <p:cBhvr>
                                        <p:cTn id="35" dur="1" fill="hold">
                                          <p:stCondLst>
                                            <p:cond delay="0"/>
                                          </p:stCondLst>
                                        </p:cTn>
                                        <p:tgtEl>
                                          <p:spTgt spid="164867">
                                            <p:txEl>
                                              <p:pRg st="6" end="6"/>
                                            </p:txEl>
                                          </p:spTgt>
                                        </p:tgtEl>
                                        <p:attrNameLst>
                                          <p:attrName>style.visibility</p:attrName>
                                        </p:attrNameLst>
                                      </p:cBhvr>
                                      <p:to>
                                        <p:strVal val="visible"/>
                                      </p:to>
                                    </p:set>
                                    <p:anim calcmode="lin" valueType="num">
                                      <p:cBhvr additive="base">
                                        <p:cTn id="36" dur="500" fill="hold"/>
                                        <p:tgtEl>
                                          <p:spTgt spid="164867">
                                            <p:txEl>
                                              <p:pRg st="6" end="6"/>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16486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CAMERA.WAV"/>
                                        </p:tgtEl>
                                      </p:cMediaNode>
                                    </p:audio>
                                  </p:subTnLst>
                                </p:cTn>
                              </p:par>
                              <p:par>
                                <p:cTn id="38" presetID="2" presetClass="entr" presetSubtype="8" fill="hold" grpId="0" nodeType="withEffect">
                                  <p:stCondLst>
                                    <p:cond delay="0"/>
                                  </p:stCondLst>
                                  <p:childTnLst>
                                    <p:set>
                                      <p:cBhvr>
                                        <p:cTn id="39" dur="1" fill="hold">
                                          <p:stCondLst>
                                            <p:cond delay="0"/>
                                          </p:stCondLst>
                                        </p:cTn>
                                        <p:tgtEl>
                                          <p:spTgt spid="164867">
                                            <p:txEl>
                                              <p:pRg st="7" end="7"/>
                                            </p:txEl>
                                          </p:spTgt>
                                        </p:tgtEl>
                                        <p:attrNameLst>
                                          <p:attrName>style.visibility</p:attrName>
                                        </p:attrNameLst>
                                      </p:cBhvr>
                                      <p:to>
                                        <p:strVal val="visible"/>
                                      </p:to>
                                    </p:set>
                                    <p:anim calcmode="lin" valueType="num">
                                      <p:cBhvr additive="base">
                                        <p:cTn id="40" dur="500" fill="hold"/>
                                        <p:tgtEl>
                                          <p:spTgt spid="164867">
                                            <p:txEl>
                                              <p:pRg st="7" end="7"/>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164867">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8"/>
                                            </p:cond>
                                          </p:stCondLst>
                                          <p:endCondLst>
                                            <p:cond evt="onStopAudio" delay="0">
                                              <p:tgtEl>
                                                <p:sldTgt/>
                                              </p:tgtEl>
                                            </p:cond>
                                          </p:endCondLst>
                                        </p:cTn>
                                        <p:tgtEl>
                                          <p:sndTgt r:embed="rId3" name="CAMERA.WAV"/>
                                        </p:tgtEl>
                                      </p:cMediaNode>
                                    </p:audio>
                                  </p:subTnLst>
                                </p:cTn>
                              </p:par>
                            </p:childTnLst>
                          </p:cTn>
                        </p:par>
                        <p:par>
                          <p:cTn id="42" fill="hold">
                            <p:stCondLst>
                              <p:cond delay="1000"/>
                            </p:stCondLst>
                            <p:childTnLst>
                              <p:par>
                                <p:cTn id="43" presetID="2" presetClass="entr" presetSubtype="8" fill="hold" grpId="0" nodeType="afterEffect">
                                  <p:stCondLst>
                                    <p:cond delay="0"/>
                                  </p:stCondLst>
                                  <p:childTnLst>
                                    <p:set>
                                      <p:cBhvr>
                                        <p:cTn id="44" dur="1" fill="hold">
                                          <p:stCondLst>
                                            <p:cond delay="0"/>
                                          </p:stCondLst>
                                        </p:cTn>
                                        <p:tgtEl>
                                          <p:spTgt spid="164871"/>
                                        </p:tgtEl>
                                        <p:attrNameLst>
                                          <p:attrName>style.visibility</p:attrName>
                                        </p:attrNameLst>
                                      </p:cBhvr>
                                      <p:to>
                                        <p:strVal val="visible"/>
                                      </p:to>
                                    </p:set>
                                    <p:anim calcmode="lin" valueType="num">
                                      <p:cBhvr additive="base">
                                        <p:cTn id="45" dur="500" fill="hold"/>
                                        <p:tgtEl>
                                          <p:spTgt spid="164871"/>
                                        </p:tgtEl>
                                        <p:attrNameLst>
                                          <p:attrName>ppt_x</p:attrName>
                                        </p:attrNameLst>
                                      </p:cBhvr>
                                      <p:tavLst>
                                        <p:tav tm="0">
                                          <p:val>
                                            <p:strVal val="0-#ppt_w/2"/>
                                          </p:val>
                                        </p:tav>
                                        <p:tav tm="100000">
                                          <p:val>
                                            <p:strVal val="#ppt_x"/>
                                          </p:val>
                                        </p:tav>
                                      </p:tavLst>
                                    </p:anim>
                                    <p:anim calcmode="lin" valueType="num">
                                      <p:cBhvr additive="base">
                                        <p:cTn id="46" dur="500" fill="hold"/>
                                        <p:tgtEl>
                                          <p:spTgt spid="16487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autoUpdateAnimBg="0"/>
      <p:bldP spid="164867" grpId="0" build="p" autoUpdateAnimBg="0" advAuto="0"/>
      <p:bldP spid="164871"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a:xfrm>
            <a:off x="0" y="0"/>
            <a:ext cx="8229600" cy="571500"/>
          </a:xfrm>
        </p:spPr>
        <p:txBody>
          <a:bodyPr/>
          <a:lstStyle/>
          <a:p>
            <a:r>
              <a:rPr lang="en-US" altLang="zh-CN" smtClean="0"/>
              <a:t>3.4.8 JIT</a:t>
            </a:r>
            <a:r>
              <a:rPr lang="zh-CN" altLang="en-US" smtClean="0"/>
              <a:t>生产管理</a:t>
            </a:r>
          </a:p>
        </p:txBody>
      </p:sp>
      <p:sp>
        <p:nvSpPr>
          <p:cNvPr id="91139" name="Rectangle 3"/>
          <p:cNvSpPr>
            <a:spLocks noGrp="1" noRot="1" noChangeArrowheads="1"/>
          </p:cNvSpPr>
          <p:nvPr>
            <p:ph type="body" idx="1"/>
          </p:nvPr>
        </p:nvSpPr>
        <p:spPr/>
        <p:txBody>
          <a:bodyPr/>
          <a:lstStyle/>
          <a:p>
            <a:pPr>
              <a:buClr>
                <a:schemeClr val="tx1"/>
              </a:buClr>
              <a:buFont typeface="Marlett" pitchFamily="2" charset="2"/>
              <a:buChar char="2"/>
            </a:pPr>
            <a:r>
              <a:rPr lang="zh-CN" altLang="en-US" smtClean="0"/>
              <a:t>准时生产制造</a:t>
            </a:r>
            <a:r>
              <a:rPr lang="en-US" altLang="zh-CN" smtClean="0"/>
              <a:t>JIT</a:t>
            </a:r>
            <a:r>
              <a:rPr lang="zh-CN" altLang="en-US" smtClean="0"/>
              <a:t>（</a:t>
            </a:r>
            <a:r>
              <a:rPr lang="en-US" altLang="zh-CN" smtClean="0"/>
              <a:t>JUST-IN-TIME</a:t>
            </a:r>
            <a:r>
              <a:rPr lang="zh-CN" altLang="en-US" smtClean="0"/>
              <a:t>）</a:t>
            </a:r>
            <a:r>
              <a:rPr lang="zh-CN" altLang="en-US" smtClean="0">
                <a:latin typeface="宋体" charset="-122"/>
              </a:rPr>
              <a:t>工作特点</a:t>
            </a:r>
            <a:r>
              <a:rPr lang="en-US" altLang="zh-CN" smtClean="0">
                <a:latin typeface="宋体" charset="-122"/>
              </a:rPr>
              <a:t>:</a:t>
            </a:r>
          </a:p>
          <a:p>
            <a:pPr lvl="1">
              <a:buClr>
                <a:schemeClr val="tx1"/>
              </a:buClr>
              <a:buFont typeface="Marlett" pitchFamily="2" charset="2"/>
              <a:buChar char="2"/>
            </a:pPr>
            <a:r>
              <a:rPr lang="zh-CN" altLang="en-US" smtClean="0">
                <a:latin typeface="宋体" charset="-122"/>
              </a:rPr>
              <a:t>拉式作业方式</a:t>
            </a:r>
          </a:p>
          <a:p>
            <a:pPr>
              <a:buFont typeface="Wingdings 2" pitchFamily="18" charset="2"/>
              <a:buNone/>
            </a:pPr>
            <a:endParaRPr lang="en-US" altLang="zh-CN" smtClean="0">
              <a:latin typeface="宋体" charset="-122"/>
            </a:endParaRPr>
          </a:p>
        </p:txBody>
      </p:sp>
      <p:grpSp>
        <p:nvGrpSpPr>
          <p:cNvPr id="2" name="Group 4"/>
          <p:cNvGrpSpPr>
            <a:grpSpLocks/>
          </p:cNvGrpSpPr>
          <p:nvPr/>
        </p:nvGrpSpPr>
        <p:grpSpPr bwMode="auto">
          <a:xfrm>
            <a:off x="838200" y="3810000"/>
            <a:ext cx="7315200" cy="2438400"/>
            <a:chOff x="2181" y="4416"/>
            <a:chExt cx="8509" cy="2661"/>
          </a:xfrm>
        </p:grpSpPr>
        <p:sp>
          <p:nvSpPr>
            <p:cNvPr id="50180" name="Oval 5"/>
            <p:cNvSpPr>
              <a:spLocks noChangeArrowheads="1"/>
            </p:cNvSpPr>
            <p:nvPr/>
          </p:nvSpPr>
          <p:spPr bwMode="auto">
            <a:xfrm>
              <a:off x="3380" y="4977"/>
              <a:ext cx="1185" cy="553"/>
            </a:xfrm>
            <a:prstGeom prst="ellipse">
              <a:avLst/>
            </a:prstGeom>
            <a:solidFill>
              <a:schemeClr val="accent1"/>
            </a:solidFill>
            <a:ln w="9525">
              <a:solidFill>
                <a:srgbClr val="000000"/>
              </a:solidFill>
              <a:round/>
              <a:headEnd/>
              <a:tailEnd/>
            </a:ln>
          </p:spPr>
          <p:txBody>
            <a:bodyPr/>
            <a:lstStyle/>
            <a:p>
              <a:pPr algn="ctr"/>
              <a:r>
                <a:rPr lang="en-US" altLang="zh-CN" sz="1400"/>
                <a:t>WC1</a:t>
              </a:r>
            </a:p>
          </p:txBody>
        </p:sp>
        <p:sp>
          <p:nvSpPr>
            <p:cNvPr id="50181" name="Line 6"/>
            <p:cNvSpPr>
              <a:spLocks noChangeShapeType="1"/>
            </p:cNvSpPr>
            <p:nvPr/>
          </p:nvSpPr>
          <p:spPr bwMode="auto">
            <a:xfrm flipV="1">
              <a:off x="2976" y="5264"/>
              <a:ext cx="419" cy="5"/>
            </a:xfrm>
            <a:prstGeom prst="line">
              <a:avLst/>
            </a:prstGeom>
            <a:noFill/>
            <a:ln w="9525">
              <a:solidFill>
                <a:srgbClr val="000000"/>
              </a:solidFill>
              <a:round/>
              <a:headEnd/>
              <a:tailEnd type="triangle" w="med" len="med"/>
            </a:ln>
          </p:spPr>
          <p:txBody>
            <a:bodyPr/>
            <a:lstStyle/>
            <a:p>
              <a:endParaRPr lang="zh-CN" altLang="en-US"/>
            </a:p>
          </p:txBody>
        </p:sp>
        <p:sp>
          <p:nvSpPr>
            <p:cNvPr id="50182" name="Text Box 7"/>
            <p:cNvSpPr txBox="1">
              <a:spLocks noChangeArrowheads="1"/>
            </p:cNvSpPr>
            <p:nvPr/>
          </p:nvSpPr>
          <p:spPr bwMode="auto">
            <a:xfrm>
              <a:off x="2181" y="5101"/>
              <a:ext cx="810" cy="357"/>
            </a:xfrm>
            <a:prstGeom prst="rect">
              <a:avLst/>
            </a:prstGeom>
            <a:solidFill>
              <a:schemeClr val="accent1"/>
            </a:solidFill>
            <a:ln w="9525">
              <a:solidFill>
                <a:srgbClr val="000000"/>
              </a:solidFill>
              <a:miter lim="800000"/>
              <a:headEnd/>
              <a:tailEnd/>
            </a:ln>
          </p:spPr>
          <p:txBody>
            <a:bodyPr lIns="36000" rIns="36000"/>
            <a:lstStyle/>
            <a:p>
              <a:pPr algn="just">
                <a:lnSpc>
                  <a:spcPct val="96000"/>
                </a:lnSpc>
              </a:pPr>
              <a:r>
                <a:rPr lang="zh-CN" altLang="en-US" sz="1400"/>
                <a:t>原材料</a:t>
              </a:r>
            </a:p>
          </p:txBody>
        </p:sp>
        <p:grpSp>
          <p:nvGrpSpPr>
            <p:cNvPr id="50183" name="Group 8"/>
            <p:cNvGrpSpPr>
              <a:grpSpLocks/>
            </p:cNvGrpSpPr>
            <p:nvPr/>
          </p:nvGrpSpPr>
          <p:grpSpPr bwMode="auto">
            <a:xfrm>
              <a:off x="6580" y="4451"/>
              <a:ext cx="4110" cy="1849"/>
              <a:chOff x="2971" y="13598"/>
              <a:chExt cx="4110" cy="1849"/>
            </a:xfrm>
          </p:grpSpPr>
          <p:sp>
            <p:nvSpPr>
              <p:cNvPr id="50198" name="Oval 9"/>
              <p:cNvSpPr>
                <a:spLocks noChangeArrowheads="1"/>
              </p:cNvSpPr>
              <p:nvPr/>
            </p:nvSpPr>
            <p:spPr bwMode="auto">
              <a:xfrm>
                <a:off x="5896" y="14229"/>
                <a:ext cx="1185" cy="553"/>
              </a:xfrm>
              <a:prstGeom prst="ellipse">
                <a:avLst/>
              </a:prstGeom>
              <a:solidFill>
                <a:schemeClr val="accent1"/>
              </a:solidFill>
              <a:ln w="9525">
                <a:solidFill>
                  <a:srgbClr val="000000"/>
                </a:solidFill>
                <a:round/>
                <a:headEnd/>
                <a:tailEnd/>
              </a:ln>
            </p:spPr>
            <p:txBody>
              <a:bodyPr/>
              <a:lstStyle/>
              <a:p>
                <a:pPr algn="ctr"/>
                <a:r>
                  <a:rPr lang="en-US" altLang="zh-CN" sz="1400"/>
                  <a:t>WC3</a:t>
                </a:r>
              </a:p>
            </p:txBody>
          </p:sp>
          <p:sp>
            <p:nvSpPr>
              <p:cNvPr id="50199" name="Rectangle 10"/>
              <p:cNvSpPr>
                <a:spLocks noChangeArrowheads="1"/>
              </p:cNvSpPr>
              <p:nvPr/>
            </p:nvSpPr>
            <p:spPr bwMode="auto">
              <a:xfrm>
                <a:off x="4876" y="14579"/>
                <a:ext cx="450" cy="868"/>
              </a:xfrm>
              <a:prstGeom prst="rect">
                <a:avLst/>
              </a:prstGeom>
              <a:solidFill>
                <a:schemeClr val="accent1"/>
              </a:solidFill>
              <a:ln w="9525">
                <a:solidFill>
                  <a:srgbClr val="000000"/>
                </a:solidFill>
                <a:miter lim="800000"/>
                <a:headEnd/>
                <a:tailEnd/>
              </a:ln>
            </p:spPr>
            <p:txBody>
              <a:bodyPr/>
              <a:lstStyle/>
              <a:p>
                <a:pPr algn="just"/>
                <a:r>
                  <a:rPr lang="zh-CN" altLang="en-US" sz="1400">
                    <a:latin typeface="宋体" charset="-122"/>
                  </a:rPr>
                  <a:t>看板</a:t>
                </a:r>
                <a:endParaRPr lang="zh-CN" altLang="en-US" sz="1400"/>
              </a:p>
            </p:txBody>
          </p:sp>
          <p:sp>
            <p:nvSpPr>
              <p:cNvPr id="50200" name="Rectangle 11"/>
              <p:cNvSpPr>
                <a:spLocks noChangeArrowheads="1"/>
              </p:cNvSpPr>
              <p:nvPr/>
            </p:nvSpPr>
            <p:spPr bwMode="auto">
              <a:xfrm>
                <a:off x="4426" y="13598"/>
                <a:ext cx="1185" cy="462"/>
              </a:xfrm>
              <a:prstGeom prst="rect">
                <a:avLst/>
              </a:prstGeom>
              <a:solidFill>
                <a:schemeClr val="accent1"/>
              </a:solidFill>
              <a:ln w="9525">
                <a:solidFill>
                  <a:srgbClr val="000000"/>
                </a:solidFill>
                <a:miter lim="800000"/>
                <a:headEnd/>
                <a:tailEnd/>
              </a:ln>
            </p:spPr>
            <p:txBody>
              <a:bodyPr lIns="36000" rIns="36000"/>
              <a:lstStyle/>
              <a:p>
                <a:pPr algn="ctr"/>
                <a:r>
                  <a:rPr lang="zh-CN" altLang="en-US" sz="1400"/>
                  <a:t>物品存储点</a:t>
                </a:r>
              </a:p>
            </p:txBody>
          </p:sp>
          <p:grpSp>
            <p:nvGrpSpPr>
              <p:cNvPr id="50201" name="Group 12"/>
              <p:cNvGrpSpPr>
                <a:grpSpLocks/>
              </p:cNvGrpSpPr>
              <p:nvPr/>
            </p:nvGrpSpPr>
            <p:grpSpPr bwMode="auto">
              <a:xfrm>
                <a:off x="2971" y="13662"/>
                <a:ext cx="1455" cy="357"/>
                <a:chOff x="1396" y="14271"/>
                <a:chExt cx="1455" cy="357"/>
              </a:xfrm>
            </p:grpSpPr>
            <p:sp>
              <p:nvSpPr>
                <p:cNvPr id="50205" name="Line 13"/>
                <p:cNvSpPr>
                  <a:spLocks noChangeShapeType="1"/>
                </p:cNvSpPr>
                <p:nvPr/>
              </p:nvSpPr>
              <p:spPr bwMode="auto">
                <a:xfrm>
                  <a:off x="2191" y="14446"/>
                  <a:ext cx="660" cy="0"/>
                </a:xfrm>
                <a:prstGeom prst="line">
                  <a:avLst/>
                </a:prstGeom>
                <a:noFill/>
                <a:ln w="9525">
                  <a:solidFill>
                    <a:srgbClr val="000000"/>
                  </a:solidFill>
                  <a:round/>
                  <a:headEnd/>
                  <a:tailEnd type="triangle" w="med" len="med"/>
                </a:ln>
              </p:spPr>
              <p:txBody>
                <a:bodyPr/>
                <a:lstStyle/>
                <a:p>
                  <a:endParaRPr lang="zh-CN" altLang="en-US"/>
                </a:p>
              </p:txBody>
            </p:sp>
            <p:sp>
              <p:nvSpPr>
                <p:cNvPr id="50206" name="Text Box 14"/>
                <p:cNvSpPr txBox="1">
                  <a:spLocks noChangeArrowheads="1"/>
                </p:cNvSpPr>
                <p:nvPr/>
              </p:nvSpPr>
              <p:spPr bwMode="auto">
                <a:xfrm>
                  <a:off x="1396" y="14271"/>
                  <a:ext cx="810" cy="357"/>
                </a:xfrm>
                <a:prstGeom prst="rect">
                  <a:avLst/>
                </a:prstGeom>
                <a:solidFill>
                  <a:schemeClr val="accent1"/>
                </a:solidFill>
                <a:ln w="9525">
                  <a:solidFill>
                    <a:srgbClr val="000000"/>
                  </a:solidFill>
                  <a:miter lim="800000"/>
                  <a:headEnd/>
                  <a:tailEnd/>
                </a:ln>
              </p:spPr>
              <p:txBody>
                <a:bodyPr lIns="36000" rIns="36000"/>
                <a:lstStyle/>
                <a:p>
                  <a:pPr algn="just">
                    <a:lnSpc>
                      <a:spcPct val="96000"/>
                    </a:lnSpc>
                  </a:pPr>
                  <a:r>
                    <a:rPr lang="zh-CN" altLang="en-US" sz="1400"/>
                    <a:t>原材料</a:t>
                  </a:r>
                </a:p>
              </p:txBody>
            </p:sp>
          </p:grpSp>
          <p:sp>
            <p:nvSpPr>
              <p:cNvPr id="50202" name="Arc 15"/>
              <p:cNvSpPr>
                <a:spLocks/>
              </p:cNvSpPr>
              <p:nvPr/>
            </p:nvSpPr>
            <p:spPr bwMode="auto">
              <a:xfrm flipV="1">
                <a:off x="3961" y="14040"/>
                <a:ext cx="765" cy="273"/>
              </a:xfrm>
              <a:custGeom>
                <a:avLst/>
                <a:gdLst>
                  <a:gd name="T0" fmla="*/ 0 w 21600"/>
                  <a:gd name="T1" fmla="*/ 0 h 21600"/>
                  <a:gd name="T2" fmla="*/ 27 w 21600"/>
                  <a:gd name="T3" fmla="*/ 3 h 21600"/>
                  <a:gd name="T4" fmla="*/ 0 w 21600"/>
                  <a:gd name="T5" fmla="*/ 3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accent1"/>
              </a:solidFill>
              <a:ln w="9525">
                <a:solidFill>
                  <a:srgbClr val="000000"/>
                </a:solidFill>
                <a:round/>
                <a:headEnd/>
                <a:tailEnd type="triangle" w="med" len="med"/>
              </a:ln>
            </p:spPr>
            <p:txBody>
              <a:bodyPr/>
              <a:lstStyle/>
              <a:p>
                <a:endParaRPr lang="zh-CN" altLang="en-US"/>
              </a:p>
            </p:txBody>
          </p:sp>
          <p:sp>
            <p:nvSpPr>
              <p:cNvPr id="50203" name="Arc 16"/>
              <p:cNvSpPr>
                <a:spLocks/>
              </p:cNvSpPr>
              <p:nvPr/>
            </p:nvSpPr>
            <p:spPr bwMode="auto">
              <a:xfrm>
                <a:off x="5371" y="14054"/>
                <a:ext cx="600" cy="343"/>
              </a:xfrm>
              <a:custGeom>
                <a:avLst/>
                <a:gdLst>
                  <a:gd name="T0" fmla="*/ 0 w 21600"/>
                  <a:gd name="T1" fmla="*/ 0 h 21600"/>
                  <a:gd name="T2" fmla="*/ 17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accent1"/>
              </a:solidFill>
              <a:ln w="9525">
                <a:solidFill>
                  <a:srgbClr val="000000"/>
                </a:solidFill>
                <a:round/>
                <a:headEnd/>
                <a:tailEnd type="triangle" w="med" len="med"/>
              </a:ln>
            </p:spPr>
            <p:txBody>
              <a:bodyPr/>
              <a:lstStyle/>
              <a:p>
                <a:endParaRPr lang="zh-CN" altLang="en-US"/>
              </a:p>
            </p:txBody>
          </p:sp>
          <p:sp>
            <p:nvSpPr>
              <p:cNvPr id="50204" name="Line 17"/>
              <p:cNvSpPr>
                <a:spLocks noChangeShapeType="1"/>
              </p:cNvSpPr>
              <p:nvPr/>
            </p:nvSpPr>
            <p:spPr bwMode="auto">
              <a:xfrm flipH="1">
                <a:off x="5311" y="14656"/>
                <a:ext cx="660" cy="329"/>
              </a:xfrm>
              <a:prstGeom prst="line">
                <a:avLst/>
              </a:prstGeom>
              <a:noFill/>
              <a:ln w="9525" cap="rnd">
                <a:solidFill>
                  <a:srgbClr val="000000"/>
                </a:solidFill>
                <a:prstDash val="sysDot"/>
                <a:round/>
                <a:headEnd/>
                <a:tailEnd type="triangle" w="med" len="med"/>
              </a:ln>
            </p:spPr>
            <p:txBody>
              <a:bodyPr/>
              <a:lstStyle/>
              <a:p>
                <a:endParaRPr lang="zh-CN" altLang="en-US"/>
              </a:p>
            </p:txBody>
          </p:sp>
        </p:grpSp>
        <p:sp>
          <p:nvSpPr>
            <p:cNvPr id="50184" name="Line 18"/>
            <p:cNvSpPr>
              <a:spLocks noChangeShapeType="1"/>
            </p:cNvSpPr>
            <p:nvPr/>
          </p:nvSpPr>
          <p:spPr bwMode="auto">
            <a:xfrm flipH="1" flipV="1">
              <a:off x="7585" y="5459"/>
              <a:ext cx="915" cy="448"/>
            </a:xfrm>
            <a:prstGeom prst="line">
              <a:avLst/>
            </a:prstGeom>
            <a:noFill/>
            <a:ln w="9525">
              <a:solidFill>
                <a:srgbClr val="000000"/>
              </a:solidFill>
              <a:prstDash val="sysDot"/>
              <a:round/>
              <a:headEnd/>
              <a:tailEnd type="triangle" w="med" len="med"/>
            </a:ln>
          </p:spPr>
          <p:txBody>
            <a:bodyPr/>
            <a:lstStyle/>
            <a:p>
              <a:endParaRPr lang="zh-CN" altLang="en-US"/>
            </a:p>
          </p:txBody>
        </p:sp>
        <p:grpSp>
          <p:nvGrpSpPr>
            <p:cNvPr id="50185" name="Group 19"/>
            <p:cNvGrpSpPr>
              <a:grpSpLocks/>
            </p:cNvGrpSpPr>
            <p:nvPr/>
          </p:nvGrpSpPr>
          <p:grpSpPr bwMode="auto">
            <a:xfrm>
              <a:off x="3515" y="4416"/>
              <a:ext cx="4110" cy="1849"/>
              <a:chOff x="2971" y="13598"/>
              <a:chExt cx="4110" cy="1849"/>
            </a:xfrm>
          </p:grpSpPr>
          <p:sp>
            <p:nvSpPr>
              <p:cNvPr id="50189" name="Oval 20"/>
              <p:cNvSpPr>
                <a:spLocks noChangeArrowheads="1"/>
              </p:cNvSpPr>
              <p:nvPr/>
            </p:nvSpPr>
            <p:spPr bwMode="auto">
              <a:xfrm>
                <a:off x="5896" y="14229"/>
                <a:ext cx="1185" cy="553"/>
              </a:xfrm>
              <a:prstGeom prst="ellipse">
                <a:avLst/>
              </a:prstGeom>
              <a:solidFill>
                <a:schemeClr val="accent1"/>
              </a:solidFill>
              <a:ln w="9525">
                <a:solidFill>
                  <a:srgbClr val="000000"/>
                </a:solidFill>
                <a:round/>
                <a:headEnd/>
                <a:tailEnd/>
              </a:ln>
            </p:spPr>
            <p:txBody>
              <a:bodyPr/>
              <a:lstStyle/>
              <a:p>
                <a:pPr algn="ctr"/>
                <a:r>
                  <a:rPr lang="en-US" altLang="zh-CN" sz="1400"/>
                  <a:t>WC2</a:t>
                </a:r>
              </a:p>
            </p:txBody>
          </p:sp>
          <p:sp>
            <p:nvSpPr>
              <p:cNvPr id="50190" name="Rectangle 21"/>
              <p:cNvSpPr>
                <a:spLocks noChangeArrowheads="1"/>
              </p:cNvSpPr>
              <p:nvPr/>
            </p:nvSpPr>
            <p:spPr bwMode="auto">
              <a:xfrm>
                <a:off x="4876" y="14579"/>
                <a:ext cx="450" cy="868"/>
              </a:xfrm>
              <a:prstGeom prst="rect">
                <a:avLst/>
              </a:prstGeom>
              <a:solidFill>
                <a:schemeClr val="accent1"/>
              </a:solidFill>
              <a:ln w="9525">
                <a:solidFill>
                  <a:srgbClr val="000000"/>
                </a:solidFill>
                <a:miter lim="800000"/>
                <a:headEnd/>
                <a:tailEnd/>
              </a:ln>
            </p:spPr>
            <p:txBody>
              <a:bodyPr/>
              <a:lstStyle/>
              <a:p>
                <a:pPr algn="just"/>
                <a:r>
                  <a:rPr lang="zh-CN" altLang="en-US" sz="1400">
                    <a:latin typeface="宋体" charset="-122"/>
                  </a:rPr>
                  <a:t>看板</a:t>
                </a:r>
                <a:endParaRPr lang="zh-CN" altLang="en-US" sz="1400"/>
              </a:p>
            </p:txBody>
          </p:sp>
          <p:sp>
            <p:nvSpPr>
              <p:cNvPr id="50191" name="Rectangle 22"/>
              <p:cNvSpPr>
                <a:spLocks noChangeArrowheads="1"/>
              </p:cNvSpPr>
              <p:nvPr/>
            </p:nvSpPr>
            <p:spPr bwMode="auto">
              <a:xfrm>
                <a:off x="4426" y="13598"/>
                <a:ext cx="1185" cy="462"/>
              </a:xfrm>
              <a:prstGeom prst="rect">
                <a:avLst/>
              </a:prstGeom>
              <a:solidFill>
                <a:schemeClr val="accent1"/>
              </a:solidFill>
              <a:ln w="9525">
                <a:solidFill>
                  <a:srgbClr val="000000"/>
                </a:solidFill>
                <a:miter lim="800000"/>
                <a:headEnd/>
                <a:tailEnd/>
              </a:ln>
            </p:spPr>
            <p:txBody>
              <a:bodyPr lIns="36000" rIns="36000"/>
              <a:lstStyle/>
              <a:p>
                <a:pPr algn="ctr"/>
                <a:r>
                  <a:rPr lang="zh-CN" altLang="en-US" sz="1400"/>
                  <a:t>物品存储点</a:t>
                </a:r>
              </a:p>
            </p:txBody>
          </p:sp>
          <p:grpSp>
            <p:nvGrpSpPr>
              <p:cNvPr id="50192" name="Group 23"/>
              <p:cNvGrpSpPr>
                <a:grpSpLocks/>
              </p:cNvGrpSpPr>
              <p:nvPr/>
            </p:nvGrpSpPr>
            <p:grpSpPr bwMode="auto">
              <a:xfrm>
                <a:off x="2971" y="13662"/>
                <a:ext cx="1455" cy="357"/>
                <a:chOff x="1396" y="14271"/>
                <a:chExt cx="1455" cy="357"/>
              </a:xfrm>
            </p:grpSpPr>
            <p:sp>
              <p:nvSpPr>
                <p:cNvPr id="50196" name="Line 24"/>
                <p:cNvSpPr>
                  <a:spLocks noChangeShapeType="1"/>
                </p:cNvSpPr>
                <p:nvPr/>
              </p:nvSpPr>
              <p:spPr bwMode="auto">
                <a:xfrm>
                  <a:off x="2191" y="14446"/>
                  <a:ext cx="660" cy="0"/>
                </a:xfrm>
                <a:prstGeom prst="line">
                  <a:avLst/>
                </a:prstGeom>
                <a:noFill/>
                <a:ln w="9525">
                  <a:solidFill>
                    <a:srgbClr val="000000"/>
                  </a:solidFill>
                  <a:round/>
                  <a:headEnd/>
                  <a:tailEnd type="triangle" w="med" len="med"/>
                </a:ln>
              </p:spPr>
              <p:txBody>
                <a:bodyPr/>
                <a:lstStyle/>
                <a:p>
                  <a:endParaRPr lang="zh-CN" altLang="en-US"/>
                </a:p>
              </p:txBody>
            </p:sp>
            <p:sp>
              <p:nvSpPr>
                <p:cNvPr id="50197" name="Text Box 25"/>
                <p:cNvSpPr txBox="1">
                  <a:spLocks noChangeArrowheads="1"/>
                </p:cNvSpPr>
                <p:nvPr/>
              </p:nvSpPr>
              <p:spPr bwMode="auto">
                <a:xfrm>
                  <a:off x="1396" y="14271"/>
                  <a:ext cx="810" cy="357"/>
                </a:xfrm>
                <a:prstGeom prst="rect">
                  <a:avLst/>
                </a:prstGeom>
                <a:solidFill>
                  <a:schemeClr val="accent1"/>
                </a:solidFill>
                <a:ln w="9525">
                  <a:solidFill>
                    <a:srgbClr val="000000"/>
                  </a:solidFill>
                  <a:miter lim="800000"/>
                  <a:headEnd/>
                  <a:tailEnd/>
                </a:ln>
              </p:spPr>
              <p:txBody>
                <a:bodyPr lIns="36000" rIns="36000"/>
                <a:lstStyle/>
                <a:p>
                  <a:pPr algn="just">
                    <a:lnSpc>
                      <a:spcPct val="96000"/>
                    </a:lnSpc>
                  </a:pPr>
                  <a:r>
                    <a:rPr lang="zh-CN" altLang="en-US" sz="1400"/>
                    <a:t>原材料</a:t>
                  </a:r>
                </a:p>
              </p:txBody>
            </p:sp>
          </p:grpSp>
          <p:sp>
            <p:nvSpPr>
              <p:cNvPr id="50193" name="Arc 26"/>
              <p:cNvSpPr>
                <a:spLocks/>
              </p:cNvSpPr>
              <p:nvPr/>
            </p:nvSpPr>
            <p:spPr bwMode="auto">
              <a:xfrm flipV="1">
                <a:off x="3961" y="14040"/>
                <a:ext cx="765" cy="273"/>
              </a:xfrm>
              <a:custGeom>
                <a:avLst/>
                <a:gdLst>
                  <a:gd name="T0" fmla="*/ 0 w 21600"/>
                  <a:gd name="T1" fmla="*/ 0 h 21600"/>
                  <a:gd name="T2" fmla="*/ 27 w 21600"/>
                  <a:gd name="T3" fmla="*/ 3 h 21600"/>
                  <a:gd name="T4" fmla="*/ 0 w 21600"/>
                  <a:gd name="T5" fmla="*/ 3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accent1"/>
              </a:solidFill>
              <a:ln w="9525">
                <a:solidFill>
                  <a:srgbClr val="000000"/>
                </a:solidFill>
                <a:round/>
                <a:headEnd/>
                <a:tailEnd type="triangle" w="med" len="med"/>
              </a:ln>
            </p:spPr>
            <p:txBody>
              <a:bodyPr/>
              <a:lstStyle/>
              <a:p>
                <a:endParaRPr lang="zh-CN" altLang="en-US"/>
              </a:p>
            </p:txBody>
          </p:sp>
          <p:sp>
            <p:nvSpPr>
              <p:cNvPr id="50194" name="Arc 27"/>
              <p:cNvSpPr>
                <a:spLocks/>
              </p:cNvSpPr>
              <p:nvPr/>
            </p:nvSpPr>
            <p:spPr bwMode="auto">
              <a:xfrm>
                <a:off x="5371" y="14054"/>
                <a:ext cx="600" cy="343"/>
              </a:xfrm>
              <a:custGeom>
                <a:avLst/>
                <a:gdLst>
                  <a:gd name="T0" fmla="*/ 0 w 21600"/>
                  <a:gd name="T1" fmla="*/ 0 h 21600"/>
                  <a:gd name="T2" fmla="*/ 17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accent1"/>
              </a:solidFill>
              <a:ln w="9525">
                <a:solidFill>
                  <a:srgbClr val="000000"/>
                </a:solidFill>
                <a:round/>
                <a:headEnd/>
                <a:tailEnd type="triangle" w="med" len="med"/>
              </a:ln>
            </p:spPr>
            <p:txBody>
              <a:bodyPr/>
              <a:lstStyle/>
              <a:p>
                <a:endParaRPr lang="zh-CN" altLang="en-US"/>
              </a:p>
            </p:txBody>
          </p:sp>
          <p:sp>
            <p:nvSpPr>
              <p:cNvPr id="50195" name="Line 28"/>
              <p:cNvSpPr>
                <a:spLocks noChangeShapeType="1"/>
              </p:cNvSpPr>
              <p:nvPr/>
            </p:nvSpPr>
            <p:spPr bwMode="auto">
              <a:xfrm flipH="1">
                <a:off x="5311" y="14656"/>
                <a:ext cx="660" cy="329"/>
              </a:xfrm>
              <a:prstGeom prst="line">
                <a:avLst/>
              </a:prstGeom>
              <a:noFill/>
              <a:ln w="9525" cap="rnd">
                <a:solidFill>
                  <a:srgbClr val="000000"/>
                </a:solidFill>
                <a:prstDash val="sysDot"/>
                <a:round/>
                <a:headEnd/>
                <a:tailEnd type="triangle" w="med" len="med"/>
              </a:ln>
            </p:spPr>
            <p:txBody>
              <a:bodyPr/>
              <a:lstStyle/>
              <a:p>
                <a:endParaRPr lang="zh-CN" altLang="en-US"/>
              </a:p>
            </p:txBody>
          </p:sp>
        </p:grpSp>
        <p:sp>
          <p:nvSpPr>
            <p:cNvPr id="50186" name="Line 29"/>
            <p:cNvSpPr>
              <a:spLocks noChangeShapeType="1"/>
            </p:cNvSpPr>
            <p:nvPr/>
          </p:nvSpPr>
          <p:spPr bwMode="auto">
            <a:xfrm flipH="1" flipV="1">
              <a:off x="4505" y="5383"/>
              <a:ext cx="915" cy="448"/>
            </a:xfrm>
            <a:prstGeom prst="line">
              <a:avLst/>
            </a:prstGeom>
            <a:noFill/>
            <a:ln w="9525">
              <a:solidFill>
                <a:srgbClr val="000000"/>
              </a:solidFill>
              <a:prstDash val="sysDot"/>
              <a:round/>
              <a:headEnd/>
              <a:tailEnd type="triangle" w="med" len="med"/>
            </a:ln>
          </p:spPr>
          <p:txBody>
            <a:bodyPr/>
            <a:lstStyle/>
            <a:p>
              <a:endParaRPr lang="zh-CN" altLang="en-US"/>
            </a:p>
          </p:txBody>
        </p:sp>
        <p:sp>
          <p:nvSpPr>
            <p:cNvPr id="50187" name="Text Box 30"/>
            <p:cNvSpPr txBox="1">
              <a:spLocks noChangeArrowheads="1"/>
            </p:cNvSpPr>
            <p:nvPr/>
          </p:nvSpPr>
          <p:spPr bwMode="auto">
            <a:xfrm>
              <a:off x="5900" y="6734"/>
              <a:ext cx="1215" cy="343"/>
            </a:xfrm>
            <a:prstGeom prst="rect">
              <a:avLst/>
            </a:prstGeom>
            <a:solidFill>
              <a:schemeClr val="accent1"/>
            </a:solidFill>
            <a:ln w="9525">
              <a:solidFill>
                <a:srgbClr val="000000"/>
              </a:solidFill>
              <a:miter lim="800000"/>
              <a:headEnd/>
              <a:tailEnd/>
            </a:ln>
          </p:spPr>
          <p:txBody>
            <a:bodyPr/>
            <a:lstStyle/>
            <a:p>
              <a:r>
                <a:rPr lang="zh-CN" altLang="en-US" sz="1400"/>
                <a:t>产品组装</a:t>
              </a:r>
            </a:p>
          </p:txBody>
        </p:sp>
        <p:sp>
          <p:nvSpPr>
            <p:cNvPr id="50188" name="Line 31"/>
            <p:cNvSpPr>
              <a:spLocks noChangeShapeType="1"/>
            </p:cNvSpPr>
            <p:nvPr/>
          </p:nvSpPr>
          <p:spPr bwMode="auto">
            <a:xfrm>
              <a:off x="2566" y="6599"/>
              <a:ext cx="7695" cy="0"/>
            </a:xfrm>
            <a:prstGeom prst="line">
              <a:avLst/>
            </a:prstGeom>
            <a:noFill/>
            <a:ln w="9525">
              <a:solidFill>
                <a:srgbClr val="000000"/>
              </a:solidFill>
              <a:round/>
              <a:headEnd/>
              <a:tailEnd type="triangle" w="med" len="med"/>
            </a:ln>
          </p:spPr>
          <p:txBody>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1138"/>
                                        </p:tgtEl>
                                        <p:attrNameLst>
                                          <p:attrName>style.visibility</p:attrName>
                                        </p:attrNameLst>
                                      </p:cBhvr>
                                      <p:to>
                                        <p:strVal val="visible"/>
                                      </p:to>
                                    </p:set>
                                    <p:anim calcmode="lin" valueType="num">
                                      <p:cBhvr additive="base">
                                        <p:cTn id="7" dur="500" fill="hold"/>
                                        <p:tgtEl>
                                          <p:spTgt spid="91138"/>
                                        </p:tgtEl>
                                        <p:attrNameLst>
                                          <p:attrName>ppt_x</p:attrName>
                                        </p:attrNameLst>
                                      </p:cBhvr>
                                      <p:tavLst>
                                        <p:tav tm="0">
                                          <p:val>
                                            <p:strVal val="#ppt_x"/>
                                          </p:val>
                                        </p:tav>
                                        <p:tav tm="100000">
                                          <p:val>
                                            <p:strVal val="#ppt_x"/>
                                          </p:val>
                                        </p:tav>
                                      </p:tavLst>
                                    </p:anim>
                                    <p:anim calcmode="lin" valueType="num">
                                      <p:cBhvr additive="base">
                                        <p:cTn id="8" dur="500" fill="hold"/>
                                        <p:tgtEl>
                                          <p:spTgt spid="9113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91139">
                                            <p:txEl>
                                              <p:pRg st="0" end="0"/>
                                            </p:txEl>
                                          </p:spTgt>
                                        </p:tgtEl>
                                        <p:attrNameLst>
                                          <p:attrName>style.visibility</p:attrName>
                                        </p:attrNameLst>
                                      </p:cBhvr>
                                      <p:to>
                                        <p:strVal val="visible"/>
                                      </p:to>
                                    </p:set>
                                    <p:anim calcmode="lin" valueType="num">
                                      <p:cBhvr additive="base">
                                        <p:cTn id="12"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9113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91139">
                                            <p:txEl>
                                              <p:pRg st="1" end="1"/>
                                            </p:txEl>
                                          </p:spTgt>
                                        </p:tgtEl>
                                        <p:attrNameLst>
                                          <p:attrName>style.visibility</p:attrName>
                                        </p:attrNameLst>
                                      </p:cBhvr>
                                      <p:to>
                                        <p:strVal val="visible"/>
                                      </p:to>
                                    </p:set>
                                    <p:anim calcmode="lin" valueType="num">
                                      <p:cBhvr additive="base">
                                        <p:cTn id="16" dur="500" fill="hold"/>
                                        <p:tgtEl>
                                          <p:spTgt spid="91139">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9113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childTnLst>
                          </p:cTn>
                        </p:par>
                        <p:par>
                          <p:cTn id="18" fill="hold">
                            <p:stCondLst>
                              <p:cond delay="1000"/>
                            </p:stCondLst>
                            <p:childTnLst>
                              <p:par>
                                <p:cTn id="19" presetID="2" presetClass="entr" presetSubtype="6"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1+#ppt_w/2"/>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autoUpdateAnimBg="0"/>
      <p:bldP spid="91139" grpId="0" build="p" autoUpdateAnimBg="0" advAuto="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p:cNvSpPr>
            <a:spLocks noGrp="1" noRot="1" noChangeArrowheads="1"/>
          </p:cNvSpPr>
          <p:nvPr>
            <p:ph type="title"/>
          </p:nvPr>
        </p:nvSpPr>
        <p:spPr>
          <a:xfrm>
            <a:off x="0" y="0"/>
            <a:ext cx="8229600" cy="571500"/>
          </a:xfrm>
        </p:spPr>
        <p:txBody>
          <a:bodyPr/>
          <a:lstStyle/>
          <a:p>
            <a:r>
              <a:rPr lang="en-US" altLang="zh-CN" smtClean="0"/>
              <a:t>3.4.8 JIT</a:t>
            </a:r>
            <a:r>
              <a:rPr lang="zh-CN" altLang="en-US" smtClean="0"/>
              <a:t>生产管理</a:t>
            </a:r>
          </a:p>
        </p:txBody>
      </p:sp>
      <p:sp>
        <p:nvSpPr>
          <p:cNvPr id="93187" name="Rectangle 3"/>
          <p:cNvSpPr>
            <a:spLocks noGrp="1" noRot="1" noChangeArrowheads="1"/>
          </p:cNvSpPr>
          <p:nvPr>
            <p:ph type="body" idx="1"/>
          </p:nvPr>
        </p:nvSpPr>
        <p:spPr/>
        <p:txBody>
          <a:bodyPr/>
          <a:lstStyle/>
          <a:p>
            <a:pPr algn="just">
              <a:spcBef>
                <a:spcPts val="600"/>
              </a:spcBef>
              <a:buClr>
                <a:schemeClr val="tx1"/>
              </a:buClr>
              <a:buFont typeface="Marlett" pitchFamily="2" charset="2"/>
              <a:buChar char="2"/>
            </a:pPr>
            <a:r>
              <a:rPr lang="zh-CN" altLang="en-US" smtClean="0"/>
              <a:t>企业是否采用</a:t>
            </a:r>
            <a:r>
              <a:rPr lang="en-US" altLang="zh-CN" smtClean="0"/>
              <a:t>JIT</a:t>
            </a:r>
            <a:r>
              <a:rPr lang="zh-CN" altLang="en-US" smtClean="0"/>
              <a:t>模块（或管理方式），现提供下参考，如果满足条件则可以应用</a:t>
            </a:r>
            <a:r>
              <a:rPr lang="en-US" altLang="zh-CN" smtClean="0"/>
              <a:t>ERP</a:t>
            </a:r>
            <a:r>
              <a:rPr lang="zh-CN" altLang="en-US" smtClean="0"/>
              <a:t>的</a:t>
            </a:r>
            <a:r>
              <a:rPr lang="en-US" altLang="zh-CN" smtClean="0"/>
              <a:t>JIT</a:t>
            </a:r>
            <a:r>
              <a:rPr lang="zh-CN" altLang="en-US" smtClean="0"/>
              <a:t>管理模块：</a:t>
            </a:r>
          </a:p>
          <a:p>
            <a:pPr lvl="1" algn="just">
              <a:spcBef>
                <a:spcPts val="600"/>
              </a:spcBef>
              <a:buClr>
                <a:schemeClr val="tx1"/>
              </a:buClr>
              <a:buFont typeface="Marlett" pitchFamily="2" charset="2"/>
              <a:buChar char="2"/>
            </a:pPr>
            <a:r>
              <a:rPr lang="zh-CN" altLang="en-US" smtClean="0"/>
              <a:t>物料清单准确率</a:t>
            </a:r>
            <a:r>
              <a:rPr lang="en-US" altLang="zh-CN" smtClean="0"/>
              <a:t>100%</a:t>
            </a:r>
            <a:r>
              <a:rPr lang="zh-CN" altLang="en-US" smtClean="0"/>
              <a:t>；</a:t>
            </a:r>
          </a:p>
          <a:p>
            <a:pPr lvl="1" algn="just">
              <a:spcBef>
                <a:spcPts val="600"/>
              </a:spcBef>
              <a:buClr>
                <a:schemeClr val="tx1"/>
              </a:buClr>
              <a:buFont typeface="Marlett" pitchFamily="2" charset="2"/>
              <a:buChar char="2"/>
            </a:pPr>
            <a:r>
              <a:rPr lang="zh-CN" altLang="en-US" smtClean="0"/>
              <a:t>库存数据准确率</a:t>
            </a:r>
            <a:r>
              <a:rPr lang="en-US" altLang="zh-CN" smtClean="0"/>
              <a:t>100%</a:t>
            </a:r>
            <a:r>
              <a:rPr lang="zh-CN" altLang="en-US" smtClean="0"/>
              <a:t>；</a:t>
            </a:r>
          </a:p>
          <a:p>
            <a:pPr lvl="1" algn="just">
              <a:spcBef>
                <a:spcPts val="600"/>
              </a:spcBef>
              <a:buClr>
                <a:schemeClr val="tx1"/>
              </a:buClr>
              <a:buFont typeface="Marlett" pitchFamily="2" charset="2"/>
              <a:buChar char="2"/>
            </a:pPr>
            <a:r>
              <a:rPr lang="zh-CN" altLang="en-US" smtClean="0">
                <a:latin typeface="宋体" charset="-122"/>
              </a:rPr>
              <a:t>工艺路线稳定；</a:t>
            </a:r>
          </a:p>
          <a:p>
            <a:pPr lvl="1" algn="just">
              <a:spcBef>
                <a:spcPts val="600"/>
              </a:spcBef>
              <a:buClr>
                <a:schemeClr val="tx1"/>
              </a:buClr>
              <a:buFont typeface="Marlett" pitchFamily="2" charset="2"/>
              <a:buChar char="2"/>
            </a:pPr>
            <a:r>
              <a:rPr lang="zh-CN" altLang="en-US" smtClean="0">
                <a:latin typeface="宋体" charset="-122"/>
              </a:rPr>
              <a:t>生产能力稳定（</a:t>
            </a:r>
            <a:r>
              <a:rPr lang="zh-CN" altLang="en-US" smtClean="0"/>
              <a:t>设备良好，人员稳定）；</a:t>
            </a:r>
          </a:p>
          <a:p>
            <a:pPr lvl="1" algn="just">
              <a:spcBef>
                <a:spcPts val="600"/>
              </a:spcBef>
              <a:buClr>
                <a:schemeClr val="tx1"/>
              </a:buClr>
              <a:buFont typeface="Marlett" pitchFamily="2" charset="2"/>
              <a:buChar char="2"/>
            </a:pPr>
            <a:r>
              <a:rPr lang="zh-CN" altLang="en-US" smtClean="0"/>
              <a:t>生产过程中质量比较稳定；</a:t>
            </a:r>
          </a:p>
          <a:p>
            <a:pPr lvl="1" algn="just">
              <a:spcBef>
                <a:spcPts val="600"/>
              </a:spcBef>
              <a:buClr>
                <a:schemeClr val="tx1"/>
              </a:buClr>
              <a:buFont typeface="Marlett" pitchFamily="2" charset="2"/>
              <a:buChar char="2"/>
            </a:pPr>
            <a:r>
              <a:rPr lang="zh-CN" altLang="en-US" smtClean="0">
                <a:latin typeface="宋体" charset="-122"/>
              </a:rPr>
              <a:t>物料供应稳定。</a:t>
            </a:r>
            <a:endParaRPr lang="zh-CN" altLang="en-US" smtClean="0"/>
          </a:p>
          <a:p>
            <a:pPr>
              <a:buFont typeface="Calibri" pitchFamily="34" charset="0"/>
              <a:buAutoNum type="arabicPeriod"/>
            </a:pPr>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93186"/>
                                        </p:tgtEl>
                                        <p:attrNameLst>
                                          <p:attrName>style.visibility</p:attrName>
                                        </p:attrNameLst>
                                      </p:cBhvr>
                                      <p:to>
                                        <p:strVal val="visible"/>
                                      </p:to>
                                    </p:set>
                                    <p:anim calcmode="lin" valueType="num">
                                      <p:cBhvr additive="base">
                                        <p:cTn id="7" dur="500" fill="hold"/>
                                        <p:tgtEl>
                                          <p:spTgt spid="93186"/>
                                        </p:tgtEl>
                                        <p:attrNameLst>
                                          <p:attrName>ppt_x</p:attrName>
                                        </p:attrNameLst>
                                      </p:cBhvr>
                                      <p:tavLst>
                                        <p:tav tm="0">
                                          <p:val>
                                            <p:strVal val="#ppt_x"/>
                                          </p:val>
                                        </p:tav>
                                        <p:tav tm="100000">
                                          <p:val>
                                            <p:strVal val="#ppt_x"/>
                                          </p:val>
                                        </p:tav>
                                      </p:tavLst>
                                    </p:anim>
                                    <p:anim calcmode="lin" valueType="num">
                                      <p:cBhvr additive="base">
                                        <p:cTn id="8" dur="500" fill="hold"/>
                                        <p:tgtEl>
                                          <p:spTgt spid="9318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93187">
                                            <p:txEl>
                                              <p:pRg st="0" end="0"/>
                                            </p:txEl>
                                          </p:spTgt>
                                        </p:tgtEl>
                                        <p:attrNameLst>
                                          <p:attrName>style.visibility</p:attrName>
                                        </p:attrNameLst>
                                      </p:cBhvr>
                                      <p:to>
                                        <p:strVal val="visible"/>
                                      </p:to>
                                    </p:set>
                                    <p:anim calcmode="lin" valueType="num">
                                      <p:cBhvr additive="base">
                                        <p:cTn id="12" dur="500" fill="hold"/>
                                        <p:tgtEl>
                                          <p:spTgt spid="9318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9318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93187">
                                            <p:txEl>
                                              <p:pRg st="1" end="1"/>
                                            </p:txEl>
                                          </p:spTgt>
                                        </p:tgtEl>
                                        <p:attrNameLst>
                                          <p:attrName>style.visibility</p:attrName>
                                        </p:attrNameLst>
                                      </p:cBhvr>
                                      <p:to>
                                        <p:strVal val="visible"/>
                                      </p:to>
                                    </p:set>
                                    <p:anim calcmode="lin" valueType="num">
                                      <p:cBhvr additive="base">
                                        <p:cTn id="16" dur="500" fill="hold"/>
                                        <p:tgtEl>
                                          <p:spTgt spid="93187">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9318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par>
                                <p:cTn id="18" presetID="2" presetClass="entr" presetSubtype="8" fill="hold" grpId="0" nodeType="withEffect">
                                  <p:stCondLst>
                                    <p:cond delay="0"/>
                                  </p:stCondLst>
                                  <p:childTnLst>
                                    <p:set>
                                      <p:cBhvr>
                                        <p:cTn id="19" dur="1" fill="hold">
                                          <p:stCondLst>
                                            <p:cond delay="0"/>
                                          </p:stCondLst>
                                        </p:cTn>
                                        <p:tgtEl>
                                          <p:spTgt spid="93187">
                                            <p:txEl>
                                              <p:pRg st="2" end="2"/>
                                            </p:txEl>
                                          </p:spTgt>
                                        </p:tgtEl>
                                        <p:attrNameLst>
                                          <p:attrName>style.visibility</p:attrName>
                                        </p:attrNameLst>
                                      </p:cBhvr>
                                      <p:to>
                                        <p:strVal val="visible"/>
                                      </p:to>
                                    </p:set>
                                    <p:anim calcmode="lin" valueType="num">
                                      <p:cBhvr additive="base">
                                        <p:cTn id="20" dur="500" fill="hold"/>
                                        <p:tgtEl>
                                          <p:spTgt spid="93187">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9318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CAMERA.WAV"/>
                                        </p:tgtEl>
                                      </p:cMediaNode>
                                    </p:audio>
                                  </p:subTnLst>
                                </p:cTn>
                              </p:par>
                              <p:par>
                                <p:cTn id="22" presetID="2" presetClass="entr" presetSubtype="8" fill="hold" grpId="0" nodeType="withEffect">
                                  <p:stCondLst>
                                    <p:cond delay="0"/>
                                  </p:stCondLst>
                                  <p:childTnLst>
                                    <p:set>
                                      <p:cBhvr>
                                        <p:cTn id="23" dur="1" fill="hold">
                                          <p:stCondLst>
                                            <p:cond delay="0"/>
                                          </p:stCondLst>
                                        </p:cTn>
                                        <p:tgtEl>
                                          <p:spTgt spid="93187">
                                            <p:txEl>
                                              <p:pRg st="3" end="3"/>
                                            </p:txEl>
                                          </p:spTgt>
                                        </p:tgtEl>
                                        <p:attrNameLst>
                                          <p:attrName>style.visibility</p:attrName>
                                        </p:attrNameLst>
                                      </p:cBhvr>
                                      <p:to>
                                        <p:strVal val="visible"/>
                                      </p:to>
                                    </p:set>
                                    <p:anim calcmode="lin" valueType="num">
                                      <p:cBhvr additive="base">
                                        <p:cTn id="24" dur="500" fill="hold"/>
                                        <p:tgtEl>
                                          <p:spTgt spid="93187">
                                            <p:txEl>
                                              <p:pRg st="3" end="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9318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CAMERA.WAV"/>
                                        </p:tgtEl>
                                      </p:cMediaNode>
                                    </p:audio>
                                  </p:subTnLst>
                                </p:cTn>
                              </p:par>
                              <p:par>
                                <p:cTn id="26" presetID="2" presetClass="entr" presetSubtype="8" fill="hold" grpId="0" nodeType="withEffect">
                                  <p:stCondLst>
                                    <p:cond delay="0"/>
                                  </p:stCondLst>
                                  <p:childTnLst>
                                    <p:set>
                                      <p:cBhvr>
                                        <p:cTn id="27" dur="1" fill="hold">
                                          <p:stCondLst>
                                            <p:cond delay="0"/>
                                          </p:stCondLst>
                                        </p:cTn>
                                        <p:tgtEl>
                                          <p:spTgt spid="93187">
                                            <p:txEl>
                                              <p:pRg st="4" end="4"/>
                                            </p:txEl>
                                          </p:spTgt>
                                        </p:tgtEl>
                                        <p:attrNameLst>
                                          <p:attrName>style.visibility</p:attrName>
                                        </p:attrNameLst>
                                      </p:cBhvr>
                                      <p:to>
                                        <p:strVal val="visible"/>
                                      </p:to>
                                    </p:set>
                                    <p:anim calcmode="lin" valueType="num">
                                      <p:cBhvr additive="base">
                                        <p:cTn id="28" dur="500" fill="hold"/>
                                        <p:tgtEl>
                                          <p:spTgt spid="93187">
                                            <p:txEl>
                                              <p:pRg st="4" end="4"/>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9318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3" name="CAMERA.WAV"/>
                                        </p:tgtEl>
                                      </p:cMediaNode>
                                    </p:audio>
                                  </p:subTnLst>
                                </p:cTn>
                              </p:par>
                              <p:par>
                                <p:cTn id="30" presetID="2" presetClass="entr" presetSubtype="8" fill="hold" grpId="0" nodeType="withEffect">
                                  <p:stCondLst>
                                    <p:cond delay="0"/>
                                  </p:stCondLst>
                                  <p:childTnLst>
                                    <p:set>
                                      <p:cBhvr>
                                        <p:cTn id="31" dur="1" fill="hold">
                                          <p:stCondLst>
                                            <p:cond delay="0"/>
                                          </p:stCondLst>
                                        </p:cTn>
                                        <p:tgtEl>
                                          <p:spTgt spid="93187">
                                            <p:txEl>
                                              <p:pRg st="5" end="5"/>
                                            </p:txEl>
                                          </p:spTgt>
                                        </p:tgtEl>
                                        <p:attrNameLst>
                                          <p:attrName>style.visibility</p:attrName>
                                        </p:attrNameLst>
                                      </p:cBhvr>
                                      <p:to>
                                        <p:strVal val="visible"/>
                                      </p:to>
                                    </p:set>
                                    <p:anim calcmode="lin" valueType="num">
                                      <p:cBhvr additive="base">
                                        <p:cTn id="32" dur="500" fill="hold"/>
                                        <p:tgtEl>
                                          <p:spTgt spid="93187">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9318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par>
                                <p:cTn id="34" presetID="2" presetClass="entr" presetSubtype="8" fill="hold" grpId="0" nodeType="withEffect">
                                  <p:stCondLst>
                                    <p:cond delay="0"/>
                                  </p:stCondLst>
                                  <p:childTnLst>
                                    <p:set>
                                      <p:cBhvr>
                                        <p:cTn id="35" dur="1" fill="hold">
                                          <p:stCondLst>
                                            <p:cond delay="0"/>
                                          </p:stCondLst>
                                        </p:cTn>
                                        <p:tgtEl>
                                          <p:spTgt spid="93187">
                                            <p:txEl>
                                              <p:pRg st="6" end="6"/>
                                            </p:txEl>
                                          </p:spTgt>
                                        </p:tgtEl>
                                        <p:attrNameLst>
                                          <p:attrName>style.visibility</p:attrName>
                                        </p:attrNameLst>
                                      </p:cBhvr>
                                      <p:to>
                                        <p:strVal val="visible"/>
                                      </p:to>
                                    </p:set>
                                    <p:anim calcmode="lin" valueType="num">
                                      <p:cBhvr additive="base">
                                        <p:cTn id="36" dur="500" fill="hold"/>
                                        <p:tgtEl>
                                          <p:spTgt spid="93187">
                                            <p:txEl>
                                              <p:pRg st="6" end="6"/>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9318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autoUpdateAnimBg="0"/>
      <p:bldP spid="93187"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标题 1"/>
          <p:cNvSpPr>
            <a:spLocks noGrp="1"/>
          </p:cNvSpPr>
          <p:nvPr>
            <p:ph type="title"/>
          </p:nvPr>
        </p:nvSpPr>
        <p:spPr>
          <a:xfrm>
            <a:off x="0" y="0"/>
            <a:ext cx="8229600" cy="571500"/>
          </a:xfrm>
        </p:spPr>
        <p:txBody>
          <a:bodyPr/>
          <a:lstStyle/>
          <a:p>
            <a:r>
              <a:rPr lang="en-US" altLang="zh-CN" smtClean="0"/>
              <a:t>2: </a:t>
            </a:r>
            <a:r>
              <a:rPr lang="zh-CN" altLang="en-US" smtClean="0"/>
              <a:t>企业管理中面临的问题：</a:t>
            </a:r>
          </a:p>
        </p:txBody>
      </p:sp>
      <p:sp>
        <p:nvSpPr>
          <p:cNvPr id="3" name="内容占位符 2"/>
          <p:cNvSpPr>
            <a:spLocks noGrp="1"/>
          </p:cNvSpPr>
          <p:nvPr>
            <p:ph idx="1"/>
          </p:nvPr>
        </p:nvSpPr>
        <p:spPr>
          <a:xfrm>
            <a:off x="301625" y="692150"/>
            <a:ext cx="8540750" cy="5808663"/>
          </a:xfrm>
        </p:spPr>
        <p:txBody>
          <a:bodyPr>
            <a:normAutofit fontScale="55000" lnSpcReduction="20000"/>
          </a:bodyPr>
          <a:lstStyle/>
          <a:p>
            <a:pPr marL="0" indent="0">
              <a:buFont typeface="+mj-lt"/>
              <a:buNone/>
              <a:defRPr/>
            </a:pPr>
            <a:r>
              <a:rPr lang="zh-CN" altLang="en-US" dirty="0" smtClean="0"/>
              <a:t>如果问问我们的企业家几个问题，看看能够回答出几个，基础管理建设就暴露无遗：</a:t>
            </a:r>
          </a:p>
          <a:p>
            <a:pPr marL="0" indent="0">
              <a:buFont typeface="+mj-lt"/>
              <a:buNone/>
              <a:defRPr/>
            </a:pPr>
            <a:r>
              <a:rPr lang="zh-CN" altLang="en-US" dirty="0" smtClean="0"/>
              <a:t>企业的制度是否完备，在企业行为中，制度的实际指导作用如何？是否已经在实践中经历了很好的执行和优化？</a:t>
            </a:r>
            <a:endParaRPr lang="en-US" altLang="zh-CN" dirty="0" smtClean="0"/>
          </a:p>
          <a:p>
            <a:pPr marL="0" indent="0">
              <a:buFont typeface="+mj-lt"/>
              <a:buNone/>
              <a:defRPr/>
            </a:pPr>
            <a:endParaRPr lang="zh-CN" altLang="en-US" dirty="0" smtClean="0"/>
          </a:p>
          <a:p>
            <a:pPr>
              <a:defRPr/>
            </a:pPr>
            <a:r>
              <a:rPr lang="zh-CN" altLang="en-US" dirty="0" smtClean="0"/>
              <a:t>有多少固定资产？仓库里面的有多少可用的原材料？有多少不可利用的产品？</a:t>
            </a:r>
            <a:endParaRPr lang="en-US" altLang="zh-CN" dirty="0" smtClean="0"/>
          </a:p>
          <a:p>
            <a:pPr>
              <a:defRPr/>
            </a:pPr>
            <a:r>
              <a:rPr lang="zh-CN" altLang="en-US" dirty="0" smtClean="0"/>
              <a:t>每个产品的盈利的情况如何？</a:t>
            </a:r>
            <a:endParaRPr lang="en-US" altLang="zh-CN" dirty="0" smtClean="0"/>
          </a:p>
          <a:p>
            <a:pPr>
              <a:defRPr/>
            </a:pPr>
            <a:r>
              <a:rPr lang="zh-CN" altLang="en-US" dirty="0" smtClean="0"/>
              <a:t>那些客户是我们的优质客户，每个客户带来多少利润？</a:t>
            </a:r>
            <a:endParaRPr lang="en-US" altLang="zh-CN" dirty="0" smtClean="0"/>
          </a:p>
          <a:p>
            <a:pPr>
              <a:defRPr/>
            </a:pPr>
            <a:r>
              <a:rPr lang="zh-CN" altLang="en-US" dirty="0" smtClean="0"/>
              <a:t>上一次的产品合格率是多少？主要出在那个环节上面？下一次我们的品质提升目标是什么？关键环节或者短板提升的目标是什么？</a:t>
            </a:r>
            <a:endParaRPr lang="en-US" altLang="zh-CN" dirty="0" smtClean="0"/>
          </a:p>
          <a:p>
            <a:pPr>
              <a:defRPr/>
            </a:pPr>
            <a:endParaRPr lang="zh-CN" altLang="en-US" dirty="0" smtClean="0"/>
          </a:p>
          <a:p>
            <a:pPr marL="0" indent="0">
              <a:buFont typeface="+mj-lt"/>
              <a:buNone/>
              <a:defRPr/>
            </a:pPr>
            <a:r>
              <a:rPr lang="zh-CN" altLang="en-US" dirty="0" smtClean="0"/>
              <a:t>非常不幸的是，我在做调查的时候，发现我们很多的企业家们对此并不能立刻清晰的回答出来，也发现大家都非常的着急，但是我们不知道该怎么去做？或者说，面对那么的管理问题，我们不知道从那里开始？</a:t>
            </a:r>
          </a:p>
          <a:p>
            <a:pPr marL="0" indent="0">
              <a:buFont typeface="+mj-lt"/>
              <a:buNone/>
              <a:defRPr/>
            </a:pPr>
            <a:r>
              <a:rPr lang="en-US" dirty="0" smtClean="0"/>
              <a:t> </a:t>
            </a:r>
            <a:endParaRPr lang="zh-CN" altLang="en-US" dirty="0" smtClean="0"/>
          </a:p>
          <a:p>
            <a:pPr marL="0" indent="0">
              <a:buFont typeface="+mj-lt"/>
              <a:buNone/>
              <a:defRPr/>
            </a:pPr>
            <a:r>
              <a:rPr lang="zh-CN" altLang="en-US" dirty="0" smtClean="0"/>
              <a:t>在不同的行业和区域分布下面，呈现出不同的管理建设水平，但总的来说，目前管理现状呈现以下几个特点：</a:t>
            </a:r>
            <a:endParaRPr lang="en-US" altLang="zh-CN" dirty="0" smtClean="0"/>
          </a:p>
          <a:p>
            <a:pPr marL="0" indent="0">
              <a:buFont typeface="+mj-lt"/>
              <a:buNone/>
              <a:defRPr/>
            </a:pPr>
            <a:endParaRPr lang="zh-CN" altLang="en-US" dirty="0" smtClean="0"/>
          </a:p>
          <a:p>
            <a:pPr marL="228600" indent="-228600">
              <a:defRPr/>
            </a:pPr>
            <a:r>
              <a:rPr lang="zh-CN" altLang="en-US" dirty="0" smtClean="0"/>
              <a:t>管理的基础体制建设不完善，管理不规范，随意性强 ，人治大于法治；</a:t>
            </a:r>
          </a:p>
          <a:p>
            <a:pPr marL="228600" indent="-228600">
              <a:defRPr/>
            </a:pPr>
            <a:r>
              <a:rPr lang="zh-CN" altLang="en-US" dirty="0" smtClean="0"/>
              <a:t>可用于管理优化和提升的过程数据和过程信息不能系统收集并归类分析，用于决策；而即使在实施各种优化决策，从目标的设定和措施的筹划和效果的检验也缺乏科学而严谨的依据，统计学在此发挥的作用很少；</a:t>
            </a:r>
          </a:p>
          <a:p>
            <a:pPr marL="228600" indent="-228600">
              <a:defRPr/>
            </a:pPr>
            <a:r>
              <a:rPr lang="zh-CN" altLang="en-US" dirty="0" smtClean="0"/>
              <a:t>企业文化和核心竞争力、学习型组织的建设好多都是花瓶，中看不中用。</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62" name="Rectangle 2"/>
          <p:cNvSpPr>
            <a:spLocks noGrp="1" noRot="1" noChangeArrowheads="1"/>
          </p:cNvSpPr>
          <p:nvPr>
            <p:ph type="title"/>
          </p:nvPr>
        </p:nvSpPr>
        <p:spPr>
          <a:xfrm>
            <a:off x="0" y="0"/>
            <a:ext cx="8229600" cy="571500"/>
          </a:xfrm>
        </p:spPr>
        <p:txBody>
          <a:bodyPr/>
          <a:lstStyle/>
          <a:p>
            <a:r>
              <a:rPr lang="en-US" altLang="zh-CN" smtClean="0"/>
              <a:t>3.4.9 </a:t>
            </a:r>
            <a:r>
              <a:rPr lang="zh-CN" altLang="en-US" smtClean="0"/>
              <a:t>业务流程重组</a:t>
            </a:r>
          </a:p>
        </p:txBody>
      </p:sp>
      <p:sp>
        <p:nvSpPr>
          <p:cNvPr id="194563" name="Rectangle 3"/>
          <p:cNvSpPr>
            <a:spLocks noGrp="1" noRot="1" noChangeArrowheads="1"/>
          </p:cNvSpPr>
          <p:nvPr>
            <p:ph type="body" idx="1"/>
          </p:nvPr>
        </p:nvSpPr>
        <p:spPr>
          <a:xfrm>
            <a:off x="142875" y="1143000"/>
            <a:ext cx="9001125" cy="4983163"/>
          </a:xfrm>
        </p:spPr>
        <p:txBody>
          <a:bodyPr>
            <a:normAutofit fontScale="92500" lnSpcReduction="10000"/>
          </a:bodyPr>
          <a:lstStyle/>
          <a:p>
            <a:pPr marL="0" indent="0">
              <a:buClr>
                <a:schemeClr val="tx1"/>
              </a:buClr>
              <a:buFont typeface="+mj-lt"/>
              <a:buNone/>
              <a:defRPr/>
            </a:pPr>
            <a:r>
              <a:rPr lang="zh-CN" altLang="en-US" sz="2400" dirty="0" smtClean="0"/>
              <a:t>业务流程重组（</a:t>
            </a:r>
            <a:r>
              <a:rPr lang="en-US" altLang="zh-CN" sz="2400" dirty="0" smtClean="0"/>
              <a:t>Business Process Reengineering, </a:t>
            </a:r>
            <a:r>
              <a:rPr lang="zh-CN" altLang="en-US" sz="2400" dirty="0" smtClean="0"/>
              <a:t>简称</a:t>
            </a:r>
            <a:r>
              <a:rPr lang="en-US" altLang="zh-CN" sz="2400" dirty="0" smtClean="0"/>
              <a:t>BPR</a:t>
            </a:r>
            <a:r>
              <a:rPr lang="zh-CN" altLang="en-US" sz="2400" dirty="0" smtClean="0"/>
              <a:t>）</a:t>
            </a:r>
            <a:endParaRPr lang="en-US" altLang="zh-CN" sz="2400" dirty="0" smtClean="0"/>
          </a:p>
          <a:p>
            <a:pPr marL="0" indent="0">
              <a:buClr>
                <a:schemeClr val="tx1"/>
              </a:buClr>
              <a:buFont typeface="+mj-lt"/>
              <a:buNone/>
              <a:defRPr/>
            </a:pPr>
            <a:r>
              <a:rPr lang="en-US" altLang="zh-CN" sz="2400" dirty="0" smtClean="0"/>
              <a:t>Michael Hammer</a:t>
            </a:r>
            <a:r>
              <a:rPr lang="zh-CN" altLang="en-US" sz="2400" dirty="0" smtClean="0"/>
              <a:t>与</a:t>
            </a:r>
            <a:r>
              <a:rPr lang="en-US" altLang="zh-CN" sz="2400" dirty="0" smtClean="0"/>
              <a:t>CSC Index</a:t>
            </a:r>
            <a:r>
              <a:rPr lang="zh-CN" altLang="en-US" sz="2400" dirty="0" smtClean="0"/>
              <a:t>的首席执行官</a:t>
            </a:r>
            <a:r>
              <a:rPr lang="en-US" altLang="zh-CN" sz="2400" dirty="0" smtClean="0"/>
              <a:t>James </a:t>
            </a:r>
            <a:r>
              <a:rPr lang="en-US" altLang="zh-CN" sz="2400" dirty="0" err="1" smtClean="0"/>
              <a:t>Champy</a:t>
            </a:r>
            <a:r>
              <a:rPr lang="zh-CN" altLang="en-US" sz="2400" dirty="0" smtClean="0"/>
              <a:t>于</a:t>
            </a:r>
            <a:r>
              <a:rPr lang="en-US" altLang="zh-CN" sz="2400" dirty="0" smtClean="0"/>
              <a:t>1993</a:t>
            </a:r>
            <a:r>
              <a:rPr lang="zh-CN" altLang="en-US" sz="2400" dirty="0" smtClean="0"/>
              <a:t>年发表了</a:t>
            </a:r>
            <a:r>
              <a:rPr lang="en-US" altLang="zh-CN" sz="2400" dirty="0" smtClean="0"/>
              <a:t>《</a:t>
            </a:r>
            <a:r>
              <a:rPr lang="zh-CN" altLang="en-US" sz="2400" dirty="0" smtClean="0"/>
              <a:t>公司重组：企业革命的宣言</a:t>
            </a:r>
            <a:r>
              <a:rPr lang="en-US" altLang="zh-CN" sz="2400" dirty="0" smtClean="0"/>
              <a:t>》</a:t>
            </a:r>
            <a:r>
              <a:rPr lang="zh-CN" altLang="en-US" sz="2400" dirty="0" smtClean="0"/>
              <a:t>业务流程重组的概念。</a:t>
            </a:r>
            <a:endParaRPr lang="en-US" altLang="zh-CN" sz="2400" dirty="0" smtClean="0"/>
          </a:p>
          <a:p>
            <a:pPr marL="0" indent="0">
              <a:buClr>
                <a:schemeClr val="tx1"/>
              </a:buClr>
              <a:buFont typeface="+mj-lt"/>
              <a:buNone/>
              <a:defRPr/>
            </a:pPr>
            <a:endParaRPr lang="zh-CN" altLang="en-US" sz="2400" dirty="0" smtClean="0"/>
          </a:p>
          <a:p>
            <a:pPr marL="0" lvl="1" indent="0">
              <a:buClr>
                <a:schemeClr val="tx1"/>
              </a:buClr>
              <a:buFont typeface="+mj-lt"/>
              <a:buNone/>
              <a:defRPr/>
            </a:pPr>
            <a:r>
              <a:rPr lang="zh-CN" altLang="en-US" sz="2400" dirty="0" smtClean="0"/>
              <a:t>业务流程重组：</a:t>
            </a:r>
            <a:endParaRPr lang="en-US" altLang="zh-CN" sz="2400" dirty="0" smtClean="0"/>
          </a:p>
          <a:p>
            <a:pPr marL="0" lvl="1" indent="0">
              <a:buClr>
                <a:schemeClr val="tx1"/>
              </a:buClr>
              <a:buFont typeface="+mj-lt"/>
              <a:buNone/>
              <a:defRPr/>
            </a:pPr>
            <a:r>
              <a:rPr lang="zh-CN" altLang="en-US" sz="2400" dirty="0" smtClean="0"/>
              <a:t>是以作业流程为中心、打破传统的金字塔形的组织结构，组织结构向平板形发展，即所谓的扁平化结构管理。这种管理结构适合企业员工参与企业管理与实现企业内部各层次的有效沟通，并具有较强的应变能力和较大的灵活性。</a:t>
            </a:r>
            <a:endParaRPr lang="en-US" altLang="zh-CN" sz="2400" dirty="0" smtClean="0"/>
          </a:p>
          <a:p>
            <a:pPr marL="0" lvl="1" indent="0">
              <a:buClr>
                <a:schemeClr val="tx1"/>
              </a:buClr>
              <a:buFont typeface="+mj-lt"/>
              <a:buNone/>
              <a:defRPr/>
            </a:pPr>
            <a:r>
              <a:rPr lang="zh-CN" altLang="en-US" sz="2400" dirty="0" smtClean="0"/>
              <a:t>业务流程重组强调以业务流程为改造对象，以关心客户满意度为目标，对企业现有的业务流程进行根本的再思考和彻底的再设计，并利用先进信息技术，实现管理组织结构扁平化，最终实现企业经营在成本、质量、服务和速度等方面“戏剧性”的改善。“根本性（</a:t>
            </a:r>
            <a:r>
              <a:rPr lang="en-US" altLang="zh-CN" sz="2400" dirty="0" smtClean="0"/>
              <a:t>Fundamental</a:t>
            </a:r>
            <a:r>
              <a:rPr lang="zh-CN" altLang="en-US" sz="2400" dirty="0" smtClean="0"/>
              <a:t>）”、“彻底性（</a:t>
            </a:r>
            <a:r>
              <a:rPr lang="en-US" altLang="zh-CN" sz="2400" dirty="0" smtClean="0"/>
              <a:t>Radical</a:t>
            </a:r>
            <a:r>
              <a:rPr lang="zh-CN" altLang="en-US" sz="2400" dirty="0" smtClean="0"/>
              <a:t>）”、“戏剧性（</a:t>
            </a:r>
            <a:r>
              <a:rPr lang="en-US" altLang="zh-CN" sz="2400" dirty="0" smtClean="0"/>
              <a:t>Dramatic</a:t>
            </a:r>
            <a:r>
              <a:rPr lang="zh-CN" altLang="en-US" sz="2400" dirty="0" smtClean="0"/>
              <a:t>）”和“流程</a:t>
            </a:r>
            <a:r>
              <a:rPr lang="en-US" altLang="zh-CN" sz="2400" dirty="0" smtClean="0"/>
              <a:t>(Process)”</a:t>
            </a:r>
            <a:r>
              <a:rPr lang="zh-CN" altLang="en-US" sz="2400" dirty="0" smtClean="0"/>
              <a:t>是业务流程重组的四个核心内容。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94562"/>
                                        </p:tgtEl>
                                        <p:attrNameLst>
                                          <p:attrName>style.visibility</p:attrName>
                                        </p:attrNameLst>
                                      </p:cBhvr>
                                      <p:to>
                                        <p:strVal val="visible"/>
                                      </p:to>
                                    </p:set>
                                    <p:anim calcmode="lin" valueType="num">
                                      <p:cBhvr additive="base">
                                        <p:cTn id="7" dur="500" fill="hold"/>
                                        <p:tgtEl>
                                          <p:spTgt spid="194562"/>
                                        </p:tgtEl>
                                        <p:attrNameLst>
                                          <p:attrName>ppt_x</p:attrName>
                                        </p:attrNameLst>
                                      </p:cBhvr>
                                      <p:tavLst>
                                        <p:tav tm="0">
                                          <p:val>
                                            <p:strVal val="#ppt_x"/>
                                          </p:val>
                                        </p:tav>
                                        <p:tav tm="100000">
                                          <p:val>
                                            <p:strVal val="#ppt_x"/>
                                          </p:val>
                                        </p:tav>
                                      </p:tavLst>
                                    </p:anim>
                                    <p:anim calcmode="lin" valueType="num">
                                      <p:cBhvr additive="base">
                                        <p:cTn id="8" dur="500" fill="hold"/>
                                        <p:tgtEl>
                                          <p:spTgt spid="19456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94563">
                                            <p:txEl>
                                              <p:pRg st="0" end="0"/>
                                            </p:txEl>
                                          </p:spTgt>
                                        </p:tgtEl>
                                        <p:attrNameLst>
                                          <p:attrName>style.visibility</p:attrName>
                                        </p:attrNameLst>
                                      </p:cBhvr>
                                      <p:to>
                                        <p:strVal val="visible"/>
                                      </p:to>
                                    </p:set>
                                    <p:anim calcmode="lin" valueType="num">
                                      <p:cBhvr additive="base">
                                        <p:cTn id="12" dur="500" fill="hold"/>
                                        <p:tgtEl>
                                          <p:spTgt spid="19456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9456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94563">
                                            <p:txEl>
                                              <p:pRg st="1" end="1"/>
                                            </p:txEl>
                                          </p:spTgt>
                                        </p:tgtEl>
                                        <p:attrNameLst>
                                          <p:attrName>style.visibility</p:attrName>
                                        </p:attrNameLst>
                                      </p:cBhvr>
                                      <p:to>
                                        <p:strVal val="visible"/>
                                      </p:to>
                                    </p:set>
                                    <p:anim calcmode="lin" valueType="num">
                                      <p:cBhvr additive="base">
                                        <p:cTn id="17" dur="500" fill="hold"/>
                                        <p:tgtEl>
                                          <p:spTgt spid="19456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9456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par>
                                <p:cTn id="19" presetID="2" presetClass="entr" presetSubtype="8" fill="hold" grpId="0" nodeType="withEffect">
                                  <p:stCondLst>
                                    <p:cond delay="0"/>
                                  </p:stCondLst>
                                  <p:childTnLst>
                                    <p:set>
                                      <p:cBhvr>
                                        <p:cTn id="20" dur="1" fill="hold">
                                          <p:stCondLst>
                                            <p:cond delay="0"/>
                                          </p:stCondLst>
                                        </p:cTn>
                                        <p:tgtEl>
                                          <p:spTgt spid="194563">
                                            <p:txEl>
                                              <p:pRg st="3" end="3"/>
                                            </p:txEl>
                                          </p:spTgt>
                                        </p:tgtEl>
                                        <p:attrNameLst>
                                          <p:attrName>style.visibility</p:attrName>
                                        </p:attrNameLst>
                                      </p:cBhvr>
                                      <p:to>
                                        <p:strVal val="visible"/>
                                      </p:to>
                                    </p:set>
                                    <p:anim calcmode="lin" valueType="num">
                                      <p:cBhvr additive="base">
                                        <p:cTn id="21" dur="500" fill="hold"/>
                                        <p:tgtEl>
                                          <p:spTgt spid="19456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9456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par>
                                <p:cTn id="23" presetID="2" presetClass="entr" presetSubtype="8" fill="hold" grpId="0" nodeType="withEffect">
                                  <p:stCondLst>
                                    <p:cond delay="0"/>
                                  </p:stCondLst>
                                  <p:childTnLst>
                                    <p:set>
                                      <p:cBhvr>
                                        <p:cTn id="24" dur="1" fill="hold">
                                          <p:stCondLst>
                                            <p:cond delay="0"/>
                                          </p:stCondLst>
                                        </p:cTn>
                                        <p:tgtEl>
                                          <p:spTgt spid="194563">
                                            <p:txEl>
                                              <p:pRg st="4" end="4"/>
                                            </p:txEl>
                                          </p:spTgt>
                                        </p:tgtEl>
                                        <p:attrNameLst>
                                          <p:attrName>style.visibility</p:attrName>
                                        </p:attrNameLst>
                                      </p:cBhvr>
                                      <p:to>
                                        <p:strVal val="visible"/>
                                      </p:to>
                                    </p:set>
                                    <p:anim calcmode="lin" valueType="num">
                                      <p:cBhvr additive="base">
                                        <p:cTn id="25" dur="500" fill="hold"/>
                                        <p:tgtEl>
                                          <p:spTgt spid="19456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6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par>
                                <p:cTn id="27" presetID="2" presetClass="entr" presetSubtype="8" fill="hold" grpId="0" nodeType="withEffect">
                                  <p:stCondLst>
                                    <p:cond delay="0"/>
                                  </p:stCondLst>
                                  <p:childTnLst>
                                    <p:set>
                                      <p:cBhvr>
                                        <p:cTn id="28" dur="1" fill="hold">
                                          <p:stCondLst>
                                            <p:cond delay="0"/>
                                          </p:stCondLst>
                                        </p:cTn>
                                        <p:tgtEl>
                                          <p:spTgt spid="194563">
                                            <p:txEl>
                                              <p:pRg st="5" end="5"/>
                                            </p:txEl>
                                          </p:spTgt>
                                        </p:tgtEl>
                                        <p:attrNameLst>
                                          <p:attrName>style.visibility</p:attrName>
                                        </p:attrNameLst>
                                      </p:cBhvr>
                                      <p:to>
                                        <p:strVal val="visible"/>
                                      </p:to>
                                    </p:set>
                                    <p:anim calcmode="lin" valueType="num">
                                      <p:cBhvr additive="base">
                                        <p:cTn id="29" dur="500" fill="hold"/>
                                        <p:tgtEl>
                                          <p:spTgt spid="19456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9456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2" grpId="0" autoUpdateAnimBg="0"/>
      <p:bldP spid="194563" grpId="0" build="p" autoUpdateAnimBg="0" advAuto="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标题 1"/>
          <p:cNvSpPr>
            <a:spLocks noGrp="1"/>
          </p:cNvSpPr>
          <p:nvPr>
            <p:ph type="title"/>
          </p:nvPr>
        </p:nvSpPr>
        <p:spPr>
          <a:xfrm>
            <a:off x="0" y="0"/>
            <a:ext cx="8229600" cy="571500"/>
          </a:xfrm>
        </p:spPr>
        <p:txBody>
          <a:bodyPr/>
          <a:lstStyle/>
          <a:p>
            <a:r>
              <a:rPr lang="en-US" altLang="zh-CN" smtClean="0"/>
              <a:t>3.5  ERP</a:t>
            </a:r>
            <a:r>
              <a:rPr lang="zh-CN" altLang="en-US" smtClean="0"/>
              <a:t>实施过程的有关基本概念 </a:t>
            </a:r>
          </a:p>
        </p:txBody>
      </p:sp>
      <p:sp>
        <p:nvSpPr>
          <p:cNvPr id="53250" name="TextBox 3"/>
          <p:cNvSpPr txBox="1">
            <a:spLocks noChangeArrowheads="1"/>
          </p:cNvSpPr>
          <p:nvPr/>
        </p:nvSpPr>
        <p:spPr bwMode="auto">
          <a:xfrm>
            <a:off x="2000250" y="1214438"/>
            <a:ext cx="184150" cy="369887"/>
          </a:xfrm>
          <a:prstGeom prst="rect">
            <a:avLst/>
          </a:prstGeom>
          <a:noFill/>
          <a:ln w="9525">
            <a:noFill/>
            <a:miter lim="800000"/>
            <a:headEnd/>
            <a:tailEnd/>
          </a:ln>
        </p:spPr>
        <p:txBody>
          <a:bodyPr wrap="none">
            <a:spAutoFit/>
          </a:bodyPr>
          <a:lstStyle/>
          <a:p>
            <a:endParaRPr lang="zh-CN" altLang="en-US"/>
          </a:p>
        </p:txBody>
      </p:sp>
      <p:sp>
        <p:nvSpPr>
          <p:cNvPr id="53251" name="Text Box 3"/>
          <p:cNvSpPr txBox="1">
            <a:spLocks noChangeArrowheads="1"/>
          </p:cNvSpPr>
          <p:nvPr/>
        </p:nvSpPr>
        <p:spPr bwMode="auto">
          <a:xfrm>
            <a:off x="1000125" y="714375"/>
            <a:ext cx="7143750" cy="5508625"/>
          </a:xfrm>
          <a:prstGeom prst="rect">
            <a:avLst/>
          </a:prstGeom>
          <a:noFill/>
          <a:ln w="9525">
            <a:noFill/>
            <a:miter lim="800000"/>
            <a:headEnd/>
            <a:tailEnd/>
          </a:ln>
        </p:spPr>
        <p:txBody>
          <a:bodyPr>
            <a:spAutoFit/>
          </a:bodyPr>
          <a:lstStyle/>
          <a:p>
            <a:pPr marL="457200" indent="-457200">
              <a:spcBef>
                <a:spcPct val="50000"/>
              </a:spcBef>
              <a:buFont typeface="Calibri" pitchFamily="34" charset="0"/>
              <a:buAutoNum type="arabicPeriod"/>
            </a:pPr>
            <a:r>
              <a:rPr lang="en-US" altLang="zh-CN" sz="1600">
                <a:latin typeface="华文中宋" pitchFamily="2" charset="-122"/>
                <a:ea typeface="华文中宋" pitchFamily="2" charset="-122"/>
              </a:rPr>
              <a:t>ERP</a:t>
            </a:r>
            <a:r>
              <a:rPr lang="zh-CN" altLang="en-US" sz="1600">
                <a:latin typeface="华文中宋" pitchFamily="2" charset="-122"/>
                <a:ea typeface="华文中宋" pitchFamily="2" charset="-122"/>
              </a:rPr>
              <a:t>涵盖的是企业内的结构化数据</a:t>
            </a:r>
            <a:endParaRPr lang="zh-TW" altLang="en-US"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物料清单</a:t>
            </a:r>
            <a:r>
              <a:rPr lang="en-US" altLang="zh-CN" sz="1600">
                <a:latin typeface="华文中宋" pitchFamily="2" charset="-122"/>
                <a:ea typeface="华文中宋" pitchFamily="2" charset="-122"/>
              </a:rPr>
              <a:t>(BOM—Bill Of Materials) </a:t>
            </a: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提前期与计划展望期</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物料需求计划（</a:t>
            </a:r>
            <a:r>
              <a:rPr lang="en-US" altLang="zh-CN" sz="1600">
                <a:latin typeface="华文中宋" pitchFamily="2" charset="-122"/>
                <a:ea typeface="华文中宋" pitchFamily="2" charset="-122"/>
              </a:rPr>
              <a:t>Material Requirement Planning</a:t>
            </a:r>
            <a:r>
              <a:rPr lang="zh-CN" altLang="en-US" sz="1600">
                <a:latin typeface="华文中宋" pitchFamily="2" charset="-122"/>
                <a:ea typeface="华文中宋" pitchFamily="2" charset="-122"/>
              </a:rPr>
              <a:t>，简称为 </a:t>
            </a:r>
            <a:r>
              <a:rPr lang="en-US" altLang="zh-CN" sz="1600">
                <a:latin typeface="华文中宋" pitchFamily="2" charset="-122"/>
                <a:ea typeface="华文中宋" pitchFamily="2" charset="-122"/>
              </a:rPr>
              <a:t>MRP</a:t>
            </a:r>
            <a:r>
              <a:rPr lang="zh-CN" altLang="en-US" sz="1600">
                <a:latin typeface="华文中宋" pitchFamily="2" charset="-122"/>
                <a:ea typeface="华文中宋" pitchFamily="2" charset="-122"/>
              </a:rPr>
              <a:t>） </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工艺路线（</a:t>
            </a:r>
            <a:r>
              <a:rPr lang="en-US" altLang="zh-CN" sz="1600">
                <a:latin typeface="华文中宋" pitchFamily="2" charset="-122"/>
                <a:ea typeface="华文中宋" pitchFamily="2" charset="-122"/>
              </a:rPr>
              <a:t>Routing</a:t>
            </a:r>
            <a:r>
              <a:rPr lang="zh-CN" altLang="en-US" sz="1600">
                <a:latin typeface="华文中宋" pitchFamily="2" charset="-122"/>
                <a:ea typeface="华文中宋" pitchFamily="2" charset="-122"/>
              </a:rPr>
              <a:t>）</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en-US" altLang="zh-CN" sz="1600">
                <a:latin typeface="华文中宋" pitchFamily="2" charset="-122"/>
                <a:ea typeface="华文中宋" pitchFamily="2" charset="-122"/>
              </a:rPr>
              <a:t>MPS</a:t>
            </a:r>
            <a:r>
              <a:rPr lang="zh-CN" altLang="en-US" sz="1600">
                <a:latin typeface="华文中宋" pitchFamily="2" charset="-122"/>
                <a:ea typeface="华文中宋" pitchFamily="2" charset="-122"/>
              </a:rPr>
              <a:t>（</a:t>
            </a:r>
            <a:r>
              <a:rPr lang="en-US" altLang="zh-CN" sz="1600">
                <a:latin typeface="华文中宋" pitchFamily="2" charset="-122"/>
                <a:ea typeface="华文中宋" pitchFamily="2" charset="-122"/>
              </a:rPr>
              <a:t>Master Production Scheduling) </a:t>
            </a:r>
            <a:r>
              <a:rPr lang="zh-CN" altLang="en-US" sz="1600">
                <a:latin typeface="华文中宋" pitchFamily="2" charset="-122"/>
                <a:ea typeface="华文中宋" pitchFamily="2" charset="-122"/>
              </a:rPr>
              <a:t>主生产计划</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粗能力计划（</a:t>
            </a:r>
            <a:r>
              <a:rPr lang="en-US" altLang="zh-CN" sz="1600">
                <a:latin typeface="华文中宋" pitchFamily="2" charset="-122"/>
                <a:ea typeface="华文中宋" pitchFamily="2" charset="-122"/>
              </a:rPr>
              <a:t>Rough-cut Capacity Planning</a:t>
            </a:r>
            <a:r>
              <a:rPr lang="zh-CN" altLang="en-US" sz="1600">
                <a:latin typeface="华文中宋" pitchFamily="2" charset="-122"/>
                <a:ea typeface="华文中宋" pitchFamily="2" charset="-122"/>
              </a:rPr>
              <a:t>，简称</a:t>
            </a:r>
            <a:r>
              <a:rPr lang="en-US" altLang="zh-CN" sz="1600">
                <a:latin typeface="华文中宋" pitchFamily="2" charset="-122"/>
                <a:ea typeface="华文中宋" pitchFamily="2" charset="-122"/>
              </a:rPr>
              <a:t>RCCP</a:t>
            </a:r>
            <a:r>
              <a:rPr lang="zh-CN" altLang="en-US" sz="1600">
                <a:latin typeface="华文中宋" pitchFamily="2" charset="-122"/>
                <a:ea typeface="华文中宋" pitchFamily="2" charset="-122"/>
              </a:rPr>
              <a:t>） </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en-US" altLang="zh-CN" sz="1600">
                <a:latin typeface="华文中宋" pitchFamily="2" charset="-122"/>
                <a:ea typeface="华文中宋" pitchFamily="2" charset="-122"/>
              </a:rPr>
              <a:t>CRP</a:t>
            </a:r>
            <a:r>
              <a:rPr lang="zh-CN" altLang="en-US" sz="1600">
                <a:latin typeface="华文中宋" pitchFamily="2" charset="-122"/>
                <a:ea typeface="华文中宋" pitchFamily="2" charset="-122"/>
              </a:rPr>
              <a:t>（</a:t>
            </a:r>
            <a:r>
              <a:rPr lang="en-US" altLang="zh-CN" sz="1600">
                <a:latin typeface="华文中宋" pitchFamily="2" charset="-122"/>
                <a:ea typeface="华文中宋" pitchFamily="2" charset="-122"/>
              </a:rPr>
              <a:t>Capacity Requirements planning) </a:t>
            </a:r>
            <a:r>
              <a:rPr lang="zh-CN" altLang="zh-CN" sz="1600">
                <a:latin typeface="华文中宋" pitchFamily="2" charset="-122"/>
                <a:ea typeface="华文中宋" pitchFamily="2" charset="-122"/>
              </a:rPr>
              <a:t>能力需求</a:t>
            </a:r>
            <a:r>
              <a:rPr lang="zh-CN" altLang="en-US" sz="1600">
                <a:latin typeface="华文中宋" pitchFamily="2" charset="-122"/>
                <a:ea typeface="华文中宋" pitchFamily="2" charset="-122"/>
              </a:rPr>
              <a:t>计划</a:t>
            </a: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工作中心（</a:t>
            </a:r>
            <a:r>
              <a:rPr lang="en-US" altLang="zh-CN" sz="1600">
                <a:latin typeface="华文中宋" pitchFamily="2" charset="-122"/>
                <a:ea typeface="华文中宋" pitchFamily="2" charset="-122"/>
              </a:rPr>
              <a:t>Working Center,</a:t>
            </a:r>
            <a:r>
              <a:rPr lang="zh-CN" altLang="en-US" sz="1600">
                <a:latin typeface="华文中宋" pitchFamily="2" charset="-122"/>
                <a:ea typeface="华文中宋" pitchFamily="2" charset="-122"/>
              </a:rPr>
              <a:t>简称</a:t>
            </a:r>
            <a:r>
              <a:rPr lang="en-US" altLang="zh-CN" sz="1600">
                <a:latin typeface="华文中宋" pitchFamily="2" charset="-122"/>
                <a:ea typeface="华文中宋" pitchFamily="2" charset="-122"/>
              </a:rPr>
              <a:t>WC</a:t>
            </a:r>
            <a:r>
              <a:rPr lang="zh-CN" altLang="en-US" sz="1600">
                <a:latin typeface="华文中宋" pitchFamily="2" charset="-122"/>
                <a:ea typeface="华文中宋" pitchFamily="2" charset="-122"/>
              </a:rPr>
              <a:t>） </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工厂生产日历</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车间管理</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质量管理</a:t>
            </a: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采购管理</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库存管理</a:t>
            </a:r>
            <a:endParaRPr lang="en-US" altLang="zh-CN" sz="1600">
              <a:latin typeface="华文中宋" pitchFamily="2" charset="-122"/>
              <a:ea typeface="华文中宋" pitchFamily="2" charset="-122"/>
            </a:endParaRPr>
          </a:p>
          <a:p>
            <a:pPr marL="457200" indent="-457200">
              <a:spcBef>
                <a:spcPct val="50000"/>
              </a:spcBef>
              <a:buFont typeface="Calibri" pitchFamily="34" charset="0"/>
              <a:buAutoNum type="arabicPeriod"/>
            </a:pPr>
            <a:r>
              <a:rPr lang="zh-CN" altLang="en-US" sz="1600">
                <a:latin typeface="华文中宋" pitchFamily="2" charset="-122"/>
                <a:ea typeface="华文中宋" pitchFamily="2" charset="-122"/>
              </a:rPr>
              <a:t>财务</a:t>
            </a:r>
            <a:r>
              <a:rPr lang="en-US" altLang="zh-CN" sz="1600">
                <a:latin typeface="华文中宋" pitchFamily="2" charset="-122"/>
                <a:ea typeface="华文中宋" pitchFamily="2" charset="-122"/>
              </a:rPr>
              <a:t>+</a:t>
            </a:r>
            <a:r>
              <a:rPr lang="zh-CN" altLang="en-US" sz="1600">
                <a:latin typeface="华文中宋" pitchFamily="2" charset="-122"/>
                <a:ea typeface="华文中宋" pitchFamily="2" charset="-122"/>
              </a:rPr>
              <a:t>固定资产管理</a:t>
            </a:r>
            <a:r>
              <a:rPr lang="en-US" altLang="zh-CN" sz="1600">
                <a:latin typeface="华文中宋" pitchFamily="2" charset="-122"/>
                <a:ea typeface="华文中宋" pitchFamily="2" charset="-122"/>
              </a:rPr>
              <a:t>+</a:t>
            </a:r>
            <a:r>
              <a:rPr lang="zh-CN" altLang="en-US" sz="1600">
                <a:latin typeface="华文中宋" pitchFamily="2" charset="-122"/>
                <a:ea typeface="华文中宋" pitchFamily="2" charset="-122"/>
              </a:rPr>
              <a:t>成本管理</a:t>
            </a:r>
            <a:r>
              <a:rPr lang="en-US" altLang="zh-CN" sz="1600">
                <a:latin typeface="华文中宋" pitchFamily="2" charset="-122"/>
                <a:ea typeface="华文中宋" pitchFamily="2" charset="-122"/>
              </a:rPr>
              <a:t>+</a:t>
            </a:r>
            <a:r>
              <a:rPr lang="zh-CN" altLang="en-US" sz="1600">
                <a:latin typeface="华文中宋" pitchFamily="2" charset="-122"/>
                <a:ea typeface="华文中宋" pitchFamily="2" charset="-122"/>
              </a:rPr>
              <a:t>设备管理</a:t>
            </a:r>
            <a:endParaRPr lang="en-US" altLang="zh-CN" sz="1600">
              <a:latin typeface="华文中宋" pitchFamily="2" charset="-122"/>
              <a:ea typeface="华文中宋" pitchFamily="2" charset="-122"/>
            </a:endParaRPr>
          </a:p>
        </p:txBody>
      </p:sp>
      <p:cxnSp>
        <p:nvCxnSpPr>
          <p:cNvPr id="10" name="直接连接符 9"/>
          <p:cNvCxnSpPr/>
          <p:nvPr/>
        </p:nvCxnSpPr>
        <p:spPr>
          <a:xfrm>
            <a:off x="857250" y="2214563"/>
            <a:ext cx="721518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928688" y="5072063"/>
            <a:ext cx="7215187"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标题 6"/>
          <p:cNvSpPr>
            <a:spLocks noGrp="1"/>
          </p:cNvSpPr>
          <p:nvPr>
            <p:ph type="title"/>
          </p:nvPr>
        </p:nvSpPr>
        <p:spPr>
          <a:xfrm>
            <a:off x="0" y="0"/>
            <a:ext cx="8229600" cy="571500"/>
          </a:xfrm>
        </p:spPr>
        <p:txBody>
          <a:bodyPr/>
          <a:lstStyle/>
          <a:p>
            <a:r>
              <a:rPr lang="en-US" altLang="zh-CN" smtClean="0"/>
              <a:t>3.5.1 ERP</a:t>
            </a:r>
            <a:r>
              <a:rPr lang="zh-CN" altLang="en-US" smtClean="0"/>
              <a:t>涵盖的是企业内的结构化数据</a:t>
            </a:r>
            <a:endParaRPr lang="zh-TW" altLang="en-US" smtClean="0"/>
          </a:p>
        </p:txBody>
      </p:sp>
      <p:sp>
        <p:nvSpPr>
          <p:cNvPr id="9" name="Text Box 5"/>
          <p:cNvSpPr txBox="1">
            <a:spLocks noChangeArrowheads="1"/>
          </p:cNvSpPr>
          <p:nvPr/>
        </p:nvSpPr>
        <p:spPr bwMode="auto">
          <a:xfrm>
            <a:off x="1330325" y="1317625"/>
            <a:ext cx="7129463" cy="641350"/>
          </a:xfrm>
          <a:prstGeom prst="rect">
            <a:avLst/>
          </a:prstGeom>
          <a:noFill/>
          <a:ln w="9525">
            <a:noFill/>
            <a:miter lim="800000"/>
            <a:headEnd/>
            <a:tailEnd/>
          </a:ln>
          <a:effectLst/>
        </p:spPr>
        <p:txBody>
          <a:bodyPr>
            <a:spAutoFit/>
          </a:bodyPr>
          <a:lstStyle/>
          <a:p>
            <a:pPr fontAlgn="auto">
              <a:spcBef>
                <a:spcPts val="0"/>
              </a:spcBef>
              <a:spcAft>
                <a:spcPts val="0"/>
              </a:spcAft>
              <a:defRPr/>
            </a:pPr>
            <a:endParaRPr lang="zh-TW" altLang="en-US" sz="3600" kern="0" dirty="0">
              <a:solidFill>
                <a:srgbClr val="FF3300"/>
              </a:solidFill>
            </a:endParaRPr>
          </a:p>
        </p:txBody>
      </p:sp>
      <p:sp>
        <p:nvSpPr>
          <p:cNvPr id="10" name="Text Box 6"/>
          <p:cNvSpPr txBox="1">
            <a:spLocks noChangeArrowheads="1"/>
          </p:cNvSpPr>
          <p:nvPr/>
        </p:nvSpPr>
        <p:spPr bwMode="auto">
          <a:xfrm>
            <a:off x="1330325" y="2024063"/>
            <a:ext cx="2225675" cy="579437"/>
          </a:xfrm>
          <a:prstGeom prst="rect">
            <a:avLst/>
          </a:prstGeom>
          <a:noFill/>
          <a:ln w="9525">
            <a:noFill/>
            <a:miter lim="800000"/>
            <a:headEnd/>
            <a:tailEnd/>
          </a:ln>
        </p:spPr>
        <p:txBody>
          <a:bodyPr wrap="none">
            <a:spAutoFit/>
          </a:bodyPr>
          <a:lstStyle/>
          <a:p>
            <a:r>
              <a:rPr lang="zh-TW" altLang="en-US" sz="3200">
                <a:solidFill>
                  <a:srgbClr val="0000CC"/>
                </a:solidFill>
                <a:latin typeface="宋体" charset="-122"/>
              </a:rPr>
              <a:t>基础数据 </a:t>
            </a:r>
            <a:r>
              <a:rPr lang="en-US" altLang="zh-TW" sz="3200">
                <a:solidFill>
                  <a:srgbClr val="0000CC"/>
                </a:solidFill>
                <a:latin typeface="宋体" charset="-122"/>
              </a:rPr>
              <a:t>:</a:t>
            </a:r>
          </a:p>
        </p:txBody>
      </p:sp>
      <p:sp>
        <p:nvSpPr>
          <p:cNvPr id="11" name="Text Box 7"/>
          <p:cNvSpPr txBox="1">
            <a:spLocks noChangeArrowheads="1"/>
          </p:cNvSpPr>
          <p:nvPr/>
        </p:nvSpPr>
        <p:spPr bwMode="auto">
          <a:xfrm>
            <a:off x="1409700" y="3662363"/>
            <a:ext cx="2225675" cy="579437"/>
          </a:xfrm>
          <a:prstGeom prst="rect">
            <a:avLst/>
          </a:prstGeom>
          <a:noFill/>
          <a:ln w="9525">
            <a:noFill/>
            <a:miter lim="800000"/>
            <a:headEnd/>
            <a:tailEnd/>
          </a:ln>
        </p:spPr>
        <p:txBody>
          <a:bodyPr wrap="none">
            <a:spAutoFit/>
          </a:bodyPr>
          <a:lstStyle/>
          <a:p>
            <a:r>
              <a:rPr lang="zh-TW" altLang="en-US" sz="3200">
                <a:solidFill>
                  <a:srgbClr val="0000CC"/>
                </a:solidFill>
                <a:latin typeface="宋体" charset="-122"/>
              </a:rPr>
              <a:t>交易数据 </a:t>
            </a:r>
            <a:r>
              <a:rPr lang="en-US" altLang="zh-TW" sz="3200">
                <a:solidFill>
                  <a:srgbClr val="0000CC"/>
                </a:solidFill>
                <a:latin typeface="宋体" charset="-122"/>
              </a:rPr>
              <a:t>:</a:t>
            </a:r>
          </a:p>
        </p:txBody>
      </p:sp>
      <p:sp>
        <p:nvSpPr>
          <p:cNvPr id="12" name="Text Box 8"/>
          <p:cNvSpPr txBox="1">
            <a:spLocks noChangeArrowheads="1"/>
          </p:cNvSpPr>
          <p:nvPr/>
        </p:nvSpPr>
        <p:spPr bwMode="auto">
          <a:xfrm>
            <a:off x="3963988" y="1958975"/>
            <a:ext cx="3467100" cy="1570038"/>
          </a:xfrm>
          <a:prstGeom prst="rect">
            <a:avLst/>
          </a:prstGeom>
          <a:noFill/>
          <a:ln w="9525">
            <a:noFill/>
            <a:miter lim="800000"/>
            <a:headEnd/>
            <a:tailEnd/>
          </a:ln>
        </p:spPr>
        <p:txBody>
          <a:bodyPr wrap="none">
            <a:spAutoFit/>
          </a:bodyPr>
          <a:lstStyle/>
          <a:p>
            <a:r>
              <a:rPr lang="zh-TW" altLang="en-US" sz="3200">
                <a:solidFill>
                  <a:srgbClr val="0000CC"/>
                </a:solidFill>
                <a:latin typeface="宋体" charset="-122"/>
              </a:rPr>
              <a:t>产品 料表 工艺</a:t>
            </a:r>
          </a:p>
          <a:p>
            <a:r>
              <a:rPr lang="zh-TW" altLang="en-US" sz="3200">
                <a:solidFill>
                  <a:srgbClr val="0000CC"/>
                </a:solidFill>
                <a:latin typeface="宋体" charset="-122"/>
              </a:rPr>
              <a:t>客户 供货商 员工</a:t>
            </a:r>
          </a:p>
          <a:p>
            <a:r>
              <a:rPr lang="zh-TW" altLang="en-US" sz="3200">
                <a:solidFill>
                  <a:srgbClr val="0000CC"/>
                </a:solidFill>
                <a:latin typeface="宋体" charset="-122"/>
              </a:rPr>
              <a:t>工作权限  会科</a:t>
            </a:r>
          </a:p>
        </p:txBody>
      </p:sp>
      <p:sp>
        <p:nvSpPr>
          <p:cNvPr id="13" name="Text Box 9"/>
          <p:cNvSpPr txBox="1">
            <a:spLocks noChangeArrowheads="1"/>
          </p:cNvSpPr>
          <p:nvPr/>
        </p:nvSpPr>
        <p:spPr bwMode="auto">
          <a:xfrm>
            <a:off x="4011613" y="3675063"/>
            <a:ext cx="3262312" cy="1570037"/>
          </a:xfrm>
          <a:prstGeom prst="rect">
            <a:avLst/>
          </a:prstGeom>
          <a:noFill/>
          <a:ln w="9525">
            <a:noFill/>
            <a:miter lim="800000"/>
            <a:headEnd/>
            <a:tailEnd/>
          </a:ln>
        </p:spPr>
        <p:txBody>
          <a:bodyPr wrap="none">
            <a:spAutoFit/>
          </a:bodyPr>
          <a:lstStyle/>
          <a:p>
            <a:r>
              <a:rPr lang="zh-TW" altLang="en-US" sz="3200">
                <a:solidFill>
                  <a:srgbClr val="0000CC"/>
                </a:solidFill>
                <a:latin typeface="宋体" charset="-122"/>
              </a:rPr>
              <a:t>报价 订单  采购</a:t>
            </a:r>
          </a:p>
          <a:p>
            <a:r>
              <a:rPr lang="zh-CN" altLang="en-US" sz="3200">
                <a:solidFill>
                  <a:srgbClr val="0000CC"/>
                </a:solidFill>
                <a:latin typeface="宋体" charset="-122"/>
              </a:rPr>
              <a:t>工单 领料 传票</a:t>
            </a:r>
          </a:p>
          <a:p>
            <a:r>
              <a:rPr lang="zh-TW" altLang="en-US" sz="3200">
                <a:solidFill>
                  <a:srgbClr val="0000CC"/>
                </a:solidFill>
                <a:latin typeface="宋体" charset="-122"/>
              </a:rPr>
              <a:t>委外 入库 销货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Rot="1" noChangeArrowheads="1"/>
          </p:cNvSpPr>
          <p:nvPr>
            <p:ph type="title"/>
          </p:nvPr>
        </p:nvSpPr>
        <p:spPr>
          <a:xfrm>
            <a:off x="0" y="0"/>
            <a:ext cx="8229600" cy="571500"/>
          </a:xfrm>
        </p:spPr>
        <p:txBody>
          <a:bodyPr/>
          <a:lstStyle/>
          <a:p>
            <a:r>
              <a:rPr lang="en-US" altLang="zh-CN" smtClean="0"/>
              <a:t>3.5.2 </a:t>
            </a:r>
            <a:r>
              <a:rPr lang="zh-CN" altLang="en-US" smtClean="0"/>
              <a:t>物料清单</a:t>
            </a:r>
          </a:p>
        </p:txBody>
      </p:sp>
      <p:sp>
        <p:nvSpPr>
          <p:cNvPr id="102403" name="Rectangle 3"/>
          <p:cNvSpPr>
            <a:spLocks noGrp="1" noRot="1" noChangeArrowheads="1"/>
          </p:cNvSpPr>
          <p:nvPr>
            <p:ph type="body" idx="1"/>
          </p:nvPr>
        </p:nvSpPr>
        <p:spPr/>
        <p:txBody>
          <a:bodyPr/>
          <a:lstStyle/>
          <a:p>
            <a:pPr lvl="1">
              <a:buClr>
                <a:schemeClr val="tx1"/>
              </a:buClr>
              <a:buFont typeface="+mj-lt"/>
              <a:buNone/>
            </a:pPr>
            <a:r>
              <a:rPr lang="zh-CN" altLang="en-US" smtClean="0">
                <a:latin typeface="宋体" charset="-122"/>
              </a:rPr>
              <a:t>物料清单</a:t>
            </a:r>
            <a:r>
              <a:rPr lang="en-US" altLang="zh-CN" smtClean="0">
                <a:latin typeface="宋体" charset="-122"/>
              </a:rPr>
              <a:t>(BOM</a:t>
            </a:r>
            <a:r>
              <a:rPr lang="en-US" altLang="zh-CN" smtClean="0"/>
              <a:t>—</a:t>
            </a:r>
            <a:r>
              <a:rPr lang="en-US" altLang="zh-CN" smtClean="0">
                <a:latin typeface="宋体" charset="-122"/>
              </a:rPr>
              <a:t>Bill Of Materials)</a:t>
            </a:r>
            <a:r>
              <a:rPr lang="zh-CN" altLang="en-US" smtClean="0">
                <a:latin typeface="宋体" charset="-122"/>
              </a:rPr>
              <a:t>是描述产品结构的文件。</a:t>
            </a:r>
          </a:p>
        </p:txBody>
      </p:sp>
      <p:grpSp>
        <p:nvGrpSpPr>
          <p:cNvPr id="2" name="Group 5"/>
          <p:cNvGrpSpPr>
            <a:grpSpLocks/>
          </p:cNvGrpSpPr>
          <p:nvPr/>
        </p:nvGrpSpPr>
        <p:grpSpPr bwMode="auto">
          <a:xfrm>
            <a:off x="1676400" y="2928938"/>
            <a:ext cx="5791200" cy="2854325"/>
            <a:chOff x="2601" y="12675"/>
            <a:chExt cx="8354" cy="2696"/>
          </a:xfrm>
        </p:grpSpPr>
        <p:grpSp>
          <p:nvGrpSpPr>
            <p:cNvPr id="55300" name="Group 6"/>
            <p:cNvGrpSpPr>
              <a:grpSpLocks/>
            </p:cNvGrpSpPr>
            <p:nvPr/>
          </p:nvGrpSpPr>
          <p:grpSpPr bwMode="auto">
            <a:xfrm>
              <a:off x="9875" y="12675"/>
              <a:ext cx="1080" cy="2652"/>
              <a:chOff x="10440" y="4092"/>
              <a:chExt cx="1080" cy="2652"/>
            </a:xfrm>
          </p:grpSpPr>
          <p:sp>
            <p:nvSpPr>
              <p:cNvPr id="55332" name="Line 7"/>
              <p:cNvSpPr>
                <a:spLocks noChangeShapeType="1"/>
              </p:cNvSpPr>
              <p:nvPr/>
            </p:nvSpPr>
            <p:spPr bwMode="auto">
              <a:xfrm>
                <a:off x="10620" y="4092"/>
                <a:ext cx="720" cy="0"/>
              </a:xfrm>
              <a:prstGeom prst="line">
                <a:avLst/>
              </a:prstGeom>
              <a:noFill/>
              <a:ln w="9525">
                <a:solidFill>
                  <a:srgbClr val="000000"/>
                </a:solidFill>
                <a:round/>
                <a:headEnd/>
                <a:tailEnd/>
              </a:ln>
            </p:spPr>
            <p:txBody>
              <a:bodyPr/>
              <a:lstStyle/>
              <a:p>
                <a:endParaRPr lang="zh-CN" altLang="en-US"/>
              </a:p>
            </p:txBody>
          </p:sp>
          <p:sp>
            <p:nvSpPr>
              <p:cNvPr id="55333" name="Line 8"/>
              <p:cNvSpPr>
                <a:spLocks noChangeShapeType="1"/>
              </p:cNvSpPr>
              <p:nvPr/>
            </p:nvSpPr>
            <p:spPr bwMode="auto">
              <a:xfrm>
                <a:off x="10620" y="4872"/>
                <a:ext cx="720" cy="0"/>
              </a:xfrm>
              <a:prstGeom prst="line">
                <a:avLst/>
              </a:prstGeom>
              <a:noFill/>
              <a:ln w="9525">
                <a:solidFill>
                  <a:srgbClr val="000000"/>
                </a:solidFill>
                <a:round/>
                <a:headEnd/>
                <a:tailEnd/>
              </a:ln>
            </p:spPr>
            <p:txBody>
              <a:bodyPr/>
              <a:lstStyle/>
              <a:p>
                <a:endParaRPr lang="zh-CN" altLang="en-US"/>
              </a:p>
            </p:txBody>
          </p:sp>
          <p:sp>
            <p:nvSpPr>
              <p:cNvPr id="55334" name="Line 9"/>
              <p:cNvSpPr>
                <a:spLocks noChangeShapeType="1"/>
              </p:cNvSpPr>
              <p:nvPr/>
            </p:nvSpPr>
            <p:spPr bwMode="auto">
              <a:xfrm>
                <a:off x="10620" y="5808"/>
                <a:ext cx="900" cy="0"/>
              </a:xfrm>
              <a:prstGeom prst="line">
                <a:avLst/>
              </a:prstGeom>
              <a:noFill/>
              <a:ln w="9525">
                <a:solidFill>
                  <a:srgbClr val="000000"/>
                </a:solidFill>
                <a:round/>
                <a:headEnd/>
                <a:tailEnd/>
              </a:ln>
            </p:spPr>
            <p:txBody>
              <a:bodyPr/>
              <a:lstStyle/>
              <a:p>
                <a:endParaRPr lang="zh-CN" altLang="en-US"/>
              </a:p>
            </p:txBody>
          </p:sp>
          <p:sp>
            <p:nvSpPr>
              <p:cNvPr id="55335" name="Line 10"/>
              <p:cNvSpPr>
                <a:spLocks noChangeShapeType="1"/>
              </p:cNvSpPr>
              <p:nvPr/>
            </p:nvSpPr>
            <p:spPr bwMode="auto">
              <a:xfrm>
                <a:off x="10620" y="6744"/>
                <a:ext cx="900" cy="0"/>
              </a:xfrm>
              <a:prstGeom prst="line">
                <a:avLst/>
              </a:prstGeom>
              <a:noFill/>
              <a:ln w="9525">
                <a:solidFill>
                  <a:srgbClr val="000000"/>
                </a:solidFill>
                <a:round/>
                <a:headEnd/>
                <a:tailEnd/>
              </a:ln>
            </p:spPr>
            <p:txBody>
              <a:bodyPr/>
              <a:lstStyle/>
              <a:p>
                <a:endParaRPr lang="zh-CN" altLang="en-US"/>
              </a:p>
            </p:txBody>
          </p:sp>
          <p:sp>
            <p:nvSpPr>
              <p:cNvPr id="55336" name="Text Box 11"/>
              <p:cNvSpPr txBox="1">
                <a:spLocks noChangeArrowheads="1"/>
              </p:cNvSpPr>
              <p:nvPr/>
            </p:nvSpPr>
            <p:spPr bwMode="auto">
              <a:xfrm>
                <a:off x="10440" y="4248"/>
                <a:ext cx="900" cy="468"/>
              </a:xfrm>
              <a:prstGeom prst="rect">
                <a:avLst/>
              </a:prstGeom>
              <a:solidFill>
                <a:schemeClr val="accent1"/>
              </a:solidFill>
              <a:ln w="9525">
                <a:noFill/>
                <a:miter lim="800000"/>
                <a:headEnd/>
                <a:tailEnd/>
              </a:ln>
            </p:spPr>
            <p:txBody>
              <a:bodyPr/>
              <a:lstStyle/>
              <a:p>
                <a:pPr algn="just"/>
                <a:r>
                  <a:rPr lang="zh-CN" altLang="en-US" sz="1400"/>
                  <a:t>零级</a:t>
                </a:r>
              </a:p>
            </p:txBody>
          </p:sp>
          <p:sp>
            <p:nvSpPr>
              <p:cNvPr id="55337" name="Text Box 12"/>
              <p:cNvSpPr txBox="1">
                <a:spLocks noChangeArrowheads="1"/>
              </p:cNvSpPr>
              <p:nvPr/>
            </p:nvSpPr>
            <p:spPr bwMode="auto">
              <a:xfrm>
                <a:off x="10440" y="5184"/>
                <a:ext cx="900" cy="468"/>
              </a:xfrm>
              <a:prstGeom prst="rect">
                <a:avLst/>
              </a:prstGeom>
              <a:solidFill>
                <a:schemeClr val="accent1"/>
              </a:solidFill>
              <a:ln w="9525">
                <a:noFill/>
                <a:miter lim="800000"/>
                <a:headEnd/>
                <a:tailEnd/>
              </a:ln>
            </p:spPr>
            <p:txBody>
              <a:bodyPr/>
              <a:lstStyle/>
              <a:p>
                <a:pPr algn="just"/>
                <a:r>
                  <a:rPr lang="zh-CN" altLang="en-US" sz="1400"/>
                  <a:t>一级</a:t>
                </a:r>
              </a:p>
            </p:txBody>
          </p:sp>
          <p:sp>
            <p:nvSpPr>
              <p:cNvPr id="55338" name="Text Box 13"/>
              <p:cNvSpPr txBox="1">
                <a:spLocks noChangeArrowheads="1"/>
              </p:cNvSpPr>
              <p:nvPr/>
            </p:nvSpPr>
            <p:spPr bwMode="auto">
              <a:xfrm>
                <a:off x="10440" y="6120"/>
                <a:ext cx="900" cy="468"/>
              </a:xfrm>
              <a:prstGeom prst="rect">
                <a:avLst/>
              </a:prstGeom>
              <a:solidFill>
                <a:schemeClr val="accent1"/>
              </a:solidFill>
              <a:ln w="9525">
                <a:noFill/>
                <a:miter lim="800000"/>
                <a:headEnd/>
                <a:tailEnd/>
              </a:ln>
            </p:spPr>
            <p:txBody>
              <a:bodyPr/>
              <a:lstStyle/>
              <a:p>
                <a:pPr algn="just"/>
                <a:r>
                  <a:rPr lang="zh-CN" altLang="en-US" sz="1400"/>
                  <a:t>二级</a:t>
                </a:r>
              </a:p>
            </p:txBody>
          </p:sp>
          <p:sp>
            <p:nvSpPr>
              <p:cNvPr id="55339" name="Line 14"/>
              <p:cNvSpPr>
                <a:spLocks noChangeShapeType="1"/>
              </p:cNvSpPr>
              <p:nvPr/>
            </p:nvSpPr>
            <p:spPr bwMode="auto">
              <a:xfrm>
                <a:off x="11160" y="4092"/>
                <a:ext cx="0" cy="780"/>
              </a:xfrm>
              <a:prstGeom prst="line">
                <a:avLst/>
              </a:prstGeom>
              <a:noFill/>
              <a:ln w="9525">
                <a:solidFill>
                  <a:srgbClr val="000000"/>
                </a:solidFill>
                <a:round/>
                <a:headEnd type="triangle" w="med" len="med"/>
                <a:tailEnd type="triangle" w="med" len="med"/>
              </a:ln>
            </p:spPr>
            <p:txBody>
              <a:bodyPr/>
              <a:lstStyle/>
              <a:p>
                <a:endParaRPr lang="zh-CN" altLang="en-US"/>
              </a:p>
            </p:txBody>
          </p:sp>
          <p:sp>
            <p:nvSpPr>
              <p:cNvPr id="55340" name="Line 15"/>
              <p:cNvSpPr>
                <a:spLocks noChangeShapeType="1"/>
              </p:cNvSpPr>
              <p:nvPr/>
            </p:nvSpPr>
            <p:spPr bwMode="auto">
              <a:xfrm>
                <a:off x="11160" y="4872"/>
                <a:ext cx="0" cy="936"/>
              </a:xfrm>
              <a:prstGeom prst="line">
                <a:avLst/>
              </a:prstGeom>
              <a:noFill/>
              <a:ln w="9525">
                <a:solidFill>
                  <a:srgbClr val="000000"/>
                </a:solidFill>
                <a:round/>
                <a:headEnd type="triangle" w="med" len="med"/>
                <a:tailEnd type="triangle" w="med" len="med"/>
              </a:ln>
            </p:spPr>
            <p:txBody>
              <a:bodyPr/>
              <a:lstStyle/>
              <a:p>
                <a:endParaRPr lang="zh-CN" altLang="en-US"/>
              </a:p>
            </p:txBody>
          </p:sp>
          <p:sp>
            <p:nvSpPr>
              <p:cNvPr id="55341" name="Line 16"/>
              <p:cNvSpPr>
                <a:spLocks noChangeShapeType="1"/>
              </p:cNvSpPr>
              <p:nvPr/>
            </p:nvSpPr>
            <p:spPr bwMode="auto">
              <a:xfrm>
                <a:off x="11160" y="5808"/>
                <a:ext cx="0" cy="936"/>
              </a:xfrm>
              <a:prstGeom prst="line">
                <a:avLst/>
              </a:prstGeom>
              <a:noFill/>
              <a:ln w="9525">
                <a:solidFill>
                  <a:srgbClr val="000000"/>
                </a:solidFill>
                <a:round/>
                <a:headEnd type="triangle" w="med" len="med"/>
                <a:tailEnd type="triangle" w="med" len="med"/>
              </a:ln>
            </p:spPr>
            <p:txBody>
              <a:bodyPr/>
              <a:lstStyle/>
              <a:p>
                <a:endParaRPr lang="zh-CN" altLang="en-US"/>
              </a:p>
            </p:txBody>
          </p:sp>
        </p:grpSp>
        <p:grpSp>
          <p:nvGrpSpPr>
            <p:cNvPr id="55301" name="Group 17"/>
            <p:cNvGrpSpPr>
              <a:grpSpLocks/>
            </p:cNvGrpSpPr>
            <p:nvPr/>
          </p:nvGrpSpPr>
          <p:grpSpPr bwMode="auto">
            <a:xfrm>
              <a:off x="2601" y="12703"/>
              <a:ext cx="7350" cy="2668"/>
              <a:chOff x="1716" y="12702"/>
              <a:chExt cx="7350" cy="2668"/>
            </a:xfrm>
          </p:grpSpPr>
          <p:sp>
            <p:nvSpPr>
              <p:cNvPr id="55302" name="Rectangle 18"/>
              <p:cNvSpPr>
                <a:spLocks noChangeArrowheads="1"/>
              </p:cNvSpPr>
              <p:nvPr/>
            </p:nvSpPr>
            <p:spPr bwMode="auto">
              <a:xfrm>
                <a:off x="4461" y="12702"/>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A</a:t>
                </a:r>
              </a:p>
            </p:txBody>
          </p:sp>
          <p:sp>
            <p:nvSpPr>
              <p:cNvPr id="55303" name="Line 19"/>
              <p:cNvSpPr>
                <a:spLocks noChangeShapeType="1"/>
              </p:cNvSpPr>
              <p:nvPr/>
            </p:nvSpPr>
            <p:spPr bwMode="auto">
              <a:xfrm>
                <a:off x="4911" y="13170"/>
                <a:ext cx="0" cy="624"/>
              </a:xfrm>
              <a:prstGeom prst="line">
                <a:avLst/>
              </a:prstGeom>
              <a:noFill/>
              <a:ln w="9525">
                <a:solidFill>
                  <a:srgbClr val="000000"/>
                </a:solidFill>
                <a:round/>
                <a:headEnd/>
                <a:tailEnd/>
              </a:ln>
            </p:spPr>
            <p:txBody>
              <a:bodyPr/>
              <a:lstStyle/>
              <a:p>
                <a:endParaRPr lang="zh-CN" altLang="en-US"/>
              </a:p>
            </p:txBody>
          </p:sp>
          <p:sp>
            <p:nvSpPr>
              <p:cNvPr id="55304" name="Line 20"/>
              <p:cNvSpPr>
                <a:spLocks noChangeShapeType="1"/>
              </p:cNvSpPr>
              <p:nvPr/>
            </p:nvSpPr>
            <p:spPr bwMode="auto">
              <a:xfrm flipV="1">
                <a:off x="2721" y="13491"/>
                <a:ext cx="0" cy="312"/>
              </a:xfrm>
              <a:prstGeom prst="line">
                <a:avLst/>
              </a:prstGeom>
              <a:noFill/>
              <a:ln w="9525">
                <a:solidFill>
                  <a:srgbClr val="000000"/>
                </a:solidFill>
                <a:round/>
                <a:headEnd/>
                <a:tailEnd/>
              </a:ln>
            </p:spPr>
            <p:txBody>
              <a:bodyPr/>
              <a:lstStyle/>
              <a:p>
                <a:endParaRPr lang="zh-CN" altLang="en-US"/>
              </a:p>
            </p:txBody>
          </p:sp>
          <p:sp>
            <p:nvSpPr>
              <p:cNvPr id="55305" name="Line 21"/>
              <p:cNvSpPr>
                <a:spLocks noChangeShapeType="1"/>
              </p:cNvSpPr>
              <p:nvPr/>
            </p:nvSpPr>
            <p:spPr bwMode="auto">
              <a:xfrm>
                <a:off x="7581" y="13497"/>
                <a:ext cx="0" cy="312"/>
              </a:xfrm>
              <a:prstGeom prst="line">
                <a:avLst/>
              </a:prstGeom>
              <a:noFill/>
              <a:ln w="9525">
                <a:solidFill>
                  <a:srgbClr val="000000"/>
                </a:solidFill>
                <a:round/>
                <a:headEnd/>
                <a:tailEnd/>
              </a:ln>
            </p:spPr>
            <p:txBody>
              <a:bodyPr/>
              <a:lstStyle/>
              <a:p>
                <a:endParaRPr lang="zh-CN" altLang="en-US"/>
              </a:p>
            </p:txBody>
          </p:sp>
          <p:grpSp>
            <p:nvGrpSpPr>
              <p:cNvPr id="55306" name="Group 22"/>
              <p:cNvGrpSpPr>
                <a:grpSpLocks/>
              </p:cNvGrpSpPr>
              <p:nvPr/>
            </p:nvGrpSpPr>
            <p:grpSpPr bwMode="auto">
              <a:xfrm>
                <a:off x="1716" y="13795"/>
                <a:ext cx="1965" cy="1575"/>
                <a:chOff x="1716" y="13795"/>
                <a:chExt cx="1965" cy="1575"/>
              </a:xfrm>
            </p:grpSpPr>
            <p:sp>
              <p:nvSpPr>
                <p:cNvPr id="55325" name="Rectangle 23"/>
                <p:cNvSpPr>
                  <a:spLocks noChangeArrowheads="1"/>
                </p:cNvSpPr>
                <p:nvPr/>
              </p:nvSpPr>
              <p:spPr bwMode="auto">
                <a:xfrm>
                  <a:off x="2286" y="13795"/>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B×1</a:t>
                  </a:r>
                </a:p>
              </p:txBody>
            </p:sp>
            <p:sp>
              <p:nvSpPr>
                <p:cNvPr id="55326" name="Rectangle 24"/>
                <p:cNvSpPr>
                  <a:spLocks noChangeArrowheads="1"/>
                </p:cNvSpPr>
                <p:nvPr/>
              </p:nvSpPr>
              <p:spPr bwMode="auto">
                <a:xfrm>
                  <a:off x="1716" y="14887"/>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E×3</a:t>
                  </a:r>
                </a:p>
              </p:txBody>
            </p:sp>
            <p:sp>
              <p:nvSpPr>
                <p:cNvPr id="55327" name="Rectangle 25"/>
                <p:cNvSpPr>
                  <a:spLocks noChangeArrowheads="1"/>
                </p:cNvSpPr>
                <p:nvPr/>
              </p:nvSpPr>
              <p:spPr bwMode="auto">
                <a:xfrm>
                  <a:off x="2781" y="14902"/>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F×2</a:t>
                  </a:r>
                </a:p>
              </p:txBody>
            </p:sp>
            <p:sp>
              <p:nvSpPr>
                <p:cNvPr id="55328" name="Line 26"/>
                <p:cNvSpPr>
                  <a:spLocks noChangeShapeType="1"/>
                </p:cNvSpPr>
                <p:nvPr/>
              </p:nvSpPr>
              <p:spPr bwMode="auto">
                <a:xfrm flipV="1">
                  <a:off x="2166" y="14579"/>
                  <a:ext cx="0" cy="312"/>
                </a:xfrm>
                <a:prstGeom prst="line">
                  <a:avLst/>
                </a:prstGeom>
                <a:noFill/>
                <a:ln w="9525">
                  <a:solidFill>
                    <a:srgbClr val="000000"/>
                  </a:solidFill>
                  <a:round/>
                  <a:headEnd/>
                  <a:tailEnd/>
                </a:ln>
              </p:spPr>
              <p:txBody>
                <a:bodyPr/>
                <a:lstStyle/>
                <a:p>
                  <a:endParaRPr lang="zh-CN" altLang="en-US"/>
                </a:p>
              </p:txBody>
            </p:sp>
            <p:sp>
              <p:nvSpPr>
                <p:cNvPr id="55329" name="Line 27"/>
                <p:cNvSpPr>
                  <a:spLocks noChangeShapeType="1"/>
                </p:cNvSpPr>
                <p:nvPr/>
              </p:nvSpPr>
              <p:spPr bwMode="auto">
                <a:xfrm>
                  <a:off x="3216" y="14598"/>
                  <a:ext cx="0" cy="312"/>
                </a:xfrm>
                <a:prstGeom prst="line">
                  <a:avLst/>
                </a:prstGeom>
                <a:noFill/>
                <a:ln w="9525">
                  <a:solidFill>
                    <a:srgbClr val="000000"/>
                  </a:solidFill>
                  <a:round/>
                  <a:headEnd/>
                  <a:tailEnd/>
                </a:ln>
              </p:spPr>
              <p:txBody>
                <a:bodyPr/>
                <a:lstStyle/>
                <a:p>
                  <a:endParaRPr lang="zh-CN" altLang="en-US"/>
                </a:p>
              </p:txBody>
            </p:sp>
            <p:sp>
              <p:nvSpPr>
                <p:cNvPr id="55330" name="Line 28"/>
                <p:cNvSpPr>
                  <a:spLocks noChangeShapeType="1"/>
                </p:cNvSpPr>
                <p:nvPr/>
              </p:nvSpPr>
              <p:spPr bwMode="auto">
                <a:xfrm flipV="1">
                  <a:off x="2721" y="14271"/>
                  <a:ext cx="0" cy="312"/>
                </a:xfrm>
                <a:prstGeom prst="line">
                  <a:avLst/>
                </a:prstGeom>
                <a:noFill/>
                <a:ln w="9525">
                  <a:solidFill>
                    <a:srgbClr val="000000"/>
                  </a:solidFill>
                  <a:round/>
                  <a:headEnd/>
                  <a:tailEnd/>
                </a:ln>
              </p:spPr>
              <p:txBody>
                <a:bodyPr/>
                <a:lstStyle/>
                <a:p>
                  <a:endParaRPr lang="zh-CN" altLang="en-US"/>
                </a:p>
              </p:txBody>
            </p:sp>
            <p:sp>
              <p:nvSpPr>
                <p:cNvPr id="55331" name="Line 29"/>
                <p:cNvSpPr>
                  <a:spLocks noChangeShapeType="1"/>
                </p:cNvSpPr>
                <p:nvPr/>
              </p:nvSpPr>
              <p:spPr bwMode="auto">
                <a:xfrm>
                  <a:off x="2161" y="14593"/>
                  <a:ext cx="1050" cy="0"/>
                </a:xfrm>
                <a:prstGeom prst="line">
                  <a:avLst/>
                </a:prstGeom>
                <a:noFill/>
                <a:ln w="9525">
                  <a:solidFill>
                    <a:srgbClr val="000000"/>
                  </a:solidFill>
                  <a:round/>
                  <a:headEnd/>
                  <a:tailEnd/>
                </a:ln>
              </p:spPr>
              <p:txBody>
                <a:bodyPr/>
                <a:lstStyle/>
                <a:p>
                  <a:endParaRPr lang="zh-CN" altLang="en-US"/>
                </a:p>
              </p:txBody>
            </p:sp>
          </p:grpSp>
          <p:grpSp>
            <p:nvGrpSpPr>
              <p:cNvPr id="55307" name="Group 30"/>
              <p:cNvGrpSpPr>
                <a:grpSpLocks/>
              </p:cNvGrpSpPr>
              <p:nvPr/>
            </p:nvGrpSpPr>
            <p:grpSpPr bwMode="auto">
              <a:xfrm>
                <a:off x="6141" y="13793"/>
                <a:ext cx="2925" cy="1577"/>
                <a:chOff x="6141" y="13793"/>
                <a:chExt cx="2925" cy="1577"/>
              </a:xfrm>
            </p:grpSpPr>
            <p:sp>
              <p:nvSpPr>
                <p:cNvPr id="55317" name="Rectangle 31"/>
                <p:cNvSpPr>
                  <a:spLocks noChangeArrowheads="1"/>
                </p:cNvSpPr>
                <p:nvPr/>
              </p:nvSpPr>
              <p:spPr bwMode="auto">
                <a:xfrm>
                  <a:off x="7131" y="13793"/>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D×2</a:t>
                  </a:r>
                </a:p>
              </p:txBody>
            </p:sp>
            <p:sp>
              <p:nvSpPr>
                <p:cNvPr id="55318" name="Rectangle 32"/>
                <p:cNvSpPr>
                  <a:spLocks noChangeArrowheads="1"/>
                </p:cNvSpPr>
                <p:nvPr/>
              </p:nvSpPr>
              <p:spPr bwMode="auto">
                <a:xfrm>
                  <a:off x="6141" y="14901"/>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H×2</a:t>
                  </a:r>
                </a:p>
              </p:txBody>
            </p:sp>
            <p:sp>
              <p:nvSpPr>
                <p:cNvPr id="55319" name="Rectangle 33"/>
                <p:cNvSpPr>
                  <a:spLocks noChangeArrowheads="1"/>
                </p:cNvSpPr>
                <p:nvPr/>
              </p:nvSpPr>
              <p:spPr bwMode="auto">
                <a:xfrm>
                  <a:off x="7146" y="14902"/>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F×1</a:t>
                  </a:r>
                </a:p>
              </p:txBody>
            </p:sp>
            <p:sp>
              <p:nvSpPr>
                <p:cNvPr id="55320" name="Rectangle 34"/>
                <p:cNvSpPr>
                  <a:spLocks noChangeArrowheads="1"/>
                </p:cNvSpPr>
                <p:nvPr/>
              </p:nvSpPr>
              <p:spPr bwMode="auto">
                <a:xfrm>
                  <a:off x="8166" y="14900"/>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I×1</a:t>
                  </a:r>
                </a:p>
              </p:txBody>
            </p:sp>
            <p:sp>
              <p:nvSpPr>
                <p:cNvPr id="55321" name="Line 35"/>
                <p:cNvSpPr>
                  <a:spLocks noChangeShapeType="1"/>
                </p:cNvSpPr>
                <p:nvPr/>
              </p:nvSpPr>
              <p:spPr bwMode="auto">
                <a:xfrm>
                  <a:off x="6621" y="14581"/>
                  <a:ext cx="0" cy="312"/>
                </a:xfrm>
                <a:prstGeom prst="line">
                  <a:avLst/>
                </a:prstGeom>
                <a:noFill/>
                <a:ln w="9525">
                  <a:solidFill>
                    <a:srgbClr val="000000"/>
                  </a:solidFill>
                  <a:round/>
                  <a:headEnd/>
                  <a:tailEnd/>
                </a:ln>
              </p:spPr>
              <p:txBody>
                <a:bodyPr/>
                <a:lstStyle/>
                <a:p>
                  <a:endParaRPr lang="zh-CN" altLang="en-US"/>
                </a:p>
              </p:txBody>
            </p:sp>
            <p:sp>
              <p:nvSpPr>
                <p:cNvPr id="55322" name="Line 36"/>
                <p:cNvSpPr>
                  <a:spLocks noChangeShapeType="1"/>
                </p:cNvSpPr>
                <p:nvPr/>
              </p:nvSpPr>
              <p:spPr bwMode="auto">
                <a:xfrm flipH="1">
                  <a:off x="7596" y="14278"/>
                  <a:ext cx="0" cy="612"/>
                </a:xfrm>
                <a:prstGeom prst="line">
                  <a:avLst/>
                </a:prstGeom>
                <a:noFill/>
                <a:ln w="9525">
                  <a:solidFill>
                    <a:srgbClr val="000000"/>
                  </a:solidFill>
                  <a:round/>
                  <a:headEnd/>
                  <a:tailEnd/>
                </a:ln>
              </p:spPr>
              <p:txBody>
                <a:bodyPr/>
                <a:lstStyle/>
                <a:p>
                  <a:endParaRPr lang="zh-CN" altLang="en-US"/>
                </a:p>
              </p:txBody>
            </p:sp>
            <p:sp>
              <p:nvSpPr>
                <p:cNvPr id="55323" name="Line 37"/>
                <p:cNvSpPr>
                  <a:spLocks noChangeShapeType="1"/>
                </p:cNvSpPr>
                <p:nvPr/>
              </p:nvSpPr>
              <p:spPr bwMode="auto">
                <a:xfrm>
                  <a:off x="8631" y="14579"/>
                  <a:ext cx="0" cy="312"/>
                </a:xfrm>
                <a:prstGeom prst="line">
                  <a:avLst/>
                </a:prstGeom>
                <a:noFill/>
                <a:ln w="9525">
                  <a:solidFill>
                    <a:srgbClr val="000000"/>
                  </a:solidFill>
                  <a:round/>
                  <a:headEnd/>
                  <a:tailEnd/>
                </a:ln>
              </p:spPr>
              <p:txBody>
                <a:bodyPr/>
                <a:lstStyle/>
                <a:p>
                  <a:endParaRPr lang="zh-CN" altLang="en-US"/>
                </a:p>
              </p:txBody>
            </p:sp>
            <p:sp>
              <p:nvSpPr>
                <p:cNvPr id="55324" name="Line 38"/>
                <p:cNvSpPr>
                  <a:spLocks noChangeShapeType="1"/>
                </p:cNvSpPr>
                <p:nvPr/>
              </p:nvSpPr>
              <p:spPr bwMode="auto">
                <a:xfrm>
                  <a:off x="6616" y="14565"/>
                  <a:ext cx="2025" cy="0"/>
                </a:xfrm>
                <a:prstGeom prst="line">
                  <a:avLst/>
                </a:prstGeom>
                <a:noFill/>
                <a:ln w="9525">
                  <a:solidFill>
                    <a:srgbClr val="000000"/>
                  </a:solidFill>
                  <a:round/>
                  <a:headEnd/>
                  <a:tailEnd/>
                </a:ln>
              </p:spPr>
              <p:txBody>
                <a:bodyPr/>
                <a:lstStyle/>
                <a:p>
                  <a:endParaRPr lang="zh-CN" altLang="en-US"/>
                </a:p>
              </p:txBody>
            </p:sp>
          </p:grpSp>
          <p:sp>
            <p:nvSpPr>
              <p:cNvPr id="55308" name="Line 39"/>
              <p:cNvSpPr>
                <a:spLocks noChangeShapeType="1"/>
              </p:cNvSpPr>
              <p:nvPr/>
            </p:nvSpPr>
            <p:spPr bwMode="auto">
              <a:xfrm>
                <a:off x="2716" y="13499"/>
                <a:ext cx="4860" cy="0"/>
              </a:xfrm>
              <a:prstGeom prst="line">
                <a:avLst/>
              </a:prstGeom>
              <a:noFill/>
              <a:ln w="9525">
                <a:solidFill>
                  <a:srgbClr val="000000"/>
                </a:solidFill>
                <a:round/>
                <a:headEnd/>
                <a:tailEnd/>
              </a:ln>
            </p:spPr>
            <p:txBody>
              <a:bodyPr/>
              <a:lstStyle/>
              <a:p>
                <a:endParaRPr lang="zh-CN" altLang="en-US"/>
              </a:p>
            </p:txBody>
          </p:sp>
          <p:grpSp>
            <p:nvGrpSpPr>
              <p:cNvPr id="55309" name="Group 40"/>
              <p:cNvGrpSpPr>
                <a:grpSpLocks/>
              </p:cNvGrpSpPr>
              <p:nvPr/>
            </p:nvGrpSpPr>
            <p:grpSpPr bwMode="auto">
              <a:xfrm>
                <a:off x="3921" y="13794"/>
                <a:ext cx="1950" cy="1561"/>
                <a:chOff x="3921" y="13794"/>
                <a:chExt cx="1950" cy="1561"/>
              </a:xfrm>
            </p:grpSpPr>
            <p:sp>
              <p:nvSpPr>
                <p:cNvPr id="55310" name="Rectangle 41"/>
                <p:cNvSpPr>
                  <a:spLocks noChangeArrowheads="1"/>
                </p:cNvSpPr>
                <p:nvPr/>
              </p:nvSpPr>
              <p:spPr bwMode="auto">
                <a:xfrm>
                  <a:off x="4456" y="13794"/>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C×3</a:t>
                  </a:r>
                </a:p>
              </p:txBody>
            </p:sp>
            <p:sp>
              <p:nvSpPr>
                <p:cNvPr id="55311" name="Rectangle 42"/>
                <p:cNvSpPr>
                  <a:spLocks noChangeArrowheads="1"/>
                </p:cNvSpPr>
                <p:nvPr/>
              </p:nvSpPr>
              <p:spPr bwMode="auto">
                <a:xfrm>
                  <a:off x="3921" y="14887"/>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G×1</a:t>
                  </a:r>
                </a:p>
              </p:txBody>
            </p:sp>
            <p:sp>
              <p:nvSpPr>
                <p:cNvPr id="55312" name="Rectangle 43"/>
                <p:cNvSpPr>
                  <a:spLocks noChangeArrowheads="1"/>
                </p:cNvSpPr>
                <p:nvPr/>
              </p:nvSpPr>
              <p:spPr bwMode="auto">
                <a:xfrm>
                  <a:off x="4971" y="14887"/>
                  <a:ext cx="900" cy="468"/>
                </a:xfrm>
                <a:prstGeom prst="rect">
                  <a:avLst/>
                </a:prstGeom>
                <a:solidFill>
                  <a:schemeClr val="accent1"/>
                </a:solidFill>
                <a:ln w="9525">
                  <a:solidFill>
                    <a:srgbClr val="000000"/>
                  </a:solidFill>
                  <a:miter lim="800000"/>
                  <a:headEnd/>
                  <a:tailEnd/>
                </a:ln>
              </p:spPr>
              <p:txBody>
                <a:bodyPr/>
                <a:lstStyle/>
                <a:p>
                  <a:pPr algn="ctr"/>
                  <a:r>
                    <a:rPr lang="en-US" altLang="zh-CN" sz="1400"/>
                    <a:t>E×1</a:t>
                  </a:r>
                </a:p>
              </p:txBody>
            </p:sp>
            <p:sp>
              <p:nvSpPr>
                <p:cNvPr id="55313" name="Line 44"/>
                <p:cNvSpPr>
                  <a:spLocks noChangeShapeType="1"/>
                </p:cNvSpPr>
                <p:nvPr/>
              </p:nvSpPr>
              <p:spPr bwMode="auto">
                <a:xfrm flipV="1">
                  <a:off x="4371" y="14559"/>
                  <a:ext cx="0" cy="312"/>
                </a:xfrm>
                <a:prstGeom prst="line">
                  <a:avLst/>
                </a:prstGeom>
                <a:noFill/>
                <a:ln w="9525">
                  <a:solidFill>
                    <a:srgbClr val="000000"/>
                  </a:solidFill>
                  <a:round/>
                  <a:headEnd/>
                  <a:tailEnd/>
                </a:ln>
              </p:spPr>
              <p:txBody>
                <a:bodyPr/>
                <a:lstStyle/>
                <a:p>
                  <a:endParaRPr lang="zh-CN" altLang="en-US"/>
                </a:p>
              </p:txBody>
            </p:sp>
            <p:sp>
              <p:nvSpPr>
                <p:cNvPr id="55314" name="Line 45"/>
                <p:cNvSpPr>
                  <a:spLocks noChangeShapeType="1"/>
                </p:cNvSpPr>
                <p:nvPr/>
              </p:nvSpPr>
              <p:spPr bwMode="auto">
                <a:xfrm>
                  <a:off x="5451" y="14574"/>
                  <a:ext cx="0" cy="312"/>
                </a:xfrm>
                <a:prstGeom prst="line">
                  <a:avLst/>
                </a:prstGeom>
                <a:noFill/>
                <a:ln w="9525">
                  <a:solidFill>
                    <a:srgbClr val="000000"/>
                  </a:solidFill>
                  <a:round/>
                  <a:headEnd/>
                  <a:tailEnd/>
                </a:ln>
              </p:spPr>
              <p:txBody>
                <a:bodyPr/>
                <a:lstStyle/>
                <a:p>
                  <a:endParaRPr lang="zh-CN" altLang="en-US"/>
                </a:p>
              </p:txBody>
            </p:sp>
            <p:sp>
              <p:nvSpPr>
                <p:cNvPr id="55315" name="Line 46"/>
                <p:cNvSpPr>
                  <a:spLocks noChangeShapeType="1"/>
                </p:cNvSpPr>
                <p:nvPr/>
              </p:nvSpPr>
              <p:spPr bwMode="auto">
                <a:xfrm>
                  <a:off x="4911" y="14262"/>
                  <a:ext cx="0" cy="312"/>
                </a:xfrm>
                <a:prstGeom prst="line">
                  <a:avLst/>
                </a:prstGeom>
                <a:noFill/>
                <a:ln w="9525">
                  <a:solidFill>
                    <a:srgbClr val="000000"/>
                  </a:solidFill>
                  <a:round/>
                  <a:headEnd/>
                  <a:tailEnd/>
                </a:ln>
              </p:spPr>
              <p:txBody>
                <a:bodyPr/>
                <a:lstStyle/>
                <a:p>
                  <a:endParaRPr lang="zh-CN" altLang="en-US"/>
                </a:p>
              </p:txBody>
            </p:sp>
            <p:sp>
              <p:nvSpPr>
                <p:cNvPr id="55316" name="Line 47"/>
                <p:cNvSpPr>
                  <a:spLocks noChangeShapeType="1"/>
                </p:cNvSpPr>
                <p:nvPr/>
              </p:nvSpPr>
              <p:spPr bwMode="auto">
                <a:xfrm>
                  <a:off x="4366" y="14582"/>
                  <a:ext cx="1080" cy="0"/>
                </a:xfrm>
                <a:prstGeom prst="line">
                  <a:avLst/>
                </a:prstGeom>
                <a:noFill/>
                <a:ln w="9525">
                  <a:solidFill>
                    <a:srgbClr val="000000"/>
                  </a:solidFill>
                  <a:round/>
                  <a:headEnd/>
                  <a:tailEnd/>
                </a:ln>
              </p:spPr>
              <p:txBody>
                <a:bodyPr/>
                <a:lstStyle/>
                <a:p>
                  <a:endParaRPr lang="zh-CN" altLang="en-US"/>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 calcmode="lin" valueType="num">
                                      <p:cBhvr additive="base">
                                        <p:cTn id="7" dur="500" fill="hold"/>
                                        <p:tgtEl>
                                          <p:spTgt spid="102402"/>
                                        </p:tgtEl>
                                        <p:attrNameLst>
                                          <p:attrName>ppt_x</p:attrName>
                                        </p:attrNameLst>
                                      </p:cBhvr>
                                      <p:tavLst>
                                        <p:tav tm="0">
                                          <p:val>
                                            <p:strVal val="#ppt_x"/>
                                          </p:val>
                                        </p:tav>
                                        <p:tav tm="100000">
                                          <p:val>
                                            <p:strVal val="#ppt_x"/>
                                          </p:val>
                                        </p:tav>
                                      </p:tavLst>
                                    </p:anim>
                                    <p:anim calcmode="lin" valueType="num">
                                      <p:cBhvr additive="base">
                                        <p:cTn id="8" dur="500" fill="hold"/>
                                        <p:tgtEl>
                                          <p:spTgt spid="10240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2403">
                                            <p:txEl>
                                              <p:pRg st="0" end="0"/>
                                            </p:txEl>
                                          </p:spTgt>
                                        </p:tgtEl>
                                        <p:attrNameLst>
                                          <p:attrName>style.visibility</p:attrName>
                                        </p:attrNameLst>
                                      </p:cBhvr>
                                      <p:to>
                                        <p:strVal val="visible"/>
                                      </p:to>
                                    </p:set>
                                    <p:anim calcmode="lin" valueType="num">
                                      <p:cBhvr additive="base">
                                        <p:cTn id="12" dur="500" fill="hold"/>
                                        <p:tgtEl>
                                          <p:spTgt spid="10240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240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autoUpdateAnimBg="0"/>
      <p:bldP spid="102403" grpId="0" build="p" autoUpdateAnimBg="0" advAuto="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a:xfrm>
            <a:off x="0" y="0"/>
            <a:ext cx="8229600" cy="571500"/>
          </a:xfrm>
        </p:spPr>
        <p:txBody>
          <a:bodyPr/>
          <a:lstStyle/>
          <a:p>
            <a:r>
              <a:rPr lang="en-US" altLang="zh-CN" smtClean="0"/>
              <a:t>3.5.2 </a:t>
            </a:r>
            <a:r>
              <a:rPr lang="zh-CN" altLang="en-US" smtClean="0"/>
              <a:t>物料清单</a:t>
            </a:r>
            <a:r>
              <a:rPr lang="en-US" altLang="zh-CN" smtClean="0"/>
              <a:t>——</a:t>
            </a:r>
            <a:r>
              <a:rPr lang="zh-CN" altLang="en-US" smtClean="0"/>
              <a:t>虚拟件</a:t>
            </a:r>
          </a:p>
        </p:txBody>
      </p:sp>
      <p:sp>
        <p:nvSpPr>
          <p:cNvPr id="105475" name="Rectangle 3"/>
          <p:cNvSpPr>
            <a:spLocks noGrp="1" noRot="1" noChangeArrowheads="1"/>
          </p:cNvSpPr>
          <p:nvPr>
            <p:ph type="body" idx="1"/>
          </p:nvPr>
        </p:nvSpPr>
        <p:spPr/>
        <p:txBody>
          <a:bodyPr/>
          <a:lstStyle/>
          <a:p>
            <a:pPr lvl="1">
              <a:buClr>
                <a:schemeClr val="tx1"/>
              </a:buClr>
              <a:buFont typeface="Marlett" pitchFamily="2" charset="2"/>
              <a:buChar char="2"/>
            </a:pPr>
            <a:r>
              <a:rPr lang="zh-CN" altLang="en-US" smtClean="0"/>
              <a:t>虚拟件</a:t>
            </a:r>
          </a:p>
          <a:p>
            <a:pPr lvl="2">
              <a:buClr>
                <a:schemeClr val="tx1"/>
              </a:buClr>
              <a:buFont typeface="Marlett" pitchFamily="2" charset="2"/>
              <a:buChar char="2"/>
            </a:pPr>
            <a:r>
              <a:rPr lang="zh-CN" altLang="en-US" smtClean="0"/>
              <a:t>作为一般性业务管理使用。“虚拟件”表示一种并不存在的物品，图纸上与加工过程都不出现，属于“虚构”的物品。其作用只是为了达到一定的管理目的，如组合采购、组合存储、组合发料，这样在处理业务时，计算机查询时只需要对虚拟件操作，就可以自动生成实际的业务单据。这种靶槟件”甚至也可以查询到它的库存量与金额，但存货核算只针对实际的物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5474"/>
                                        </p:tgtEl>
                                        <p:attrNameLst>
                                          <p:attrName>style.visibility</p:attrName>
                                        </p:attrNameLst>
                                      </p:cBhvr>
                                      <p:to>
                                        <p:strVal val="visible"/>
                                      </p:to>
                                    </p:set>
                                    <p:anim calcmode="lin" valueType="num">
                                      <p:cBhvr additive="base">
                                        <p:cTn id="7" dur="500" fill="hold"/>
                                        <p:tgtEl>
                                          <p:spTgt spid="105474"/>
                                        </p:tgtEl>
                                        <p:attrNameLst>
                                          <p:attrName>ppt_x</p:attrName>
                                        </p:attrNameLst>
                                      </p:cBhvr>
                                      <p:tavLst>
                                        <p:tav tm="0">
                                          <p:val>
                                            <p:strVal val="#ppt_x"/>
                                          </p:val>
                                        </p:tav>
                                        <p:tav tm="100000">
                                          <p:val>
                                            <p:strVal val="#ppt_x"/>
                                          </p:val>
                                        </p:tav>
                                      </p:tavLst>
                                    </p:anim>
                                    <p:anim calcmode="lin" valueType="num">
                                      <p:cBhvr additive="base">
                                        <p:cTn id="8" dur="500" fill="hold"/>
                                        <p:tgtEl>
                                          <p:spTgt spid="10547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5475">
                                            <p:txEl>
                                              <p:pRg st="0" end="0"/>
                                            </p:txEl>
                                          </p:spTgt>
                                        </p:tgtEl>
                                        <p:attrNameLst>
                                          <p:attrName>style.visibility</p:attrName>
                                        </p:attrNameLst>
                                      </p:cBhvr>
                                      <p:to>
                                        <p:strVal val="visible"/>
                                      </p:to>
                                    </p:set>
                                    <p:anim calcmode="lin" valueType="num">
                                      <p:cBhvr additive="base">
                                        <p:cTn id="12" dur="500" fill="hold"/>
                                        <p:tgtEl>
                                          <p:spTgt spid="10547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547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105475">
                                            <p:txEl>
                                              <p:pRg st="1" end="1"/>
                                            </p:txEl>
                                          </p:spTgt>
                                        </p:tgtEl>
                                        <p:attrNameLst>
                                          <p:attrName>style.visibility</p:attrName>
                                        </p:attrNameLst>
                                      </p:cBhvr>
                                      <p:to>
                                        <p:strVal val="visible"/>
                                      </p:to>
                                    </p:set>
                                    <p:anim calcmode="lin" valueType="num">
                                      <p:cBhvr additive="base">
                                        <p:cTn id="16" dur="500" fill="hold"/>
                                        <p:tgtEl>
                                          <p:spTgt spid="105475">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0547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autoUpdateAnimBg="0"/>
      <p:bldP spid="105475" grpId="0" build="p" autoUpdateAnimBg="0" advAuto="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a:xfrm>
            <a:off x="0" y="0"/>
            <a:ext cx="8229600" cy="571500"/>
          </a:xfrm>
        </p:spPr>
        <p:txBody>
          <a:bodyPr/>
          <a:lstStyle/>
          <a:p>
            <a:r>
              <a:rPr lang="en-US" altLang="zh-CN" smtClean="0"/>
              <a:t>3.5.2 </a:t>
            </a:r>
            <a:r>
              <a:rPr lang="zh-CN" altLang="en-US" smtClean="0"/>
              <a:t>物料清单</a:t>
            </a:r>
            <a:r>
              <a:rPr lang="en-US" altLang="zh-CN" smtClean="0"/>
              <a:t>——</a:t>
            </a:r>
            <a:r>
              <a:rPr lang="zh-CN" altLang="en-US" smtClean="0"/>
              <a:t>虚拟件</a:t>
            </a:r>
          </a:p>
        </p:txBody>
      </p:sp>
      <p:sp>
        <p:nvSpPr>
          <p:cNvPr id="104451" name="Rectangle 3"/>
          <p:cNvSpPr>
            <a:spLocks noGrp="1" noRot="1" noChangeArrowheads="1"/>
          </p:cNvSpPr>
          <p:nvPr>
            <p:ph type="body" idx="1"/>
          </p:nvPr>
        </p:nvSpPr>
        <p:spPr/>
        <p:txBody>
          <a:bodyPr/>
          <a:lstStyle/>
          <a:p>
            <a:pPr>
              <a:buClr>
                <a:schemeClr val="tx1"/>
              </a:buClr>
              <a:buFont typeface="Marlett" pitchFamily="2" charset="2"/>
              <a:buChar char="2"/>
            </a:pPr>
            <a:r>
              <a:rPr lang="zh-CN" altLang="en-US" smtClean="0"/>
              <a:t>虚拟件</a:t>
            </a:r>
          </a:p>
        </p:txBody>
      </p:sp>
      <p:grpSp>
        <p:nvGrpSpPr>
          <p:cNvPr id="2" name="Group 4"/>
          <p:cNvGrpSpPr>
            <a:grpSpLocks/>
          </p:cNvGrpSpPr>
          <p:nvPr/>
        </p:nvGrpSpPr>
        <p:grpSpPr bwMode="auto">
          <a:xfrm>
            <a:off x="1447800" y="2819400"/>
            <a:ext cx="6248400" cy="2427288"/>
            <a:chOff x="2281" y="1412"/>
            <a:chExt cx="7860" cy="2744"/>
          </a:xfrm>
        </p:grpSpPr>
        <p:grpSp>
          <p:nvGrpSpPr>
            <p:cNvPr id="57348" name="Group 5"/>
            <p:cNvGrpSpPr>
              <a:grpSpLocks/>
            </p:cNvGrpSpPr>
            <p:nvPr/>
          </p:nvGrpSpPr>
          <p:grpSpPr bwMode="auto">
            <a:xfrm>
              <a:off x="6331" y="2518"/>
              <a:ext cx="1620" cy="1638"/>
              <a:chOff x="7216" y="12493"/>
              <a:chExt cx="1620" cy="1638"/>
            </a:xfrm>
          </p:grpSpPr>
          <p:sp>
            <p:nvSpPr>
              <p:cNvPr id="57406" name="Text Box 6"/>
              <p:cNvSpPr txBox="1">
                <a:spLocks noChangeArrowheads="1"/>
              </p:cNvSpPr>
              <p:nvPr/>
            </p:nvSpPr>
            <p:spPr bwMode="auto">
              <a:xfrm>
                <a:off x="8551" y="12934"/>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G</a:t>
                </a:r>
              </a:p>
            </p:txBody>
          </p:sp>
          <p:grpSp>
            <p:nvGrpSpPr>
              <p:cNvPr id="57407" name="Group 7"/>
              <p:cNvGrpSpPr>
                <a:grpSpLocks/>
              </p:cNvGrpSpPr>
              <p:nvPr/>
            </p:nvGrpSpPr>
            <p:grpSpPr bwMode="auto">
              <a:xfrm>
                <a:off x="7216" y="12913"/>
                <a:ext cx="1350" cy="1218"/>
                <a:chOff x="8896" y="12703"/>
                <a:chExt cx="1350" cy="1218"/>
              </a:xfrm>
            </p:grpSpPr>
            <p:sp>
              <p:nvSpPr>
                <p:cNvPr id="57412" name="Text Box 8"/>
                <p:cNvSpPr txBox="1">
                  <a:spLocks noChangeArrowheads="1"/>
                </p:cNvSpPr>
                <p:nvPr/>
              </p:nvSpPr>
              <p:spPr bwMode="auto">
                <a:xfrm>
                  <a:off x="9421" y="13578"/>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E</a:t>
                  </a:r>
                </a:p>
              </p:txBody>
            </p:sp>
            <p:sp>
              <p:nvSpPr>
                <p:cNvPr id="57413" name="Text Box 9"/>
                <p:cNvSpPr txBox="1">
                  <a:spLocks noChangeArrowheads="1"/>
                </p:cNvSpPr>
                <p:nvPr/>
              </p:nvSpPr>
              <p:spPr bwMode="auto">
                <a:xfrm>
                  <a:off x="9961" y="13577"/>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F</a:t>
                  </a:r>
                </a:p>
              </p:txBody>
            </p:sp>
            <p:sp>
              <p:nvSpPr>
                <p:cNvPr id="57414" name="Text Box 10"/>
                <p:cNvSpPr txBox="1">
                  <a:spLocks noChangeArrowheads="1"/>
                </p:cNvSpPr>
                <p:nvPr/>
              </p:nvSpPr>
              <p:spPr bwMode="auto">
                <a:xfrm>
                  <a:off x="8896" y="13577"/>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D</a:t>
                  </a:r>
                </a:p>
              </p:txBody>
            </p:sp>
            <p:sp>
              <p:nvSpPr>
                <p:cNvPr id="57415" name="Line 11"/>
                <p:cNvSpPr>
                  <a:spLocks noChangeShapeType="1"/>
                </p:cNvSpPr>
                <p:nvPr/>
              </p:nvSpPr>
              <p:spPr bwMode="auto">
                <a:xfrm flipV="1">
                  <a:off x="9031" y="13305"/>
                  <a:ext cx="0" cy="266"/>
                </a:xfrm>
                <a:prstGeom prst="line">
                  <a:avLst/>
                </a:prstGeom>
                <a:noFill/>
                <a:ln w="9525">
                  <a:solidFill>
                    <a:srgbClr val="000000"/>
                  </a:solidFill>
                  <a:round/>
                  <a:headEnd/>
                  <a:tailEnd/>
                </a:ln>
              </p:spPr>
              <p:txBody>
                <a:bodyPr/>
                <a:lstStyle/>
                <a:p>
                  <a:endParaRPr lang="zh-CN" altLang="en-US"/>
                </a:p>
              </p:txBody>
            </p:sp>
            <p:sp>
              <p:nvSpPr>
                <p:cNvPr id="57416" name="Line 12"/>
                <p:cNvSpPr>
                  <a:spLocks noChangeShapeType="1"/>
                </p:cNvSpPr>
                <p:nvPr/>
              </p:nvSpPr>
              <p:spPr bwMode="auto">
                <a:xfrm flipV="1">
                  <a:off x="9556" y="13018"/>
                  <a:ext cx="0" cy="554"/>
                </a:xfrm>
                <a:prstGeom prst="line">
                  <a:avLst/>
                </a:prstGeom>
                <a:noFill/>
                <a:ln w="9525">
                  <a:solidFill>
                    <a:srgbClr val="000000"/>
                  </a:solidFill>
                  <a:round/>
                  <a:headEnd/>
                  <a:tailEnd/>
                </a:ln>
              </p:spPr>
              <p:txBody>
                <a:bodyPr/>
                <a:lstStyle/>
                <a:p>
                  <a:endParaRPr lang="zh-CN" altLang="en-US"/>
                </a:p>
              </p:txBody>
            </p:sp>
            <p:sp>
              <p:nvSpPr>
                <p:cNvPr id="57417" name="Line 13"/>
                <p:cNvSpPr>
                  <a:spLocks noChangeShapeType="1"/>
                </p:cNvSpPr>
                <p:nvPr/>
              </p:nvSpPr>
              <p:spPr bwMode="auto">
                <a:xfrm flipV="1">
                  <a:off x="10111" y="13305"/>
                  <a:ext cx="0" cy="266"/>
                </a:xfrm>
                <a:prstGeom prst="line">
                  <a:avLst/>
                </a:prstGeom>
                <a:noFill/>
                <a:ln w="9525">
                  <a:solidFill>
                    <a:srgbClr val="000000"/>
                  </a:solidFill>
                  <a:round/>
                  <a:headEnd/>
                  <a:tailEnd/>
                </a:ln>
              </p:spPr>
              <p:txBody>
                <a:bodyPr/>
                <a:lstStyle/>
                <a:p>
                  <a:endParaRPr lang="zh-CN" altLang="en-US"/>
                </a:p>
              </p:txBody>
            </p:sp>
            <p:sp>
              <p:nvSpPr>
                <p:cNvPr id="57418" name="Text Box 14"/>
                <p:cNvSpPr txBox="1">
                  <a:spLocks noChangeArrowheads="1"/>
                </p:cNvSpPr>
                <p:nvPr/>
              </p:nvSpPr>
              <p:spPr bwMode="auto">
                <a:xfrm>
                  <a:off x="9421" y="12703"/>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K</a:t>
                  </a:r>
                </a:p>
              </p:txBody>
            </p:sp>
            <p:sp>
              <p:nvSpPr>
                <p:cNvPr id="57419" name="Line 15"/>
                <p:cNvSpPr>
                  <a:spLocks noChangeShapeType="1"/>
                </p:cNvSpPr>
                <p:nvPr/>
              </p:nvSpPr>
              <p:spPr bwMode="auto">
                <a:xfrm>
                  <a:off x="9031" y="13319"/>
                  <a:ext cx="1080" cy="0"/>
                </a:xfrm>
                <a:prstGeom prst="line">
                  <a:avLst/>
                </a:prstGeom>
                <a:noFill/>
                <a:ln w="9525">
                  <a:solidFill>
                    <a:srgbClr val="000000"/>
                  </a:solidFill>
                  <a:round/>
                  <a:headEnd/>
                  <a:tailEnd/>
                </a:ln>
              </p:spPr>
              <p:txBody>
                <a:bodyPr/>
                <a:lstStyle/>
                <a:p>
                  <a:endParaRPr lang="zh-CN" altLang="en-US"/>
                </a:p>
              </p:txBody>
            </p:sp>
          </p:grpSp>
          <p:sp>
            <p:nvSpPr>
              <p:cNvPr id="57408" name="Line 16"/>
              <p:cNvSpPr>
                <a:spLocks noChangeShapeType="1"/>
              </p:cNvSpPr>
              <p:nvPr/>
            </p:nvSpPr>
            <p:spPr bwMode="auto">
              <a:xfrm flipV="1">
                <a:off x="7876" y="12689"/>
                <a:ext cx="0" cy="224"/>
              </a:xfrm>
              <a:prstGeom prst="line">
                <a:avLst/>
              </a:prstGeom>
              <a:noFill/>
              <a:ln w="9525">
                <a:solidFill>
                  <a:srgbClr val="000000"/>
                </a:solidFill>
                <a:round/>
                <a:headEnd/>
                <a:tailEnd/>
              </a:ln>
            </p:spPr>
            <p:txBody>
              <a:bodyPr/>
              <a:lstStyle/>
              <a:p>
                <a:endParaRPr lang="zh-CN" altLang="en-US"/>
              </a:p>
            </p:txBody>
          </p:sp>
          <p:sp>
            <p:nvSpPr>
              <p:cNvPr id="57409" name="Line 17"/>
              <p:cNvSpPr>
                <a:spLocks noChangeShapeType="1"/>
              </p:cNvSpPr>
              <p:nvPr/>
            </p:nvSpPr>
            <p:spPr bwMode="auto">
              <a:xfrm>
                <a:off x="7876" y="12702"/>
                <a:ext cx="840" cy="0"/>
              </a:xfrm>
              <a:prstGeom prst="line">
                <a:avLst/>
              </a:prstGeom>
              <a:noFill/>
              <a:ln w="9525">
                <a:solidFill>
                  <a:srgbClr val="000000"/>
                </a:solidFill>
                <a:round/>
                <a:headEnd/>
                <a:tailEnd/>
              </a:ln>
            </p:spPr>
            <p:txBody>
              <a:bodyPr/>
              <a:lstStyle/>
              <a:p>
                <a:endParaRPr lang="zh-CN" altLang="en-US"/>
              </a:p>
            </p:txBody>
          </p:sp>
          <p:sp>
            <p:nvSpPr>
              <p:cNvPr id="57410" name="Line 18"/>
              <p:cNvSpPr>
                <a:spLocks noChangeShapeType="1"/>
              </p:cNvSpPr>
              <p:nvPr/>
            </p:nvSpPr>
            <p:spPr bwMode="auto">
              <a:xfrm>
                <a:off x="8701" y="12717"/>
                <a:ext cx="0" cy="210"/>
              </a:xfrm>
              <a:prstGeom prst="line">
                <a:avLst/>
              </a:prstGeom>
              <a:noFill/>
              <a:ln w="9525">
                <a:solidFill>
                  <a:srgbClr val="000000"/>
                </a:solidFill>
                <a:round/>
                <a:headEnd/>
                <a:tailEnd/>
              </a:ln>
            </p:spPr>
            <p:txBody>
              <a:bodyPr/>
              <a:lstStyle/>
              <a:p>
                <a:endParaRPr lang="zh-CN" altLang="en-US"/>
              </a:p>
            </p:txBody>
          </p:sp>
          <p:sp>
            <p:nvSpPr>
              <p:cNvPr id="57411" name="Line 19"/>
              <p:cNvSpPr>
                <a:spLocks noChangeShapeType="1"/>
              </p:cNvSpPr>
              <p:nvPr/>
            </p:nvSpPr>
            <p:spPr bwMode="auto">
              <a:xfrm flipV="1">
                <a:off x="8296" y="12493"/>
                <a:ext cx="0" cy="210"/>
              </a:xfrm>
              <a:prstGeom prst="line">
                <a:avLst/>
              </a:prstGeom>
              <a:noFill/>
              <a:ln w="9525">
                <a:solidFill>
                  <a:srgbClr val="000000"/>
                </a:solidFill>
                <a:round/>
                <a:headEnd/>
                <a:tailEnd/>
              </a:ln>
            </p:spPr>
            <p:txBody>
              <a:bodyPr/>
              <a:lstStyle/>
              <a:p>
                <a:endParaRPr lang="zh-CN" altLang="en-US"/>
              </a:p>
            </p:txBody>
          </p:sp>
        </p:grpSp>
        <p:grpSp>
          <p:nvGrpSpPr>
            <p:cNvPr id="57349" name="Group 20"/>
            <p:cNvGrpSpPr>
              <a:grpSpLocks/>
            </p:cNvGrpSpPr>
            <p:nvPr/>
          </p:nvGrpSpPr>
          <p:grpSpPr bwMode="auto">
            <a:xfrm>
              <a:off x="2281" y="1412"/>
              <a:ext cx="7860" cy="2744"/>
              <a:chOff x="2896" y="2357"/>
              <a:chExt cx="7860" cy="2744"/>
            </a:xfrm>
          </p:grpSpPr>
          <p:sp>
            <p:nvSpPr>
              <p:cNvPr id="57350" name="Text Box 21"/>
              <p:cNvSpPr txBox="1">
                <a:spLocks noChangeArrowheads="1"/>
              </p:cNvSpPr>
              <p:nvPr/>
            </p:nvSpPr>
            <p:spPr bwMode="auto">
              <a:xfrm>
                <a:off x="8956" y="2371"/>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A</a:t>
                </a:r>
              </a:p>
            </p:txBody>
          </p:sp>
          <p:sp>
            <p:nvSpPr>
              <p:cNvPr id="57351" name="Line 22"/>
              <p:cNvSpPr>
                <a:spLocks noChangeShapeType="1"/>
              </p:cNvSpPr>
              <p:nvPr/>
            </p:nvSpPr>
            <p:spPr bwMode="auto">
              <a:xfrm flipV="1">
                <a:off x="8026" y="2931"/>
                <a:ext cx="0" cy="224"/>
              </a:xfrm>
              <a:prstGeom prst="line">
                <a:avLst/>
              </a:prstGeom>
              <a:noFill/>
              <a:ln w="9525">
                <a:solidFill>
                  <a:srgbClr val="000000"/>
                </a:solidFill>
                <a:round/>
                <a:headEnd/>
                <a:tailEnd/>
              </a:ln>
            </p:spPr>
            <p:txBody>
              <a:bodyPr/>
              <a:lstStyle/>
              <a:p>
                <a:endParaRPr lang="zh-CN" altLang="en-US"/>
              </a:p>
            </p:txBody>
          </p:sp>
          <p:sp>
            <p:nvSpPr>
              <p:cNvPr id="57352" name="Line 23"/>
              <p:cNvSpPr>
                <a:spLocks noChangeShapeType="1"/>
              </p:cNvSpPr>
              <p:nvPr/>
            </p:nvSpPr>
            <p:spPr bwMode="auto">
              <a:xfrm>
                <a:off x="8026" y="2931"/>
                <a:ext cx="2175" cy="0"/>
              </a:xfrm>
              <a:prstGeom prst="line">
                <a:avLst/>
              </a:prstGeom>
              <a:noFill/>
              <a:ln w="9525">
                <a:solidFill>
                  <a:srgbClr val="000000"/>
                </a:solidFill>
                <a:round/>
                <a:headEnd/>
                <a:tailEnd/>
              </a:ln>
            </p:spPr>
            <p:txBody>
              <a:bodyPr/>
              <a:lstStyle/>
              <a:p>
                <a:endParaRPr lang="zh-CN" altLang="en-US"/>
              </a:p>
            </p:txBody>
          </p:sp>
          <p:sp>
            <p:nvSpPr>
              <p:cNvPr id="57353" name="Line 24"/>
              <p:cNvSpPr>
                <a:spLocks noChangeShapeType="1"/>
              </p:cNvSpPr>
              <p:nvPr/>
            </p:nvSpPr>
            <p:spPr bwMode="auto">
              <a:xfrm>
                <a:off x="10201" y="2931"/>
                <a:ext cx="0" cy="224"/>
              </a:xfrm>
              <a:prstGeom prst="line">
                <a:avLst/>
              </a:prstGeom>
              <a:noFill/>
              <a:ln w="9525">
                <a:solidFill>
                  <a:srgbClr val="000000"/>
                </a:solidFill>
                <a:round/>
                <a:headEnd/>
                <a:tailEnd/>
              </a:ln>
            </p:spPr>
            <p:txBody>
              <a:bodyPr/>
              <a:lstStyle/>
              <a:p>
                <a:endParaRPr lang="zh-CN" altLang="en-US"/>
              </a:p>
            </p:txBody>
          </p:sp>
          <p:sp>
            <p:nvSpPr>
              <p:cNvPr id="57354" name="Line 25"/>
              <p:cNvSpPr>
                <a:spLocks noChangeShapeType="1"/>
              </p:cNvSpPr>
              <p:nvPr/>
            </p:nvSpPr>
            <p:spPr bwMode="auto">
              <a:xfrm flipV="1">
                <a:off x="9106" y="2707"/>
                <a:ext cx="0" cy="224"/>
              </a:xfrm>
              <a:prstGeom prst="line">
                <a:avLst/>
              </a:prstGeom>
              <a:noFill/>
              <a:ln w="9525">
                <a:solidFill>
                  <a:srgbClr val="000000"/>
                </a:solidFill>
                <a:round/>
                <a:headEnd/>
                <a:tailEnd/>
              </a:ln>
            </p:spPr>
            <p:txBody>
              <a:bodyPr/>
              <a:lstStyle/>
              <a:p>
                <a:endParaRPr lang="zh-CN" altLang="en-US"/>
              </a:p>
            </p:txBody>
          </p:sp>
          <p:sp>
            <p:nvSpPr>
              <p:cNvPr id="57355" name="Text Box 26"/>
              <p:cNvSpPr txBox="1">
                <a:spLocks noChangeArrowheads="1"/>
              </p:cNvSpPr>
              <p:nvPr/>
            </p:nvSpPr>
            <p:spPr bwMode="auto">
              <a:xfrm>
                <a:off x="10066" y="3140"/>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C</a:t>
                </a:r>
              </a:p>
            </p:txBody>
          </p:sp>
          <p:grpSp>
            <p:nvGrpSpPr>
              <p:cNvPr id="57356" name="Group 27"/>
              <p:cNvGrpSpPr>
                <a:grpSpLocks/>
              </p:cNvGrpSpPr>
              <p:nvPr/>
            </p:nvGrpSpPr>
            <p:grpSpPr bwMode="auto">
              <a:xfrm>
                <a:off x="9136" y="3463"/>
                <a:ext cx="1620" cy="1638"/>
                <a:chOff x="7216" y="12493"/>
                <a:chExt cx="1620" cy="1638"/>
              </a:xfrm>
            </p:grpSpPr>
            <p:sp>
              <p:nvSpPr>
                <p:cNvPr id="57392" name="Text Box 28"/>
                <p:cNvSpPr txBox="1">
                  <a:spLocks noChangeArrowheads="1"/>
                </p:cNvSpPr>
                <p:nvPr/>
              </p:nvSpPr>
              <p:spPr bwMode="auto">
                <a:xfrm>
                  <a:off x="8551" y="12934"/>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H</a:t>
                  </a:r>
                </a:p>
              </p:txBody>
            </p:sp>
            <p:grpSp>
              <p:nvGrpSpPr>
                <p:cNvPr id="57393" name="Group 29"/>
                <p:cNvGrpSpPr>
                  <a:grpSpLocks/>
                </p:cNvGrpSpPr>
                <p:nvPr/>
              </p:nvGrpSpPr>
              <p:grpSpPr bwMode="auto">
                <a:xfrm>
                  <a:off x="7216" y="12913"/>
                  <a:ext cx="1350" cy="1218"/>
                  <a:chOff x="8896" y="12703"/>
                  <a:chExt cx="1350" cy="1218"/>
                </a:xfrm>
              </p:grpSpPr>
              <p:sp>
                <p:nvSpPr>
                  <p:cNvPr id="57398" name="Text Box 30"/>
                  <p:cNvSpPr txBox="1">
                    <a:spLocks noChangeArrowheads="1"/>
                  </p:cNvSpPr>
                  <p:nvPr/>
                </p:nvSpPr>
                <p:spPr bwMode="auto">
                  <a:xfrm>
                    <a:off x="9421" y="13578"/>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E</a:t>
                    </a:r>
                  </a:p>
                </p:txBody>
              </p:sp>
              <p:sp>
                <p:nvSpPr>
                  <p:cNvPr id="57399" name="Text Box 31"/>
                  <p:cNvSpPr txBox="1">
                    <a:spLocks noChangeArrowheads="1"/>
                  </p:cNvSpPr>
                  <p:nvPr/>
                </p:nvSpPr>
                <p:spPr bwMode="auto">
                  <a:xfrm>
                    <a:off x="9961" y="13577"/>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F</a:t>
                    </a:r>
                  </a:p>
                </p:txBody>
              </p:sp>
              <p:sp>
                <p:nvSpPr>
                  <p:cNvPr id="57400" name="Text Box 32"/>
                  <p:cNvSpPr txBox="1">
                    <a:spLocks noChangeArrowheads="1"/>
                  </p:cNvSpPr>
                  <p:nvPr/>
                </p:nvSpPr>
                <p:spPr bwMode="auto">
                  <a:xfrm>
                    <a:off x="8896" y="13577"/>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D</a:t>
                    </a:r>
                  </a:p>
                </p:txBody>
              </p:sp>
              <p:sp>
                <p:nvSpPr>
                  <p:cNvPr id="57401" name="Line 33"/>
                  <p:cNvSpPr>
                    <a:spLocks noChangeShapeType="1"/>
                  </p:cNvSpPr>
                  <p:nvPr/>
                </p:nvSpPr>
                <p:spPr bwMode="auto">
                  <a:xfrm flipV="1">
                    <a:off x="9031" y="13305"/>
                    <a:ext cx="0" cy="266"/>
                  </a:xfrm>
                  <a:prstGeom prst="line">
                    <a:avLst/>
                  </a:prstGeom>
                  <a:noFill/>
                  <a:ln w="9525">
                    <a:solidFill>
                      <a:srgbClr val="000000"/>
                    </a:solidFill>
                    <a:round/>
                    <a:headEnd/>
                    <a:tailEnd/>
                  </a:ln>
                </p:spPr>
                <p:txBody>
                  <a:bodyPr/>
                  <a:lstStyle/>
                  <a:p>
                    <a:endParaRPr lang="zh-CN" altLang="en-US"/>
                  </a:p>
                </p:txBody>
              </p:sp>
              <p:sp>
                <p:nvSpPr>
                  <p:cNvPr id="57402" name="Line 34"/>
                  <p:cNvSpPr>
                    <a:spLocks noChangeShapeType="1"/>
                  </p:cNvSpPr>
                  <p:nvPr/>
                </p:nvSpPr>
                <p:spPr bwMode="auto">
                  <a:xfrm flipV="1">
                    <a:off x="9556" y="13018"/>
                    <a:ext cx="0" cy="554"/>
                  </a:xfrm>
                  <a:prstGeom prst="line">
                    <a:avLst/>
                  </a:prstGeom>
                  <a:noFill/>
                  <a:ln w="9525">
                    <a:solidFill>
                      <a:srgbClr val="000000"/>
                    </a:solidFill>
                    <a:round/>
                    <a:headEnd/>
                    <a:tailEnd/>
                  </a:ln>
                </p:spPr>
                <p:txBody>
                  <a:bodyPr/>
                  <a:lstStyle/>
                  <a:p>
                    <a:endParaRPr lang="zh-CN" altLang="en-US"/>
                  </a:p>
                </p:txBody>
              </p:sp>
              <p:sp>
                <p:nvSpPr>
                  <p:cNvPr id="57403" name="Line 35"/>
                  <p:cNvSpPr>
                    <a:spLocks noChangeShapeType="1"/>
                  </p:cNvSpPr>
                  <p:nvPr/>
                </p:nvSpPr>
                <p:spPr bwMode="auto">
                  <a:xfrm flipV="1">
                    <a:off x="10111" y="13305"/>
                    <a:ext cx="0" cy="266"/>
                  </a:xfrm>
                  <a:prstGeom prst="line">
                    <a:avLst/>
                  </a:prstGeom>
                  <a:noFill/>
                  <a:ln w="9525">
                    <a:solidFill>
                      <a:srgbClr val="000000"/>
                    </a:solidFill>
                    <a:round/>
                    <a:headEnd/>
                    <a:tailEnd/>
                  </a:ln>
                </p:spPr>
                <p:txBody>
                  <a:bodyPr/>
                  <a:lstStyle/>
                  <a:p>
                    <a:endParaRPr lang="zh-CN" altLang="en-US"/>
                  </a:p>
                </p:txBody>
              </p:sp>
              <p:sp>
                <p:nvSpPr>
                  <p:cNvPr id="57404" name="Text Box 36"/>
                  <p:cNvSpPr txBox="1">
                    <a:spLocks noChangeArrowheads="1"/>
                  </p:cNvSpPr>
                  <p:nvPr/>
                </p:nvSpPr>
                <p:spPr bwMode="auto">
                  <a:xfrm>
                    <a:off x="9421" y="12703"/>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K</a:t>
                    </a:r>
                  </a:p>
                </p:txBody>
              </p:sp>
              <p:sp>
                <p:nvSpPr>
                  <p:cNvPr id="57405" name="Line 37"/>
                  <p:cNvSpPr>
                    <a:spLocks noChangeShapeType="1"/>
                  </p:cNvSpPr>
                  <p:nvPr/>
                </p:nvSpPr>
                <p:spPr bwMode="auto">
                  <a:xfrm>
                    <a:off x="9031" y="13319"/>
                    <a:ext cx="1080" cy="0"/>
                  </a:xfrm>
                  <a:prstGeom prst="line">
                    <a:avLst/>
                  </a:prstGeom>
                  <a:noFill/>
                  <a:ln w="9525">
                    <a:solidFill>
                      <a:srgbClr val="000000"/>
                    </a:solidFill>
                    <a:round/>
                    <a:headEnd/>
                    <a:tailEnd/>
                  </a:ln>
                </p:spPr>
                <p:txBody>
                  <a:bodyPr/>
                  <a:lstStyle/>
                  <a:p>
                    <a:endParaRPr lang="zh-CN" altLang="en-US"/>
                  </a:p>
                </p:txBody>
              </p:sp>
            </p:grpSp>
            <p:sp>
              <p:nvSpPr>
                <p:cNvPr id="57394" name="Line 38"/>
                <p:cNvSpPr>
                  <a:spLocks noChangeShapeType="1"/>
                </p:cNvSpPr>
                <p:nvPr/>
              </p:nvSpPr>
              <p:spPr bwMode="auto">
                <a:xfrm flipV="1">
                  <a:off x="7876" y="12689"/>
                  <a:ext cx="0" cy="224"/>
                </a:xfrm>
                <a:prstGeom prst="line">
                  <a:avLst/>
                </a:prstGeom>
                <a:noFill/>
                <a:ln w="9525">
                  <a:solidFill>
                    <a:srgbClr val="000000"/>
                  </a:solidFill>
                  <a:round/>
                  <a:headEnd/>
                  <a:tailEnd/>
                </a:ln>
              </p:spPr>
              <p:txBody>
                <a:bodyPr/>
                <a:lstStyle/>
                <a:p>
                  <a:endParaRPr lang="zh-CN" altLang="en-US"/>
                </a:p>
              </p:txBody>
            </p:sp>
            <p:sp>
              <p:nvSpPr>
                <p:cNvPr id="57395" name="Line 39"/>
                <p:cNvSpPr>
                  <a:spLocks noChangeShapeType="1"/>
                </p:cNvSpPr>
                <p:nvPr/>
              </p:nvSpPr>
              <p:spPr bwMode="auto">
                <a:xfrm>
                  <a:off x="7876" y="12702"/>
                  <a:ext cx="840" cy="0"/>
                </a:xfrm>
                <a:prstGeom prst="line">
                  <a:avLst/>
                </a:prstGeom>
                <a:noFill/>
                <a:ln w="9525">
                  <a:solidFill>
                    <a:srgbClr val="000000"/>
                  </a:solidFill>
                  <a:round/>
                  <a:headEnd/>
                  <a:tailEnd/>
                </a:ln>
              </p:spPr>
              <p:txBody>
                <a:bodyPr/>
                <a:lstStyle/>
                <a:p>
                  <a:endParaRPr lang="zh-CN" altLang="en-US"/>
                </a:p>
              </p:txBody>
            </p:sp>
            <p:sp>
              <p:nvSpPr>
                <p:cNvPr id="57396" name="Line 40"/>
                <p:cNvSpPr>
                  <a:spLocks noChangeShapeType="1"/>
                </p:cNvSpPr>
                <p:nvPr/>
              </p:nvSpPr>
              <p:spPr bwMode="auto">
                <a:xfrm>
                  <a:off x="8701" y="12717"/>
                  <a:ext cx="0" cy="210"/>
                </a:xfrm>
                <a:prstGeom prst="line">
                  <a:avLst/>
                </a:prstGeom>
                <a:noFill/>
                <a:ln w="9525">
                  <a:solidFill>
                    <a:srgbClr val="000000"/>
                  </a:solidFill>
                  <a:round/>
                  <a:headEnd/>
                  <a:tailEnd/>
                </a:ln>
              </p:spPr>
              <p:txBody>
                <a:bodyPr/>
                <a:lstStyle/>
                <a:p>
                  <a:endParaRPr lang="zh-CN" altLang="en-US"/>
                </a:p>
              </p:txBody>
            </p:sp>
            <p:sp>
              <p:nvSpPr>
                <p:cNvPr id="57397" name="Line 41"/>
                <p:cNvSpPr>
                  <a:spLocks noChangeShapeType="1"/>
                </p:cNvSpPr>
                <p:nvPr/>
              </p:nvSpPr>
              <p:spPr bwMode="auto">
                <a:xfrm flipV="1">
                  <a:off x="8296" y="12493"/>
                  <a:ext cx="0" cy="210"/>
                </a:xfrm>
                <a:prstGeom prst="line">
                  <a:avLst/>
                </a:prstGeom>
                <a:noFill/>
                <a:ln w="9525">
                  <a:solidFill>
                    <a:srgbClr val="000000"/>
                  </a:solidFill>
                  <a:round/>
                  <a:headEnd/>
                  <a:tailEnd/>
                </a:ln>
              </p:spPr>
              <p:txBody>
                <a:bodyPr/>
                <a:lstStyle/>
                <a:p>
                  <a:endParaRPr lang="zh-CN" altLang="en-US"/>
                </a:p>
              </p:txBody>
            </p:sp>
          </p:grpSp>
          <p:grpSp>
            <p:nvGrpSpPr>
              <p:cNvPr id="57357" name="Group 42"/>
              <p:cNvGrpSpPr>
                <a:grpSpLocks/>
              </p:cNvGrpSpPr>
              <p:nvPr/>
            </p:nvGrpSpPr>
            <p:grpSpPr bwMode="auto">
              <a:xfrm>
                <a:off x="2896" y="2357"/>
                <a:ext cx="5280" cy="2003"/>
                <a:chOff x="2896" y="13817"/>
                <a:chExt cx="5280" cy="2003"/>
              </a:xfrm>
            </p:grpSpPr>
            <p:grpSp>
              <p:nvGrpSpPr>
                <p:cNvPr id="57358" name="Group 43"/>
                <p:cNvGrpSpPr>
                  <a:grpSpLocks/>
                </p:cNvGrpSpPr>
                <p:nvPr/>
              </p:nvGrpSpPr>
              <p:grpSpPr bwMode="auto">
                <a:xfrm>
                  <a:off x="2896" y="13817"/>
                  <a:ext cx="4005" cy="2003"/>
                  <a:chOff x="2671" y="11170"/>
                  <a:chExt cx="4005" cy="2003"/>
                </a:xfrm>
              </p:grpSpPr>
              <p:sp>
                <p:nvSpPr>
                  <p:cNvPr id="57361" name="Text Box 44"/>
                  <p:cNvSpPr txBox="1">
                    <a:spLocks noChangeArrowheads="1"/>
                  </p:cNvSpPr>
                  <p:nvPr/>
                </p:nvSpPr>
                <p:spPr bwMode="auto">
                  <a:xfrm>
                    <a:off x="4531" y="11170"/>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A</a:t>
                    </a:r>
                  </a:p>
                </p:txBody>
              </p:sp>
              <p:grpSp>
                <p:nvGrpSpPr>
                  <p:cNvPr id="57362" name="Group 45"/>
                  <p:cNvGrpSpPr>
                    <a:grpSpLocks/>
                  </p:cNvGrpSpPr>
                  <p:nvPr/>
                </p:nvGrpSpPr>
                <p:grpSpPr bwMode="auto">
                  <a:xfrm>
                    <a:off x="2671" y="11953"/>
                    <a:ext cx="1845" cy="1219"/>
                    <a:chOff x="2671" y="11953"/>
                    <a:chExt cx="1845" cy="1219"/>
                  </a:xfrm>
                </p:grpSpPr>
                <p:sp>
                  <p:nvSpPr>
                    <p:cNvPr id="57380" name="Text Box 46"/>
                    <p:cNvSpPr txBox="1">
                      <a:spLocks noChangeArrowheads="1"/>
                    </p:cNvSpPr>
                    <p:nvPr/>
                  </p:nvSpPr>
                  <p:spPr bwMode="auto">
                    <a:xfrm>
                      <a:off x="3466" y="11953"/>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B</a:t>
                      </a:r>
                    </a:p>
                  </p:txBody>
                </p:sp>
                <p:grpSp>
                  <p:nvGrpSpPr>
                    <p:cNvPr id="57381" name="Group 47"/>
                    <p:cNvGrpSpPr>
                      <a:grpSpLocks/>
                    </p:cNvGrpSpPr>
                    <p:nvPr/>
                  </p:nvGrpSpPr>
                  <p:grpSpPr bwMode="auto">
                    <a:xfrm>
                      <a:off x="2671" y="12542"/>
                      <a:ext cx="1845" cy="630"/>
                      <a:chOff x="2671" y="12542"/>
                      <a:chExt cx="1845" cy="630"/>
                    </a:xfrm>
                  </p:grpSpPr>
                  <p:sp>
                    <p:nvSpPr>
                      <p:cNvPr id="57383" name="Text Box 48"/>
                      <p:cNvSpPr txBox="1">
                        <a:spLocks noChangeArrowheads="1"/>
                      </p:cNvSpPr>
                      <p:nvPr/>
                    </p:nvSpPr>
                    <p:spPr bwMode="auto">
                      <a:xfrm>
                        <a:off x="3196" y="12829"/>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E</a:t>
                        </a:r>
                      </a:p>
                    </p:txBody>
                  </p:sp>
                  <p:sp>
                    <p:nvSpPr>
                      <p:cNvPr id="57384" name="Text Box 49"/>
                      <p:cNvSpPr txBox="1">
                        <a:spLocks noChangeArrowheads="1"/>
                      </p:cNvSpPr>
                      <p:nvPr/>
                    </p:nvSpPr>
                    <p:spPr bwMode="auto">
                      <a:xfrm>
                        <a:off x="3736" y="12828"/>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F</a:t>
                        </a:r>
                      </a:p>
                    </p:txBody>
                  </p:sp>
                  <p:sp>
                    <p:nvSpPr>
                      <p:cNvPr id="57385" name="Text Box 50"/>
                      <p:cNvSpPr txBox="1">
                        <a:spLocks noChangeArrowheads="1"/>
                      </p:cNvSpPr>
                      <p:nvPr/>
                    </p:nvSpPr>
                    <p:spPr bwMode="auto">
                      <a:xfrm>
                        <a:off x="4231" y="12828"/>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G</a:t>
                        </a:r>
                      </a:p>
                    </p:txBody>
                  </p:sp>
                  <p:sp>
                    <p:nvSpPr>
                      <p:cNvPr id="57386" name="Text Box 51"/>
                      <p:cNvSpPr txBox="1">
                        <a:spLocks noChangeArrowheads="1"/>
                      </p:cNvSpPr>
                      <p:nvPr/>
                    </p:nvSpPr>
                    <p:spPr bwMode="auto">
                      <a:xfrm>
                        <a:off x="2671" y="12828"/>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D</a:t>
                        </a:r>
                      </a:p>
                    </p:txBody>
                  </p:sp>
                  <p:sp>
                    <p:nvSpPr>
                      <p:cNvPr id="57387" name="Line 52"/>
                      <p:cNvSpPr>
                        <a:spLocks noChangeShapeType="1"/>
                      </p:cNvSpPr>
                      <p:nvPr/>
                    </p:nvSpPr>
                    <p:spPr bwMode="auto">
                      <a:xfrm flipV="1">
                        <a:off x="2806" y="12556"/>
                        <a:ext cx="0" cy="266"/>
                      </a:xfrm>
                      <a:prstGeom prst="line">
                        <a:avLst/>
                      </a:prstGeom>
                      <a:noFill/>
                      <a:ln w="9525">
                        <a:solidFill>
                          <a:srgbClr val="000000"/>
                        </a:solidFill>
                        <a:round/>
                        <a:headEnd/>
                        <a:tailEnd/>
                      </a:ln>
                    </p:spPr>
                    <p:txBody>
                      <a:bodyPr/>
                      <a:lstStyle/>
                      <a:p>
                        <a:endParaRPr lang="zh-CN" altLang="en-US"/>
                      </a:p>
                    </p:txBody>
                  </p:sp>
                  <p:sp>
                    <p:nvSpPr>
                      <p:cNvPr id="57388" name="Line 53"/>
                      <p:cNvSpPr>
                        <a:spLocks noChangeShapeType="1"/>
                      </p:cNvSpPr>
                      <p:nvPr/>
                    </p:nvSpPr>
                    <p:spPr bwMode="auto">
                      <a:xfrm>
                        <a:off x="2806" y="12556"/>
                        <a:ext cx="1590" cy="0"/>
                      </a:xfrm>
                      <a:prstGeom prst="line">
                        <a:avLst/>
                      </a:prstGeom>
                      <a:noFill/>
                      <a:ln w="9525">
                        <a:solidFill>
                          <a:srgbClr val="000000"/>
                        </a:solidFill>
                        <a:round/>
                        <a:headEnd/>
                        <a:tailEnd/>
                      </a:ln>
                    </p:spPr>
                    <p:txBody>
                      <a:bodyPr/>
                      <a:lstStyle/>
                      <a:p>
                        <a:endParaRPr lang="zh-CN" altLang="en-US"/>
                      </a:p>
                    </p:txBody>
                  </p:sp>
                  <p:sp>
                    <p:nvSpPr>
                      <p:cNvPr id="57389" name="Line 54"/>
                      <p:cNvSpPr>
                        <a:spLocks noChangeShapeType="1"/>
                      </p:cNvSpPr>
                      <p:nvPr/>
                    </p:nvSpPr>
                    <p:spPr bwMode="auto">
                      <a:xfrm flipV="1">
                        <a:off x="3331" y="12542"/>
                        <a:ext cx="0" cy="266"/>
                      </a:xfrm>
                      <a:prstGeom prst="line">
                        <a:avLst/>
                      </a:prstGeom>
                      <a:noFill/>
                      <a:ln w="9525">
                        <a:solidFill>
                          <a:srgbClr val="000000"/>
                        </a:solidFill>
                        <a:round/>
                        <a:headEnd/>
                        <a:tailEnd/>
                      </a:ln>
                    </p:spPr>
                    <p:txBody>
                      <a:bodyPr/>
                      <a:lstStyle/>
                      <a:p>
                        <a:endParaRPr lang="zh-CN" altLang="en-US"/>
                      </a:p>
                    </p:txBody>
                  </p:sp>
                  <p:sp>
                    <p:nvSpPr>
                      <p:cNvPr id="57390" name="Line 55"/>
                      <p:cNvSpPr>
                        <a:spLocks noChangeShapeType="1"/>
                      </p:cNvSpPr>
                      <p:nvPr/>
                    </p:nvSpPr>
                    <p:spPr bwMode="auto">
                      <a:xfrm flipV="1">
                        <a:off x="3871" y="12556"/>
                        <a:ext cx="0" cy="266"/>
                      </a:xfrm>
                      <a:prstGeom prst="line">
                        <a:avLst/>
                      </a:prstGeom>
                      <a:noFill/>
                      <a:ln w="9525">
                        <a:solidFill>
                          <a:srgbClr val="000000"/>
                        </a:solidFill>
                        <a:round/>
                        <a:headEnd/>
                        <a:tailEnd/>
                      </a:ln>
                    </p:spPr>
                    <p:txBody>
                      <a:bodyPr/>
                      <a:lstStyle/>
                      <a:p>
                        <a:endParaRPr lang="zh-CN" altLang="en-US"/>
                      </a:p>
                    </p:txBody>
                  </p:sp>
                  <p:sp>
                    <p:nvSpPr>
                      <p:cNvPr id="57391" name="Line 56"/>
                      <p:cNvSpPr>
                        <a:spLocks noChangeShapeType="1"/>
                      </p:cNvSpPr>
                      <p:nvPr/>
                    </p:nvSpPr>
                    <p:spPr bwMode="auto">
                      <a:xfrm flipV="1">
                        <a:off x="4396" y="12542"/>
                        <a:ext cx="0" cy="266"/>
                      </a:xfrm>
                      <a:prstGeom prst="line">
                        <a:avLst/>
                      </a:prstGeom>
                      <a:noFill/>
                      <a:ln w="9525">
                        <a:solidFill>
                          <a:srgbClr val="000000"/>
                        </a:solidFill>
                        <a:round/>
                        <a:headEnd/>
                        <a:tailEnd/>
                      </a:ln>
                    </p:spPr>
                    <p:txBody>
                      <a:bodyPr/>
                      <a:lstStyle/>
                      <a:p>
                        <a:endParaRPr lang="zh-CN" altLang="en-US"/>
                      </a:p>
                    </p:txBody>
                  </p:sp>
                </p:grpSp>
                <p:sp>
                  <p:nvSpPr>
                    <p:cNvPr id="57382" name="Line 57"/>
                    <p:cNvSpPr>
                      <a:spLocks noChangeShapeType="1"/>
                    </p:cNvSpPr>
                    <p:nvPr/>
                  </p:nvSpPr>
                  <p:spPr bwMode="auto">
                    <a:xfrm flipV="1">
                      <a:off x="3616" y="12282"/>
                      <a:ext cx="0" cy="273"/>
                    </a:xfrm>
                    <a:prstGeom prst="line">
                      <a:avLst/>
                    </a:prstGeom>
                    <a:noFill/>
                    <a:ln w="9525">
                      <a:solidFill>
                        <a:srgbClr val="000000"/>
                      </a:solidFill>
                      <a:round/>
                      <a:headEnd/>
                      <a:tailEnd/>
                    </a:ln>
                  </p:spPr>
                  <p:txBody>
                    <a:bodyPr/>
                    <a:lstStyle/>
                    <a:p>
                      <a:endParaRPr lang="zh-CN" altLang="en-US"/>
                    </a:p>
                  </p:txBody>
                </p:sp>
              </p:grpSp>
              <p:grpSp>
                <p:nvGrpSpPr>
                  <p:cNvPr id="57363" name="Group 58"/>
                  <p:cNvGrpSpPr>
                    <a:grpSpLocks/>
                  </p:cNvGrpSpPr>
                  <p:nvPr/>
                </p:nvGrpSpPr>
                <p:grpSpPr bwMode="auto">
                  <a:xfrm>
                    <a:off x="4831" y="11954"/>
                    <a:ext cx="1845" cy="1219"/>
                    <a:chOff x="2671" y="11953"/>
                    <a:chExt cx="1845" cy="1219"/>
                  </a:xfrm>
                </p:grpSpPr>
                <p:sp>
                  <p:nvSpPr>
                    <p:cNvPr id="57368" name="Text Box 59"/>
                    <p:cNvSpPr txBox="1">
                      <a:spLocks noChangeArrowheads="1"/>
                    </p:cNvSpPr>
                    <p:nvPr/>
                  </p:nvSpPr>
                  <p:spPr bwMode="auto">
                    <a:xfrm>
                      <a:off x="3466" y="11953"/>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C</a:t>
                      </a:r>
                    </a:p>
                  </p:txBody>
                </p:sp>
                <p:grpSp>
                  <p:nvGrpSpPr>
                    <p:cNvPr id="57369" name="Group 60"/>
                    <p:cNvGrpSpPr>
                      <a:grpSpLocks/>
                    </p:cNvGrpSpPr>
                    <p:nvPr/>
                  </p:nvGrpSpPr>
                  <p:grpSpPr bwMode="auto">
                    <a:xfrm>
                      <a:off x="2671" y="12542"/>
                      <a:ext cx="1845" cy="630"/>
                      <a:chOff x="2671" y="12542"/>
                      <a:chExt cx="1845" cy="630"/>
                    </a:xfrm>
                  </p:grpSpPr>
                  <p:sp>
                    <p:nvSpPr>
                      <p:cNvPr id="57371" name="Text Box 61"/>
                      <p:cNvSpPr txBox="1">
                        <a:spLocks noChangeArrowheads="1"/>
                      </p:cNvSpPr>
                      <p:nvPr/>
                    </p:nvSpPr>
                    <p:spPr bwMode="auto">
                      <a:xfrm>
                        <a:off x="3196" y="12829"/>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E</a:t>
                        </a:r>
                      </a:p>
                    </p:txBody>
                  </p:sp>
                  <p:sp>
                    <p:nvSpPr>
                      <p:cNvPr id="57372" name="Text Box 62"/>
                      <p:cNvSpPr txBox="1">
                        <a:spLocks noChangeArrowheads="1"/>
                      </p:cNvSpPr>
                      <p:nvPr/>
                    </p:nvSpPr>
                    <p:spPr bwMode="auto">
                      <a:xfrm>
                        <a:off x="3736" y="12828"/>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F</a:t>
                        </a:r>
                      </a:p>
                    </p:txBody>
                  </p:sp>
                  <p:sp>
                    <p:nvSpPr>
                      <p:cNvPr id="57373" name="Text Box 63"/>
                      <p:cNvSpPr txBox="1">
                        <a:spLocks noChangeArrowheads="1"/>
                      </p:cNvSpPr>
                      <p:nvPr/>
                    </p:nvSpPr>
                    <p:spPr bwMode="auto">
                      <a:xfrm>
                        <a:off x="4231" y="12828"/>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H</a:t>
                        </a:r>
                      </a:p>
                    </p:txBody>
                  </p:sp>
                  <p:sp>
                    <p:nvSpPr>
                      <p:cNvPr id="57374" name="Text Box 64"/>
                      <p:cNvSpPr txBox="1">
                        <a:spLocks noChangeArrowheads="1"/>
                      </p:cNvSpPr>
                      <p:nvPr/>
                    </p:nvSpPr>
                    <p:spPr bwMode="auto">
                      <a:xfrm>
                        <a:off x="2671" y="12828"/>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D</a:t>
                        </a:r>
                      </a:p>
                    </p:txBody>
                  </p:sp>
                  <p:sp>
                    <p:nvSpPr>
                      <p:cNvPr id="57375" name="Line 65"/>
                      <p:cNvSpPr>
                        <a:spLocks noChangeShapeType="1"/>
                      </p:cNvSpPr>
                      <p:nvPr/>
                    </p:nvSpPr>
                    <p:spPr bwMode="auto">
                      <a:xfrm flipV="1">
                        <a:off x="2806" y="12556"/>
                        <a:ext cx="0" cy="266"/>
                      </a:xfrm>
                      <a:prstGeom prst="line">
                        <a:avLst/>
                      </a:prstGeom>
                      <a:noFill/>
                      <a:ln w="9525">
                        <a:solidFill>
                          <a:srgbClr val="000000"/>
                        </a:solidFill>
                        <a:round/>
                        <a:headEnd/>
                        <a:tailEnd/>
                      </a:ln>
                    </p:spPr>
                    <p:txBody>
                      <a:bodyPr/>
                      <a:lstStyle/>
                      <a:p>
                        <a:endParaRPr lang="zh-CN" altLang="en-US"/>
                      </a:p>
                    </p:txBody>
                  </p:sp>
                  <p:sp>
                    <p:nvSpPr>
                      <p:cNvPr id="57376" name="Line 66"/>
                      <p:cNvSpPr>
                        <a:spLocks noChangeShapeType="1"/>
                      </p:cNvSpPr>
                      <p:nvPr/>
                    </p:nvSpPr>
                    <p:spPr bwMode="auto">
                      <a:xfrm>
                        <a:off x="2806" y="12556"/>
                        <a:ext cx="1590" cy="0"/>
                      </a:xfrm>
                      <a:prstGeom prst="line">
                        <a:avLst/>
                      </a:prstGeom>
                      <a:noFill/>
                      <a:ln w="9525">
                        <a:solidFill>
                          <a:srgbClr val="000000"/>
                        </a:solidFill>
                        <a:round/>
                        <a:headEnd/>
                        <a:tailEnd/>
                      </a:ln>
                    </p:spPr>
                    <p:txBody>
                      <a:bodyPr/>
                      <a:lstStyle/>
                      <a:p>
                        <a:endParaRPr lang="zh-CN" altLang="en-US"/>
                      </a:p>
                    </p:txBody>
                  </p:sp>
                  <p:sp>
                    <p:nvSpPr>
                      <p:cNvPr id="57377" name="Line 67"/>
                      <p:cNvSpPr>
                        <a:spLocks noChangeShapeType="1"/>
                      </p:cNvSpPr>
                      <p:nvPr/>
                    </p:nvSpPr>
                    <p:spPr bwMode="auto">
                      <a:xfrm flipV="1">
                        <a:off x="3331" y="12542"/>
                        <a:ext cx="0" cy="266"/>
                      </a:xfrm>
                      <a:prstGeom prst="line">
                        <a:avLst/>
                      </a:prstGeom>
                      <a:noFill/>
                      <a:ln w="9525">
                        <a:solidFill>
                          <a:srgbClr val="000000"/>
                        </a:solidFill>
                        <a:round/>
                        <a:headEnd/>
                        <a:tailEnd/>
                      </a:ln>
                    </p:spPr>
                    <p:txBody>
                      <a:bodyPr/>
                      <a:lstStyle/>
                      <a:p>
                        <a:endParaRPr lang="zh-CN" altLang="en-US"/>
                      </a:p>
                    </p:txBody>
                  </p:sp>
                  <p:sp>
                    <p:nvSpPr>
                      <p:cNvPr id="57378" name="Line 68"/>
                      <p:cNvSpPr>
                        <a:spLocks noChangeShapeType="1"/>
                      </p:cNvSpPr>
                      <p:nvPr/>
                    </p:nvSpPr>
                    <p:spPr bwMode="auto">
                      <a:xfrm flipV="1">
                        <a:off x="3871" y="12556"/>
                        <a:ext cx="0" cy="266"/>
                      </a:xfrm>
                      <a:prstGeom prst="line">
                        <a:avLst/>
                      </a:prstGeom>
                      <a:noFill/>
                      <a:ln w="9525">
                        <a:solidFill>
                          <a:srgbClr val="000000"/>
                        </a:solidFill>
                        <a:round/>
                        <a:headEnd/>
                        <a:tailEnd/>
                      </a:ln>
                    </p:spPr>
                    <p:txBody>
                      <a:bodyPr/>
                      <a:lstStyle/>
                      <a:p>
                        <a:endParaRPr lang="zh-CN" altLang="en-US"/>
                      </a:p>
                    </p:txBody>
                  </p:sp>
                  <p:sp>
                    <p:nvSpPr>
                      <p:cNvPr id="57379" name="Line 69"/>
                      <p:cNvSpPr>
                        <a:spLocks noChangeShapeType="1"/>
                      </p:cNvSpPr>
                      <p:nvPr/>
                    </p:nvSpPr>
                    <p:spPr bwMode="auto">
                      <a:xfrm flipV="1">
                        <a:off x="4396" y="12542"/>
                        <a:ext cx="0" cy="266"/>
                      </a:xfrm>
                      <a:prstGeom prst="line">
                        <a:avLst/>
                      </a:prstGeom>
                      <a:noFill/>
                      <a:ln w="9525">
                        <a:solidFill>
                          <a:srgbClr val="000000"/>
                        </a:solidFill>
                        <a:round/>
                        <a:headEnd/>
                        <a:tailEnd/>
                      </a:ln>
                    </p:spPr>
                    <p:txBody>
                      <a:bodyPr/>
                      <a:lstStyle/>
                      <a:p>
                        <a:endParaRPr lang="zh-CN" altLang="en-US"/>
                      </a:p>
                    </p:txBody>
                  </p:sp>
                </p:grpSp>
                <p:sp>
                  <p:nvSpPr>
                    <p:cNvPr id="57370" name="Line 70"/>
                    <p:cNvSpPr>
                      <a:spLocks noChangeShapeType="1"/>
                    </p:cNvSpPr>
                    <p:nvPr/>
                  </p:nvSpPr>
                  <p:spPr bwMode="auto">
                    <a:xfrm flipV="1">
                      <a:off x="3616" y="12282"/>
                      <a:ext cx="0" cy="273"/>
                    </a:xfrm>
                    <a:prstGeom prst="line">
                      <a:avLst/>
                    </a:prstGeom>
                    <a:noFill/>
                    <a:ln w="9525">
                      <a:solidFill>
                        <a:srgbClr val="000000"/>
                      </a:solidFill>
                      <a:round/>
                      <a:headEnd/>
                      <a:tailEnd/>
                    </a:ln>
                  </p:spPr>
                  <p:txBody>
                    <a:bodyPr/>
                    <a:lstStyle/>
                    <a:p>
                      <a:endParaRPr lang="zh-CN" altLang="en-US"/>
                    </a:p>
                  </p:txBody>
                </p:sp>
              </p:grpSp>
              <p:sp>
                <p:nvSpPr>
                  <p:cNvPr id="57364" name="Line 71"/>
                  <p:cNvSpPr>
                    <a:spLocks noChangeShapeType="1"/>
                  </p:cNvSpPr>
                  <p:nvPr/>
                </p:nvSpPr>
                <p:spPr bwMode="auto">
                  <a:xfrm flipV="1">
                    <a:off x="3601" y="11730"/>
                    <a:ext cx="0" cy="224"/>
                  </a:xfrm>
                  <a:prstGeom prst="line">
                    <a:avLst/>
                  </a:prstGeom>
                  <a:noFill/>
                  <a:ln w="9525">
                    <a:solidFill>
                      <a:srgbClr val="000000"/>
                    </a:solidFill>
                    <a:round/>
                    <a:headEnd/>
                    <a:tailEnd/>
                  </a:ln>
                </p:spPr>
                <p:txBody>
                  <a:bodyPr/>
                  <a:lstStyle/>
                  <a:p>
                    <a:endParaRPr lang="zh-CN" altLang="en-US"/>
                  </a:p>
                </p:txBody>
              </p:sp>
              <p:sp>
                <p:nvSpPr>
                  <p:cNvPr id="57365" name="Line 72"/>
                  <p:cNvSpPr>
                    <a:spLocks noChangeShapeType="1"/>
                  </p:cNvSpPr>
                  <p:nvPr/>
                </p:nvSpPr>
                <p:spPr bwMode="auto">
                  <a:xfrm>
                    <a:off x="3601" y="11730"/>
                    <a:ext cx="2175" cy="0"/>
                  </a:xfrm>
                  <a:prstGeom prst="line">
                    <a:avLst/>
                  </a:prstGeom>
                  <a:noFill/>
                  <a:ln w="9525">
                    <a:solidFill>
                      <a:srgbClr val="000000"/>
                    </a:solidFill>
                    <a:round/>
                    <a:headEnd/>
                    <a:tailEnd/>
                  </a:ln>
                </p:spPr>
                <p:txBody>
                  <a:bodyPr/>
                  <a:lstStyle/>
                  <a:p>
                    <a:endParaRPr lang="zh-CN" altLang="en-US"/>
                  </a:p>
                </p:txBody>
              </p:sp>
              <p:sp>
                <p:nvSpPr>
                  <p:cNvPr id="57366" name="Line 73"/>
                  <p:cNvSpPr>
                    <a:spLocks noChangeShapeType="1"/>
                  </p:cNvSpPr>
                  <p:nvPr/>
                </p:nvSpPr>
                <p:spPr bwMode="auto">
                  <a:xfrm>
                    <a:off x="5776" y="11730"/>
                    <a:ext cx="0" cy="224"/>
                  </a:xfrm>
                  <a:prstGeom prst="line">
                    <a:avLst/>
                  </a:prstGeom>
                  <a:noFill/>
                  <a:ln w="9525">
                    <a:solidFill>
                      <a:srgbClr val="000000"/>
                    </a:solidFill>
                    <a:round/>
                    <a:headEnd/>
                    <a:tailEnd/>
                  </a:ln>
                </p:spPr>
                <p:txBody>
                  <a:bodyPr/>
                  <a:lstStyle/>
                  <a:p>
                    <a:endParaRPr lang="zh-CN" altLang="en-US"/>
                  </a:p>
                </p:txBody>
              </p:sp>
              <p:sp>
                <p:nvSpPr>
                  <p:cNvPr id="57367" name="Line 74"/>
                  <p:cNvSpPr>
                    <a:spLocks noChangeShapeType="1"/>
                  </p:cNvSpPr>
                  <p:nvPr/>
                </p:nvSpPr>
                <p:spPr bwMode="auto">
                  <a:xfrm flipV="1">
                    <a:off x="4681" y="11506"/>
                    <a:ext cx="0" cy="224"/>
                  </a:xfrm>
                  <a:prstGeom prst="line">
                    <a:avLst/>
                  </a:prstGeom>
                  <a:noFill/>
                  <a:ln w="9525">
                    <a:solidFill>
                      <a:srgbClr val="000000"/>
                    </a:solidFill>
                    <a:round/>
                    <a:headEnd/>
                    <a:tailEnd/>
                  </a:ln>
                </p:spPr>
                <p:txBody>
                  <a:bodyPr/>
                  <a:lstStyle/>
                  <a:p>
                    <a:endParaRPr lang="zh-CN" altLang="en-US"/>
                  </a:p>
                </p:txBody>
              </p:sp>
            </p:grpSp>
            <p:sp>
              <p:nvSpPr>
                <p:cNvPr id="57359" name="Text Box 75"/>
                <p:cNvSpPr txBox="1">
                  <a:spLocks noChangeArrowheads="1"/>
                </p:cNvSpPr>
                <p:nvPr/>
              </p:nvSpPr>
              <p:spPr bwMode="auto">
                <a:xfrm>
                  <a:off x="7891" y="14614"/>
                  <a:ext cx="285" cy="343"/>
                </a:xfrm>
                <a:prstGeom prst="rect">
                  <a:avLst/>
                </a:prstGeom>
                <a:solidFill>
                  <a:schemeClr val="accent1"/>
                </a:solidFill>
                <a:ln w="9525">
                  <a:solidFill>
                    <a:srgbClr val="000000"/>
                  </a:solidFill>
                  <a:miter lim="800000"/>
                  <a:headEnd/>
                  <a:tailEnd/>
                </a:ln>
              </p:spPr>
              <p:txBody>
                <a:bodyPr lIns="18000" tIns="10800" rIns="18000" bIns="10800"/>
                <a:lstStyle/>
                <a:p>
                  <a:pPr algn="ctr">
                    <a:lnSpc>
                      <a:spcPct val="96000"/>
                    </a:lnSpc>
                  </a:pPr>
                  <a:r>
                    <a:rPr lang="en-US" altLang="zh-CN" sz="1400"/>
                    <a:t>B</a:t>
                  </a:r>
                </a:p>
              </p:txBody>
            </p:sp>
            <p:sp>
              <p:nvSpPr>
                <p:cNvPr id="57360" name="AutoShape 76"/>
                <p:cNvSpPr>
                  <a:spLocks noChangeArrowheads="1"/>
                </p:cNvSpPr>
                <p:nvPr/>
              </p:nvSpPr>
              <p:spPr bwMode="auto">
                <a:xfrm>
                  <a:off x="6646" y="14580"/>
                  <a:ext cx="855" cy="357"/>
                </a:xfrm>
                <a:prstGeom prst="rightArrow">
                  <a:avLst>
                    <a:gd name="adj1" fmla="val 50000"/>
                    <a:gd name="adj2" fmla="val 59874"/>
                  </a:avLst>
                </a:prstGeom>
                <a:solidFill>
                  <a:schemeClr val="accent1"/>
                </a:solidFill>
                <a:ln w="9525">
                  <a:solidFill>
                    <a:srgbClr val="000000"/>
                  </a:solidFill>
                  <a:miter lim="800000"/>
                  <a:headEnd/>
                  <a:tailEnd/>
                </a:ln>
              </p:spPr>
              <p:txBody>
                <a:bodyPr/>
                <a:lstStyle/>
                <a:p>
                  <a:endParaRPr lang="zh-CN" altLang="en-US"/>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ppt_x"/>
                                          </p:val>
                                        </p:tav>
                                        <p:tav tm="100000">
                                          <p:val>
                                            <p:strVal val="#ppt_x"/>
                                          </p:val>
                                        </p:tav>
                                      </p:tavLst>
                                    </p:anim>
                                    <p:anim calcmode="lin" valueType="num">
                                      <p:cBhvr additive="base">
                                        <p:cTn id="8" dur="500" fill="hold"/>
                                        <p:tgtEl>
                                          <p:spTgt spid="10445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4451">
                                            <p:txEl>
                                              <p:pRg st="0" end="0"/>
                                            </p:txEl>
                                          </p:spTgt>
                                        </p:tgtEl>
                                        <p:attrNameLst>
                                          <p:attrName>style.visibility</p:attrName>
                                        </p:attrNameLst>
                                      </p:cBhvr>
                                      <p:to>
                                        <p:strVal val="visible"/>
                                      </p:to>
                                    </p:set>
                                    <p:anim calcmode="lin" valueType="num">
                                      <p:cBhvr additive="base">
                                        <p:cTn id="12" dur="500" fill="hold"/>
                                        <p:tgtEl>
                                          <p:spTgt spid="10445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445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utoUpdateAnimBg="0"/>
      <p:bldP spid="104451" grpId="0" build="p" autoUpdateAnimBg="0" advAuto="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Rot="1" noChangeArrowheads="1"/>
          </p:cNvSpPr>
          <p:nvPr>
            <p:ph type="title"/>
          </p:nvPr>
        </p:nvSpPr>
        <p:spPr>
          <a:xfrm>
            <a:off x="0" y="0"/>
            <a:ext cx="8229600" cy="571500"/>
          </a:xfrm>
        </p:spPr>
        <p:txBody>
          <a:bodyPr/>
          <a:lstStyle/>
          <a:p>
            <a:r>
              <a:rPr lang="en-US" altLang="zh-CN" smtClean="0"/>
              <a:t>3.5.2 </a:t>
            </a:r>
            <a:r>
              <a:rPr lang="zh-CN" altLang="en-US" smtClean="0"/>
              <a:t>物料清单的作用</a:t>
            </a:r>
          </a:p>
        </p:txBody>
      </p:sp>
      <p:sp>
        <p:nvSpPr>
          <p:cNvPr id="101379" name="Rectangle 3"/>
          <p:cNvSpPr>
            <a:spLocks noGrp="1" noRot="1" noChangeArrowheads="1"/>
          </p:cNvSpPr>
          <p:nvPr>
            <p:ph type="body" idx="1"/>
          </p:nvPr>
        </p:nvSpPr>
        <p:spPr/>
        <p:txBody>
          <a:bodyPr/>
          <a:lstStyle/>
          <a:p>
            <a:pPr lvl="1">
              <a:buClr>
                <a:schemeClr val="tx1"/>
              </a:buClr>
              <a:buFont typeface="Marlett" pitchFamily="2" charset="2"/>
              <a:buChar char="2"/>
            </a:pPr>
            <a:r>
              <a:rPr lang="zh-CN" altLang="en-US" smtClean="0"/>
              <a:t>物料清单的作用</a:t>
            </a:r>
          </a:p>
        </p:txBody>
      </p:sp>
      <p:grpSp>
        <p:nvGrpSpPr>
          <p:cNvPr id="2" name="Group 4"/>
          <p:cNvGrpSpPr>
            <a:grpSpLocks/>
          </p:cNvGrpSpPr>
          <p:nvPr/>
        </p:nvGrpSpPr>
        <p:grpSpPr bwMode="auto">
          <a:xfrm>
            <a:off x="1676400" y="3200400"/>
            <a:ext cx="5638800" cy="1763713"/>
            <a:chOff x="3136" y="3168"/>
            <a:chExt cx="5415" cy="2296"/>
          </a:xfrm>
        </p:grpSpPr>
        <p:sp>
          <p:nvSpPr>
            <p:cNvPr id="58372" name="Line 5"/>
            <p:cNvSpPr>
              <a:spLocks noChangeShapeType="1"/>
            </p:cNvSpPr>
            <p:nvPr/>
          </p:nvSpPr>
          <p:spPr bwMode="auto">
            <a:xfrm>
              <a:off x="4366" y="4316"/>
              <a:ext cx="825" cy="0"/>
            </a:xfrm>
            <a:prstGeom prst="line">
              <a:avLst/>
            </a:prstGeom>
            <a:noFill/>
            <a:ln w="9525">
              <a:solidFill>
                <a:srgbClr val="000000"/>
              </a:solidFill>
              <a:round/>
              <a:headEnd/>
              <a:tailEnd type="triangle" w="med" len="med"/>
            </a:ln>
          </p:spPr>
          <p:txBody>
            <a:bodyPr/>
            <a:lstStyle/>
            <a:p>
              <a:endParaRPr lang="zh-CN" altLang="en-US"/>
            </a:p>
          </p:txBody>
        </p:sp>
        <p:sp>
          <p:nvSpPr>
            <p:cNvPr id="58373" name="Text Box 6"/>
            <p:cNvSpPr txBox="1">
              <a:spLocks noChangeArrowheads="1"/>
            </p:cNvSpPr>
            <p:nvPr/>
          </p:nvSpPr>
          <p:spPr bwMode="auto">
            <a:xfrm>
              <a:off x="3151" y="4120"/>
              <a:ext cx="1215" cy="357"/>
            </a:xfrm>
            <a:prstGeom prst="rect">
              <a:avLst/>
            </a:prstGeom>
            <a:solidFill>
              <a:schemeClr val="accent1"/>
            </a:solidFill>
            <a:ln w="9525">
              <a:solidFill>
                <a:srgbClr val="000000"/>
              </a:solidFill>
              <a:miter lim="800000"/>
              <a:headEnd/>
              <a:tailEnd/>
            </a:ln>
          </p:spPr>
          <p:txBody>
            <a:bodyPr lIns="36000" rIns="36000"/>
            <a:lstStyle/>
            <a:p>
              <a:pPr algn="ctr">
                <a:lnSpc>
                  <a:spcPct val="96000"/>
                </a:lnSpc>
              </a:pPr>
              <a:r>
                <a:rPr lang="en-US" altLang="zh-CN" sz="1400"/>
                <a:t>MPS</a:t>
              </a:r>
            </a:p>
          </p:txBody>
        </p:sp>
        <p:sp>
          <p:nvSpPr>
            <p:cNvPr id="58374" name="Text Box 7"/>
            <p:cNvSpPr txBox="1">
              <a:spLocks noChangeArrowheads="1"/>
            </p:cNvSpPr>
            <p:nvPr/>
          </p:nvSpPr>
          <p:spPr bwMode="auto">
            <a:xfrm>
              <a:off x="5191" y="5107"/>
              <a:ext cx="1215" cy="357"/>
            </a:xfrm>
            <a:prstGeom prst="rect">
              <a:avLst/>
            </a:prstGeom>
            <a:solidFill>
              <a:schemeClr val="accent1"/>
            </a:solidFill>
            <a:ln w="9525">
              <a:solidFill>
                <a:srgbClr val="000000"/>
              </a:solidFill>
              <a:miter lim="800000"/>
              <a:headEnd/>
              <a:tailEnd/>
            </a:ln>
          </p:spPr>
          <p:txBody>
            <a:bodyPr lIns="36000" rIns="36000"/>
            <a:lstStyle/>
            <a:p>
              <a:pPr algn="ctr">
                <a:lnSpc>
                  <a:spcPct val="96000"/>
                </a:lnSpc>
              </a:pPr>
              <a:r>
                <a:rPr lang="zh-CN" altLang="en-US" sz="1400"/>
                <a:t>库存信息</a:t>
              </a:r>
            </a:p>
          </p:txBody>
        </p:sp>
        <p:sp>
          <p:nvSpPr>
            <p:cNvPr id="58375" name="Text Box 8"/>
            <p:cNvSpPr txBox="1">
              <a:spLocks noChangeArrowheads="1"/>
            </p:cNvSpPr>
            <p:nvPr/>
          </p:nvSpPr>
          <p:spPr bwMode="auto">
            <a:xfrm>
              <a:off x="5191" y="4134"/>
              <a:ext cx="1215" cy="357"/>
            </a:xfrm>
            <a:prstGeom prst="rect">
              <a:avLst/>
            </a:prstGeom>
            <a:solidFill>
              <a:schemeClr val="accent1"/>
            </a:solidFill>
            <a:ln w="9525">
              <a:solidFill>
                <a:srgbClr val="000000"/>
              </a:solidFill>
              <a:miter lim="800000"/>
              <a:headEnd/>
              <a:tailEnd/>
            </a:ln>
          </p:spPr>
          <p:txBody>
            <a:bodyPr lIns="36000" rIns="36000"/>
            <a:lstStyle/>
            <a:p>
              <a:pPr algn="ctr">
                <a:lnSpc>
                  <a:spcPct val="96000"/>
                </a:lnSpc>
              </a:pPr>
              <a:r>
                <a:rPr lang="en-US" altLang="zh-CN" sz="1400"/>
                <a:t>BOM</a:t>
              </a:r>
            </a:p>
          </p:txBody>
        </p:sp>
        <p:sp>
          <p:nvSpPr>
            <p:cNvPr id="58376" name="Text Box 9"/>
            <p:cNvSpPr txBox="1">
              <a:spLocks noChangeArrowheads="1"/>
            </p:cNvSpPr>
            <p:nvPr/>
          </p:nvSpPr>
          <p:spPr bwMode="auto">
            <a:xfrm>
              <a:off x="7291" y="4149"/>
              <a:ext cx="1215" cy="357"/>
            </a:xfrm>
            <a:prstGeom prst="rect">
              <a:avLst/>
            </a:prstGeom>
            <a:solidFill>
              <a:schemeClr val="accent1"/>
            </a:solidFill>
            <a:ln w="9525">
              <a:solidFill>
                <a:srgbClr val="000000"/>
              </a:solidFill>
              <a:miter lim="800000"/>
              <a:headEnd/>
              <a:tailEnd/>
            </a:ln>
          </p:spPr>
          <p:txBody>
            <a:bodyPr lIns="36000" rIns="36000"/>
            <a:lstStyle/>
            <a:p>
              <a:pPr algn="ctr">
                <a:lnSpc>
                  <a:spcPct val="96000"/>
                </a:lnSpc>
              </a:pPr>
              <a:r>
                <a:rPr lang="en-US" altLang="zh-CN" sz="1400"/>
                <a:t>MRP</a:t>
              </a:r>
            </a:p>
          </p:txBody>
        </p:sp>
        <p:sp>
          <p:nvSpPr>
            <p:cNvPr id="58377" name="Text Box 10"/>
            <p:cNvSpPr txBox="1">
              <a:spLocks noChangeArrowheads="1"/>
            </p:cNvSpPr>
            <p:nvPr/>
          </p:nvSpPr>
          <p:spPr bwMode="auto">
            <a:xfrm>
              <a:off x="5191" y="3203"/>
              <a:ext cx="1215" cy="357"/>
            </a:xfrm>
            <a:prstGeom prst="rect">
              <a:avLst/>
            </a:prstGeom>
            <a:solidFill>
              <a:schemeClr val="accent1"/>
            </a:solidFill>
            <a:ln w="9525">
              <a:solidFill>
                <a:srgbClr val="000000"/>
              </a:solidFill>
              <a:miter lim="800000"/>
              <a:headEnd/>
              <a:tailEnd/>
            </a:ln>
          </p:spPr>
          <p:txBody>
            <a:bodyPr lIns="36000" rIns="36000"/>
            <a:lstStyle/>
            <a:p>
              <a:pPr algn="ctr">
                <a:lnSpc>
                  <a:spcPct val="96000"/>
                </a:lnSpc>
              </a:pPr>
              <a:r>
                <a:rPr lang="zh-CN" altLang="en-US" sz="1400"/>
                <a:t>工艺路线</a:t>
              </a:r>
            </a:p>
          </p:txBody>
        </p:sp>
        <p:sp>
          <p:nvSpPr>
            <p:cNvPr id="58378" name="Line 11"/>
            <p:cNvSpPr>
              <a:spLocks noChangeShapeType="1"/>
            </p:cNvSpPr>
            <p:nvPr/>
          </p:nvSpPr>
          <p:spPr bwMode="auto">
            <a:xfrm flipV="1">
              <a:off x="5806" y="3567"/>
              <a:ext cx="0" cy="553"/>
            </a:xfrm>
            <a:prstGeom prst="line">
              <a:avLst/>
            </a:prstGeom>
            <a:noFill/>
            <a:ln w="9525">
              <a:solidFill>
                <a:srgbClr val="000000"/>
              </a:solidFill>
              <a:round/>
              <a:headEnd/>
              <a:tailEnd type="triangle" w="med" len="med"/>
            </a:ln>
          </p:spPr>
          <p:txBody>
            <a:bodyPr/>
            <a:lstStyle/>
            <a:p>
              <a:endParaRPr lang="zh-CN" altLang="en-US"/>
            </a:p>
          </p:txBody>
        </p:sp>
        <p:sp>
          <p:nvSpPr>
            <p:cNvPr id="58379" name="Line 12"/>
            <p:cNvSpPr>
              <a:spLocks noChangeShapeType="1"/>
            </p:cNvSpPr>
            <p:nvPr/>
          </p:nvSpPr>
          <p:spPr bwMode="auto">
            <a:xfrm>
              <a:off x="6406" y="4330"/>
              <a:ext cx="870" cy="0"/>
            </a:xfrm>
            <a:prstGeom prst="line">
              <a:avLst/>
            </a:prstGeom>
            <a:noFill/>
            <a:ln w="9525">
              <a:solidFill>
                <a:srgbClr val="000000"/>
              </a:solidFill>
              <a:round/>
              <a:headEnd/>
              <a:tailEnd type="triangle" w="med" len="med"/>
            </a:ln>
          </p:spPr>
          <p:txBody>
            <a:bodyPr/>
            <a:lstStyle/>
            <a:p>
              <a:endParaRPr lang="zh-CN" altLang="en-US"/>
            </a:p>
          </p:txBody>
        </p:sp>
        <p:sp>
          <p:nvSpPr>
            <p:cNvPr id="58380" name="Line 13"/>
            <p:cNvSpPr>
              <a:spLocks noChangeShapeType="1"/>
            </p:cNvSpPr>
            <p:nvPr/>
          </p:nvSpPr>
          <p:spPr bwMode="auto">
            <a:xfrm>
              <a:off x="5821" y="4498"/>
              <a:ext cx="0" cy="630"/>
            </a:xfrm>
            <a:prstGeom prst="line">
              <a:avLst/>
            </a:prstGeom>
            <a:noFill/>
            <a:ln w="9525">
              <a:solidFill>
                <a:srgbClr val="000000"/>
              </a:solidFill>
              <a:round/>
              <a:headEnd/>
              <a:tailEnd type="triangle" w="med" len="med"/>
            </a:ln>
          </p:spPr>
          <p:txBody>
            <a:bodyPr/>
            <a:lstStyle/>
            <a:p>
              <a:endParaRPr lang="zh-CN" altLang="en-US"/>
            </a:p>
          </p:txBody>
        </p:sp>
        <p:sp>
          <p:nvSpPr>
            <p:cNvPr id="58381" name="Text Box 14"/>
            <p:cNvSpPr txBox="1">
              <a:spLocks noChangeArrowheads="1"/>
            </p:cNvSpPr>
            <p:nvPr/>
          </p:nvSpPr>
          <p:spPr bwMode="auto">
            <a:xfrm>
              <a:off x="7321" y="5051"/>
              <a:ext cx="1215" cy="357"/>
            </a:xfrm>
            <a:prstGeom prst="rect">
              <a:avLst/>
            </a:prstGeom>
            <a:solidFill>
              <a:schemeClr val="accent1"/>
            </a:solidFill>
            <a:ln w="9525">
              <a:solidFill>
                <a:srgbClr val="000000"/>
              </a:solidFill>
              <a:miter lim="800000"/>
              <a:headEnd/>
              <a:tailEnd/>
            </a:ln>
          </p:spPr>
          <p:txBody>
            <a:bodyPr lIns="36000" rIns="36000"/>
            <a:lstStyle/>
            <a:p>
              <a:pPr algn="ctr">
                <a:lnSpc>
                  <a:spcPct val="96000"/>
                </a:lnSpc>
              </a:pPr>
              <a:r>
                <a:rPr lang="zh-CN" altLang="en-US" sz="1400"/>
                <a:t>生产配料</a:t>
              </a:r>
            </a:p>
          </p:txBody>
        </p:sp>
        <p:sp>
          <p:nvSpPr>
            <p:cNvPr id="58382" name="Text Box 15"/>
            <p:cNvSpPr txBox="1">
              <a:spLocks noChangeArrowheads="1"/>
            </p:cNvSpPr>
            <p:nvPr/>
          </p:nvSpPr>
          <p:spPr bwMode="auto">
            <a:xfrm>
              <a:off x="3136" y="5037"/>
              <a:ext cx="1215" cy="357"/>
            </a:xfrm>
            <a:prstGeom prst="rect">
              <a:avLst/>
            </a:prstGeom>
            <a:solidFill>
              <a:schemeClr val="accent1"/>
            </a:solidFill>
            <a:ln w="9525">
              <a:solidFill>
                <a:srgbClr val="000000"/>
              </a:solidFill>
              <a:miter lim="800000"/>
              <a:headEnd/>
              <a:tailEnd/>
            </a:ln>
          </p:spPr>
          <p:txBody>
            <a:bodyPr lIns="36000" rIns="36000"/>
            <a:lstStyle/>
            <a:p>
              <a:pPr algn="ctr">
                <a:lnSpc>
                  <a:spcPct val="96000"/>
                </a:lnSpc>
              </a:pPr>
              <a:r>
                <a:rPr lang="zh-CN" altLang="en-US" sz="1400"/>
                <a:t>成本信息</a:t>
              </a:r>
            </a:p>
          </p:txBody>
        </p:sp>
        <p:sp>
          <p:nvSpPr>
            <p:cNvPr id="58383" name="Text Box 16"/>
            <p:cNvSpPr txBox="1">
              <a:spLocks noChangeArrowheads="1"/>
            </p:cNvSpPr>
            <p:nvPr/>
          </p:nvSpPr>
          <p:spPr bwMode="auto">
            <a:xfrm>
              <a:off x="7336" y="3168"/>
              <a:ext cx="1215" cy="357"/>
            </a:xfrm>
            <a:prstGeom prst="rect">
              <a:avLst/>
            </a:prstGeom>
            <a:solidFill>
              <a:schemeClr val="accent1"/>
            </a:solidFill>
            <a:ln w="9525">
              <a:solidFill>
                <a:srgbClr val="000000"/>
              </a:solidFill>
              <a:miter lim="800000"/>
              <a:headEnd/>
              <a:tailEnd/>
            </a:ln>
          </p:spPr>
          <p:txBody>
            <a:bodyPr lIns="36000" rIns="36000"/>
            <a:lstStyle/>
            <a:p>
              <a:pPr algn="ctr">
                <a:lnSpc>
                  <a:spcPct val="96000"/>
                </a:lnSpc>
              </a:pPr>
              <a:r>
                <a:rPr lang="zh-CN" altLang="en-US" sz="1400"/>
                <a:t>销售价格</a:t>
              </a:r>
            </a:p>
          </p:txBody>
        </p:sp>
        <p:sp>
          <p:nvSpPr>
            <p:cNvPr id="58384" name="Text Box 17"/>
            <p:cNvSpPr txBox="1">
              <a:spLocks noChangeArrowheads="1"/>
            </p:cNvSpPr>
            <p:nvPr/>
          </p:nvSpPr>
          <p:spPr bwMode="auto">
            <a:xfrm>
              <a:off x="3136" y="3231"/>
              <a:ext cx="1215" cy="357"/>
            </a:xfrm>
            <a:prstGeom prst="rect">
              <a:avLst/>
            </a:prstGeom>
            <a:solidFill>
              <a:schemeClr val="accent1"/>
            </a:solidFill>
            <a:ln w="9525">
              <a:solidFill>
                <a:srgbClr val="000000"/>
              </a:solidFill>
              <a:miter lim="800000"/>
              <a:headEnd/>
              <a:tailEnd/>
            </a:ln>
          </p:spPr>
          <p:txBody>
            <a:bodyPr lIns="36000" rIns="36000"/>
            <a:lstStyle/>
            <a:p>
              <a:pPr algn="ctr">
                <a:lnSpc>
                  <a:spcPct val="96000"/>
                </a:lnSpc>
              </a:pPr>
              <a:r>
                <a:rPr lang="zh-CN" altLang="en-US" sz="1400"/>
                <a:t>外协加工</a:t>
              </a:r>
            </a:p>
          </p:txBody>
        </p:sp>
        <p:grpSp>
          <p:nvGrpSpPr>
            <p:cNvPr id="58385" name="Group 18"/>
            <p:cNvGrpSpPr>
              <a:grpSpLocks/>
            </p:cNvGrpSpPr>
            <p:nvPr/>
          </p:nvGrpSpPr>
          <p:grpSpPr bwMode="auto">
            <a:xfrm>
              <a:off x="6046" y="3539"/>
              <a:ext cx="1920" cy="595"/>
              <a:chOff x="5986" y="6858"/>
              <a:chExt cx="1920" cy="595"/>
            </a:xfrm>
          </p:grpSpPr>
          <p:sp>
            <p:nvSpPr>
              <p:cNvPr id="58398" name="Line 19"/>
              <p:cNvSpPr>
                <a:spLocks noChangeShapeType="1"/>
              </p:cNvSpPr>
              <p:nvPr/>
            </p:nvSpPr>
            <p:spPr bwMode="auto">
              <a:xfrm flipV="1">
                <a:off x="5986" y="7152"/>
                <a:ext cx="0" cy="301"/>
              </a:xfrm>
              <a:prstGeom prst="line">
                <a:avLst/>
              </a:prstGeom>
              <a:noFill/>
              <a:ln w="9525">
                <a:solidFill>
                  <a:srgbClr val="000000"/>
                </a:solidFill>
                <a:round/>
                <a:headEnd/>
                <a:tailEnd/>
              </a:ln>
            </p:spPr>
            <p:txBody>
              <a:bodyPr/>
              <a:lstStyle/>
              <a:p>
                <a:endParaRPr lang="zh-CN" altLang="en-US"/>
              </a:p>
            </p:txBody>
          </p:sp>
          <p:sp>
            <p:nvSpPr>
              <p:cNvPr id="58399" name="Line 20"/>
              <p:cNvSpPr>
                <a:spLocks noChangeShapeType="1"/>
              </p:cNvSpPr>
              <p:nvPr/>
            </p:nvSpPr>
            <p:spPr bwMode="auto">
              <a:xfrm>
                <a:off x="5986" y="7152"/>
                <a:ext cx="1920" cy="0"/>
              </a:xfrm>
              <a:prstGeom prst="line">
                <a:avLst/>
              </a:prstGeom>
              <a:noFill/>
              <a:ln w="9525">
                <a:solidFill>
                  <a:srgbClr val="000000"/>
                </a:solidFill>
                <a:round/>
                <a:headEnd/>
                <a:tailEnd/>
              </a:ln>
            </p:spPr>
            <p:txBody>
              <a:bodyPr/>
              <a:lstStyle/>
              <a:p>
                <a:endParaRPr lang="zh-CN" altLang="en-US"/>
              </a:p>
            </p:txBody>
          </p:sp>
          <p:sp>
            <p:nvSpPr>
              <p:cNvPr id="58400" name="Line 21"/>
              <p:cNvSpPr>
                <a:spLocks noChangeShapeType="1"/>
              </p:cNvSpPr>
              <p:nvPr/>
            </p:nvSpPr>
            <p:spPr bwMode="auto">
              <a:xfrm flipV="1">
                <a:off x="7906" y="6858"/>
                <a:ext cx="0" cy="294"/>
              </a:xfrm>
              <a:prstGeom prst="line">
                <a:avLst/>
              </a:prstGeom>
              <a:noFill/>
              <a:ln w="9525">
                <a:solidFill>
                  <a:srgbClr val="000000"/>
                </a:solidFill>
                <a:round/>
                <a:headEnd/>
                <a:tailEnd type="triangle" w="med" len="med"/>
              </a:ln>
            </p:spPr>
            <p:txBody>
              <a:bodyPr/>
              <a:lstStyle/>
              <a:p>
                <a:endParaRPr lang="zh-CN" altLang="en-US"/>
              </a:p>
            </p:txBody>
          </p:sp>
        </p:grpSp>
        <p:grpSp>
          <p:nvGrpSpPr>
            <p:cNvPr id="58386" name="Group 22"/>
            <p:cNvGrpSpPr>
              <a:grpSpLocks/>
            </p:cNvGrpSpPr>
            <p:nvPr/>
          </p:nvGrpSpPr>
          <p:grpSpPr bwMode="auto">
            <a:xfrm>
              <a:off x="3721" y="3581"/>
              <a:ext cx="1845" cy="553"/>
              <a:chOff x="3661" y="6900"/>
              <a:chExt cx="1845" cy="553"/>
            </a:xfrm>
          </p:grpSpPr>
          <p:sp>
            <p:nvSpPr>
              <p:cNvPr id="58395" name="Line 23"/>
              <p:cNvSpPr>
                <a:spLocks noChangeShapeType="1"/>
              </p:cNvSpPr>
              <p:nvPr/>
            </p:nvSpPr>
            <p:spPr bwMode="auto">
              <a:xfrm>
                <a:off x="3691" y="7187"/>
                <a:ext cx="1815" cy="0"/>
              </a:xfrm>
              <a:prstGeom prst="line">
                <a:avLst/>
              </a:prstGeom>
              <a:noFill/>
              <a:ln w="9525">
                <a:solidFill>
                  <a:srgbClr val="000000"/>
                </a:solidFill>
                <a:round/>
                <a:headEnd/>
                <a:tailEnd/>
              </a:ln>
            </p:spPr>
            <p:txBody>
              <a:bodyPr/>
              <a:lstStyle/>
              <a:p>
                <a:endParaRPr lang="zh-CN" altLang="en-US"/>
              </a:p>
            </p:txBody>
          </p:sp>
          <p:sp>
            <p:nvSpPr>
              <p:cNvPr id="58396" name="Line 24"/>
              <p:cNvSpPr>
                <a:spLocks noChangeShapeType="1"/>
              </p:cNvSpPr>
              <p:nvPr/>
            </p:nvSpPr>
            <p:spPr bwMode="auto">
              <a:xfrm>
                <a:off x="5506" y="7187"/>
                <a:ext cx="0" cy="266"/>
              </a:xfrm>
              <a:prstGeom prst="line">
                <a:avLst/>
              </a:prstGeom>
              <a:noFill/>
              <a:ln w="9525">
                <a:solidFill>
                  <a:srgbClr val="000000"/>
                </a:solidFill>
                <a:round/>
                <a:headEnd/>
                <a:tailEnd/>
              </a:ln>
            </p:spPr>
            <p:txBody>
              <a:bodyPr/>
              <a:lstStyle/>
              <a:p>
                <a:endParaRPr lang="zh-CN" altLang="en-US"/>
              </a:p>
            </p:txBody>
          </p:sp>
          <p:sp>
            <p:nvSpPr>
              <p:cNvPr id="58397" name="Line 25"/>
              <p:cNvSpPr>
                <a:spLocks noChangeShapeType="1"/>
              </p:cNvSpPr>
              <p:nvPr/>
            </p:nvSpPr>
            <p:spPr bwMode="auto">
              <a:xfrm flipV="1">
                <a:off x="3661" y="6900"/>
                <a:ext cx="0" cy="287"/>
              </a:xfrm>
              <a:prstGeom prst="line">
                <a:avLst/>
              </a:prstGeom>
              <a:noFill/>
              <a:ln w="9525">
                <a:solidFill>
                  <a:srgbClr val="000000"/>
                </a:solidFill>
                <a:round/>
                <a:headEnd/>
                <a:tailEnd type="triangle" w="med" len="med"/>
              </a:ln>
            </p:spPr>
            <p:txBody>
              <a:bodyPr/>
              <a:lstStyle/>
              <a:p>
                <a:endParaRPr lang="zh-CN" altLang="en-US"/>
              </a:p>
            </p:txBody>
          </p:sp>
        </p:grpSp>
        <p:grpSp>
          <p:nvGrpSpPr>
            <p:cNvPr id="58387" name="Group 26"/>
            <p:cNvGrpSpPr>
              <a:grpSpLocks/>
            </p:cNvGrpSpPr>
            <p:nvPr/>
          </p:nvGrpSpPr>
          <p:grpSpPr bwMode="auto">
            <a:xfrm>
              <a:off x="3706" y="4498"/>
              <a:ext cx="1875" cy="539"/>
              <a:chOff x="3646" y="7817"/>
              <a:chExt cx="1875" cy="539"/>
            </a:xfrm>
          </p:grpSpPr>
          <p:sp>
            <p:nvSpPr>
              <p:cNvPr id="58392" name="Line 27"/>
              <p:cNvSpPr>
                <a:spLocks noChangeShapeType="1"/>
              </p:cNvSpPr>
              <p:nvPr/>
            </p:nvSpPr>
            <p:spPr bwMode="auto">
              <a:xfrm>
                <a:off x="5521" y="7817"/>
                <a:ext cx="0" cy="224"/>
              </a:xfrm>
              <a:prstGeom prst="line">
                <a:avLst/>
              </a:prstGeom>
              <a:noFill/>
              <a:ln w="9525">
                <a:solidFill>
                  <a:srgbClr val="000000"/>
                </a:solidFill>
                <a:round/>
                <a:headEnd/>
                <a:tailEnd/>
              </a:ln>
            </p:spPr>
            <p:txBody>
              <a:bodyPr/>
              <a:lstStyle/>
              <a:p>
                <a:endParaRPr lang="zh-CN" altLang="en-US"/>
              </a:p>
            </p:txBody>
          </p:sp>
          <p:sp>
            <p:nvSpPr>
              <p:cNvPr id="58393" name="Line 28"/>
              <p:cNvSpPr>
                <a:spLocks noChangeShapeType="1"/>
              </p:cNvSpPr>
              <p:nvPr/>
            </p:nvSpPr>
            <p:spPr bwMode="auto">
              <a:xfrm flipH="1">
                <a:off x="3646" y="8041"/>
                <a:ext cx="1875" cy="0"/>
              </a:xfrm>
              <a:prstGeom prst="line">
                <a:avLst/>
              </a:prstGeom>
              <a:noFill/>
              <a:ln w="9525">
                <a:solidFill>
                  <a:srgbClr val="000000"/>
                </a:solidFill>
                <a:round/>
                <a:headEnd/>
                <a:tailEnd/>
              </a:ln>
            </p:spPr>
            <p:txBody>
              <a:bodyPr/>
              <a:lstStyle/>
              <a:p>
                <a:endParaRPr lang="zh-CN" altLang="en-US"/>
              </a:p>
            </p:txBody>
          </p:sp>
          <p:sp>
            <p:nvSpPr>
              <p:cNvPr id="58394" name="Line 29"/>
              <p:cNvSpPr>
                <a:spLocks noChangeShapeType="1"/>
              </p:cNvSpPr>
              <p:nvPr/>
            </p:nvSpPr>
            <p:spPr bwMode="auto">
              <a:xfrm>
                <a:off x="3646" y="8041"/>
                <a:ext cx="0" cy="315"/>
              </a:xfrm>
              <a:prstGeom prst="line">
                <a:avLst/>
              </a:prstGeom>
              <a:noFill/>
              <a:ln w="9525">
                <a:solidFill>
                  <a:srgbClr val="000000"/>
                </a:solidFill>
                <a:round/>
                <a:headEnd/>
                <a:tailEnd type="triangle" w="med" len="med"/>
              </a:ln>
            </p:spPr>
            <p:txBody>
              <a:bodyPr/>
              <a:lstStyle/>
              <a:p>
                <a:endParaRPr lang="zh-CN" altLang="en-US"/>
              </a:p>
            </p:txBody>
          </p:sp>
        </p:grpSp>
        <p:grpSp>
          <p:nvGrpSpPr>
            <p:cNvPr id="58388" name="Group 30"/>
            <p:cNvGrpSpPr>
              <a:grpSpLocks/>
            </p:cNvGrpSpPr>
            <p:nvPr/>
          </p:nvGrpSpPr>
          <p:grpSpPr bwMode="auto">
            <a:xfrm>
              <a:off x="6061" y="4498"/>
              <a:ext cx="1905" cy="553"/>
              <a:chOff x="6001" y="7817"/>
              <a:chExt cx="1905" cy="553"/>
            </a:xfrm>
          </p:grpSpPr>
          <p:sp>
            <p:nvSpPr>
              <p:cNvPr id="58389" name="Line 31"/>
              <p:cNvSpPr>
                <a:spLocks noChangeShapeType="1"/>
              </p:cNvSpPr>
              <p:nvPr/>
            </p:nvSpPr>
            <p:spPr bwMode="auto">
              <a:xfrm>
                <a:off x="6001" y="7817"/>
                <a:ext cx="0" cy="210"/>
              </a:xfrm>
              <a:prstGeom prst="line">
                <a:avLst/>
              </a:prstGeom>
              <a:noFill/>
              <a:ln w="9525">
                <a:solidFill>
                  <a:srgbClr val="000000"/>
                </a:solidFill>
                <a:round/>
                <a:headEnd/>
                <a:tailEnd/>
              </a:ln>
            </p:spPr>
            <p:txBody>
              <a:bodyPr/>
              <a:lstStyle/>
              <a:p>
                <a:endParaRPr lang="zh-CN" altLang="en-US"/>
              </a:p>
            </p:txBody>
          </p:sp>
          <p:sp>
            <p:nvSpPr>
              <p:cNvPr id="58390" name="Line 32"/>
              <p:cNvSpPr>
                <a:spLocks noChangeShapeType="1"/>
              </p:cNvSpPr>
              <p:nvPr/>
            </p:nvSpPr>
            <p:spPr bwMode="auto">
              <a:xfrm>
                <a:off x="6001" y="8027"/>
                <a:ext cx="1905" cy="0"/>
              </a:xfrm>
              <a:prstGeom prst="line">
                <a:avLst/>
              </a:prstGeom>
              <a:noFill/>
              <a:ln w="9525">
                <a:solidFill>
                  <a:srgbClr val="000000"/>
                </a:solidFill>
                <a:round/>
                <a:headEnd/>
                <a:tailEnd/>
              </a:ln>
            </p:spPr>
            <p:txBody>
              <a:bodyPr/>
              <a:lstStyle/>
              <a:p>
                <a:endParaRPr lang="zh-CN" altLang="en-US"/>
              </a:p>
            </p:txBody>
          </p:sp>
          <p:sp>
            <p:nvSpPr>
              <p:cNvPr id="58391" name="Line 33"/>
              <p:cNvSpPr>
                <a:spLocks noChangeShapeType="1"/>
              </p:cNvSpPr>
              <p:nvPr/>
            </p:nvSpPr>
            <p:spPr bwMode="auto">
              <a:xfrm>
                <a:off x="7906" y="8027"/>
                <a:ext cx="0" cy="343"/>
              </a:xfrm>
              <a:prstGeom prst="line">
                <a:avLst/>
              </a:prstGeom>
              <a:noFill/>
              <a:ln w="9525">
                <a:solidFill>
                  <a:srgbClr val="000000"/>
                </a:solidFill>
                <a:round/>
                <a:headEnd/>
                <a:tailEnd type="triangle" w="med" len="med"/>
              </a:ln>
            </p:spPr>
            <p:txBody>
              <a:bodyPr/>
              <a:lstStyle/>
              <a:p>
                <a:endParaRPr lang="zh-CN"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1378"/>
                                        </p:tgtEl>
                                        <p:attrNameLst>
                                          <p:attrName>style.visibility</p:attrName>
                                        </p:attrNameLst>
                                      </p:cBhvr>
                                      <p:to>
                                        <p:strVal val="visible"/>
                                      </p:to>
                                    </p:set>
                                    <p:anim calcmode="lin" valueType="num">
                                      <p:cBhvr additive="base">
                                        <p:cTn id="7" dur="500" fill="hold"/>
                                        <p:tgtEl>
                                          <p:spTgt spid="101378"/>
                                        </p:tgtEl>
                                        <p:attrNameLst>
                                          <p:attrName>ppt_x</p:attrName>
                                        </p:attrNameLst>
                                      </p:cBhvr>
                                      <p:tavLst>
                                        <p:tav tm="0">
                                          <p:val>
                                            <p:strVal val="#ppt_x"/>
                                          </p:val>
                                        </p:tav>
                                        <p:tav tm="100000">
                                          <p:val>
                                            <p:strVal val="#ppt_x"/>
                                          </p:val>
                                        </p:tav>
                                      </p:tavLst>
                                    </p:anim>
                                    <p:anim calcmode="lin" valueType="num">
                                      <p:cBhvr additive="base">
                                        <p:cTn id="8" dur="500" fill="hold"/>
                                        <p:tgtEl>
                                          <p:spTgt spid="10137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1379">
                                            <p:txEl>
                                              <p:pRg st="0" end="0"/>
                                            </p:txEl>
                                          </p:spTgt>
                                        </p:tgtEl>
                                        <p:attrNameLst>
                                          <p:attrName>style.visibility</p:attrName>
                                        </p:attrNameLst>
                                      </p:cBhvr>
                                      <p:to>
                                        <p:strVal val="visible"/>
                                      </p:to>
                                    </p:set>
                                    <p:anim calcmode="lin" valueType="num">
                                      <p:cBhvr additive="base">
                                        <p:cTn id="12" dur="500" fill="hold"/>
                                        <p:tgtEl>
                                          <p:spTgt spid="10137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137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autoUpdateAnimBg="0"/>
      <p:bldP spid="101379" grpId="0" build="p" autoUpdateAnimBg="0" advAuto="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0" y="0"/>
            <a:ext cx="8229600" cy="571500"/>
          </a:xfrm>
        </p:spPr>
        <p:txBody>
          <a:bodyPr/>
          <a:lstStyle/>
          <a:p>
            <a:r>
              <a:rPr lang="en-US" altLang="zh-CN" smtClean="0"/>
              <a:t>3.5.2 </a:t>
            </a:r>
            <a:r>
              <a:rPr lang="zh-CN" altLang="en-US" smtClean="0"/>
              <a:t>物料编码</a:t>
            </a:r>
          </a:p>
        </p:txBody>
      </p:sp>
      <p:sp>
        <p:nvSpPr>
          <p:cNvPr id="34819" name="Rectangle 3"/>
          <p:cNvSpPr>
            <a:spLocks noGrp="1" noRot="1" noChangeArrowheads="1"/>
          </p:cNvSpPr>
          <p:nvPr>
            <p:ph type="body" idx="1"/>
          </p:nvPr>
        </p:nvSpPr>
        <p:spPr>
          <a:xfrm>
            <a:off x="323850" y="1125538"/>
            <a:ext cx="8540750" cy="4498975"/>
          </a:xfrm>
        </p:spPr>
        <p:txBody>
          <a:bodyPr/>
          <a:lstStyle/>
          <a:p>
            <a:pPr>
              <a:buClr>
                <a:schemeClr val="tx1"/>
              </a:buClr>
              <a:buFont typeface="Marlett" pitchFamily="2" charset="2"/>
              <a:buChar char="2"/>
            </a:pPr>
            <a:r>
              <a:rPr lang="zh-CN" altLang="en-US" smtClean="0"/>
              <a:t>物料编码</a:t>
            </a:r>
          </a:p>
          <a:p>
            <a:pPr lvl="1">
              <a:buClr>
                <a:schemeClr val="tx1"/>
              </a:buClr>
              <a:buFont typeface="Marlett" pitchFamily="2" charset="2"/>
              <a:buChar char="2"/>
            </a:pPr>
            <a:r>
              <a:rPr lang="zh-CN" altLang="en-US" smtClean="0"/>
              <a:t>物料编码有时也叫物料代码，是计算机系统对物料的惟一识别代码。</a:t>
            </a:r>
          </a:p>
          <a:p>
            <a:pPr lvl="1">
              <a:buClr>
                <a:schemeClr val="tx1"/>
              </a:buClr>
              <a:buFont typeface="Marlett" pitchFamily="2" charset="2"/>
              <a:buChar char="2"/>
            </a:pPr>
            <a:r>
              <a:rPr lang="zh-CN" altLang="en-US" smtClean="0"/>
              <a:t>物料编码文件：物料技术资料信息、物料的库存信息、物料计划管理信息、物料的采购管理信息、物料的销售管理信息、物料的财务有关信息、物料的质量管理信息。</a:t>
            </a:r>
          </a:p>
          <a:p>
            <a:pPr lvl="1">
              <a:buClr>
                <a:schemeClr val="tx1"/>
              </a:buClr>
              <a:buFont typeface="Marlett" pitchFamily="2" charset="2"/>
              <a:buNone/>
            </a:pPr>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4819">
                                            <p:txEl>
                                              <p:pRg st="0" end="0"/>
                                            </p:txEl>
                                          </p:spTgt>
                                        </p:tgtEl>
                                        <p:attrNameLst>
                                          <p:attrName>style.visibility</p:attrName>
                                        </p:attrNameLst>
                                      </p:cBhvr>
                                      <p:to>
                                        <p:strVal val="visible"/>
                                      </p:to>
                                    </p:set>
                                    <p:anim calcmode="lin" valueType="num">
                                      <p:cBhvr additive="base">
                                        <p:cTn id="12"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481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34819">
                                            <p:txEl>
                                              <p:pRg st="1" end="1"/>
                                            </p:txEl>
                                          </p:spTgt>
                                        </p:tgtEl>
                                        <p:attrNameLst>
                                          <p:attrName>style.visibility</p:attrName>
                                        </p:attrNameLst>
                                      </p:cBhvr>
                                      <p:to>
                                        <p:strVal val="visible"/>
                                      </p:to>
                                    </p:set>
                                    <p:anim calcmode="lin" valueType="num">
                                      <p:cBhvr additive="base">
                                        <p:cTn id="16"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481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par>
                                <p:cTn id="18" presetID="2" presetClass="entr" presetSubtype="8" fill="hold" grpId="0" nodeType="withEffect">
                                  <p:stCondLst>
                                    <p:cond delay="0"/>
                                  </p:stCondLst>
                                  <p:childTnLst>
                                    <p:set>
                                      <p:cBhvr>
                                        <p:cTn id="19" dur="1" fill="hold">
                                          <p:stCondLst>
                                            <p:cond delay="0"/>
                                          </p:stCondLst>
                                        </p:cTn>
                                        <p:tgtEl>
                                          <p:spTgt spid="34819">
                                            <p:txEl>
                                              <p:pRg st="2" end="2"/>
                                            </p:txEl>
                                          </p:spTgt>
                                        </p:tgtEl>
                                        <p:attrNameLst>
                                          <p:attrName>style.visibility</p:attrName>
                                        </p:attrNameLst>
                                      </p:cBhvr>
                                      <p:to>
                                        <p:strVal val="visible"/>
                                      </p:to>
                                    </p:set>
                                    <p:anim calcmode="lin" valueType="num">
                                      <p:cBhvr additive="base">
                                        <p:cTn id="20"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481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P spid="34819" grpId="0" build="p" autoUpdateAnimBg="0" advAuto="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0" y="0"/>
            <a:ext cx="8229600" cy="571500"/>
          </a:xfrm>
        </p:spPr>
        <p:txBody>
          <a:bodyPr/>
          <a:lstStyle/>
          <a:p>
            <a:r>
              <a:rPr lang="en-US" altLang="zh-CN" smtClean="0"/>
              <a:t>3.5.3 </a:t>
            </a:r>
            <a:r>
              <a:rPr lang="zh-CN" altLang="en-US" smtClean="0"/>
              <a:t>提前期与计划展望期</a:t>
            </a:r>
          </a:p>
        </p:txBody>
      </p:sp>
      <p:sp>
        <p:nvSpPr>
          <p:cNvPr id="36867" name="Rectangle 3"/>
          <p:cNvSpPr>
            <a:spLocks noGrp="1" noRot="1" noChangeArrowheads="1"/>
          </p:cNvSpPr>
          <p:nvPr>
            <p:ph type="body" idx="1"/>
          </p:nvPr>
        </p:nvSpPr>
        <p:spPr>
          <a:xfrm>
            <a:off x="457200" y="785813"/>
            <a:ext cx="8229600" cy="5715000"/>
          </a:xfrm>
        </p:spPr>
        <p:txBody>
          <a:bodyPr>
            <a:normAutofit fontScale="70000" lnSpcReduction="20000"/>
          </a:bodyPr>
          <a:lstStyle/>
          <a:p>
            <a:pPr marL="0" indent="0">
              <a:buClr>
                <a:schemeClr val="tx1"/>
              </a:buClr>
              <a:buFont typeface="+mj-lt"/>
              <a:buNone/>
              <a:defRPr/>
            </a:pPr>
            <a:r>
              <a:rPr lang="zh-CN" altLang="en-US" sz="2900" dirty="0" smtClean="0"/>
              <a:t>提前期与计划展望期</a:t>
            </a:r>
            <a:endParaRPr lang="en-US" altLang="zh-CN" sz="2900" dirty="0" smtClean="0"/>
          </a:p>
          <a:p>
            <a:pPr marL="0" indent="0">
              <a:buClr>
                <a:schemeClr val="tx1"/>
              </a:buClr>
              <a:buFont typeface="+mj-lt"/>
              <a:buNone/>
              <a:defRPr/>
            </a:pPr>
            <a:endParaRPr lang="zh-CN" altLang="en-US" sz="2900" dirty="0" smtClean="0"/>
          </a:p>
          <a:p>
            <a:pPr marL="0" lvl="1" indent="0">
              <a:buClr>
                <a:schemeClr val="tx1"/>
              </a:buClr>
              <a:buFont typeface="+mj-lt"/>
              <a:buNone/>
              <a:defRPr/>
            </a:pPr>
            <a:r>
              <a:rPr lang="zh-CN" altLang="en-US" sz="2900" dirty="0" smtClean="0">
                <a:latin typeface="宋体" charset="-122"/>
              </a:rPr>
              <a:t>提前期是指某一工作的工作的时间周期，即从工作开始到工作结束的时间。</a:t>
            </a:r>
          </a:p>
          <a:p>
            <a:pPr marL="0" lvl="2" indent="0">
              <a:buClr>
                <a:schemeClr val="tx1"/>
              </a:buClr>
              <a:buFont typeface="+mj-lt"/>
              <a:buNone/>
              <a:defRPr/>
            </a:pPr>
            <a:r>
              <a:rPr lang="zh-CN" altLang="en-US" sz="2900" dirty="0" smtClean="0">
                <a:latin typeface="宋体" charset="-122"/>
              </a:rPr>
              <a:t>采购提前期是采购定单下达到物料完工入库的全部时间。</a:t>
            </a:r>
          </a:p>
          <a:p>
            <a:pPr marL="0" lvl="2" indent="0">
              <a:buClr>
                <a:schemeClr val="tx1"/>
              </a:buClr>
              <a:buFont typeface="+mj-lt"/>
              <a:buNone/>
              <a:defRPr/>
            </a:pPr>
            <a:r>
              <a:rPr lang="zh-CN" altLang="en-US" sz="2900" dirty="0" smtClean="0">
                <a:latin typeface="宋体" charset="-122"/>
              </a:rPr>
              <a:t>生产加工提前期生产加工投入开始（生产准备完成）至生产完工入库的全部时间。</a:t>
            </a:r>
            <a:endParaRPr lang="en-US" altLang="zh-CN" sz="2900" dirty="0" smtClean="0">
              <a:latin typeface="宋体" charset="-122"/>
            </a:endParaRPr>
          </a:p>
          <a:p>
            <a:pPr marL="0" lvl="2" indent="0">
              <a:buClr>
                <a:schemeClr val="tx1"/>
              </a:buClr>
              <a:buFont typeface="+mj-lt"/>
              <a:buNone/>
              <a:defRPr/>
            </a:pPr>
            <a:r>
              <a:rPr lang="zh-CN" altLang="en-US" sz="2900" dirty="0" smtClean="0">
                <a:latin typeface="宋体" charset="-122"/>
              </a:rPr>
              <a:t>装配提前期装配投入开始至装配完工的全部时间。</a:t>
            </a:r>
          </a:p>
          <a:p>
            <a:pPr marL="0" lvl="2" indent="0">
              <a:buClr>
                <a:schemeClr val="tx1"/>
              </a:buClr>
              <a:buFont typeface="+mj-lt"/>
              <a:buNone/>
              <a:defRPr/>
            </a:pPr>
            <a:r>
              <a:rPr lang="zh-CN" altLang="en-US" sz="2900" dirty="0" smtClean="0">
                <a:latin typeface="宋体" charset="-122"/>
              </a:rPr>
              <a:t>累计提前期是采购、加工、装配提前期的总和。</a:t>
            </a:r>
            <a:endParaRPr lang="en-US" altLang="zh-CN" sz="2900" dirty="0" smtClean="0">
              <a:latin typeface="宋体" charset="-122"/>
            </a:endParaRPr>
          </a:p>
          <a:p>
            <a:pPr marL="0" lvl="2" indent="0">
              <a:buClr>
                <a:schemeClr val="tx1"/>
              </a:buClr>
              <a:buFont typeface="+mj-lt"/>
              <a:buNone/>
              <a:defRPr/>
            </a:pPr>
            <a:endParaRPr lang="zh-CN" altLang="en-US" sz="2900" dirty="0" smtClean="0">
              <a:latin typeface="宋体" charset="-122"/>
            </a:endParaRPr>
          </a:p>
          <a:p>
            <a:pPr marL="0" lvl="2" indent="0">
              <a:buClr>
                <a:schemeClr val="tx1"/>
              </a:buClr>
              <a:buFont typeface="+mj-lt"/>
              <a:buNone/>
              <a:defRPr/>
            </a:pPr>
            <a:r>
              <a:rPr lang="zh-CN" altLang="en-US" sz="2900" dirty="0" smtClean="0">
                <a:latin typeface="宋体" charset="-122"/>
              </a:rPr>
              <a:t>生产准备提前期是从生产计划开始到生产准备完成（可以投入生产）。</a:t>
            </a:r>
          </a:p>
          <a:p>
            <a:pPr marL="0" lvl="2" indent="0">
              <a:buClr>
                <a:schemeClr val="tx1"/>
              </a:buClr>
              <a:buFont typeface="+mj-lt"/>
              <a:buNone/>
              <a:defRPr/>
            </a:pPr>
            <a:r>
              <a:rPr lang="zh-CN" altLang="en-US" sz="2900" dirty="0" smtClean="0">
                <a:latin typeface="宋体" charset="-122"/>
              </a:rPr>
              <a:t>总提前期是指产品的整个生产周期，包括产品设计提前期、生产准备提前期、采购提前期、加工、装配、试车、检测、发运的提前期总和。</a:t>
            </a:r>
            <a:endParaRPr lang="en-US" altLang="zh-CN" sz="2900" dirty="0" smtClean="0">
              <a:latin typeface="宋体" charset="-122"/>
            </a:endParaRPr>
          </a:p>
          <a:p>
            <a:pPr marL="0" lvl="2" indent="0">
              <a:buClr>
                <a:schemeClr val="tx1"/>
              </a:buClr>
              <a:buFont typeface="+mj-lt"/>
              <a:buNone/>
              <a:defRPr/>
            </a:pPr>
            <a:endParaRPr lang="zh-CN" altLang="en-US" sz="2900" dirty="0" smtClean="0">
              <a:latin typeface="宋体" charset="-122"/>
            </a:endParaRPr>
          </a:p>
          <a:p>
            <a:pPr marL="0" lvl="1" indent="0">
              <a:buClr>
                <a:schemeClr val="tx1"/>
              </a:buClr>
              <a:buFont typeface="+mj-lt"/>
              <a:buNone/>
              <a:defRPr/>
            </a:pPr>
            <a:r>
              <a:rPr lang="zh-CN" altLang="en-US" sz="2900" dirty="0" smtClean="0"/>
              <a:t>计划展望期是主生产计划（</a:t>
            </a:r>
            <a:r>
              <a:rPr lang="en-US" altLang="zh-CN" sz="2900" dirty="0" smtClean="0"/>
              <a:t>MPS</a:t>
            </a:r>
            <a:r>
              <a:rPr lang="zh-CN" altLang="en-US" sz="2900" dirty="0" smtClean="0"/>
              <a:t>）所覆盖的时间范围，也既为计划的时间跨度，此长度之外（计划的最末时间后），又是最下一个计划的时间范围。</a:t>
            </a:r>
            <a:endParaRPr lang="zh-CN" altLang="en-US" dirty="0" smtClean="0">
              <a:latin typeface="宋体"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 fill="hold"/>
                                        <p:tgtEl>
                                          <p:spTgt spid="36866"/>
                                        </p:tgtEl>
                                        <p:attrNameLst>
                                          <p:attrName>ppt_x</p:attrName>
                                        </p:attrNameLst>
                                      </p:cBhvr>
                                      <p:tavLst>
                                        <p:tav tm="0">
                                          <p:val>
                                            <p:strVal val="#ppt_x"/>
                                          </p:val>
                                        </p:tav>
                                        <p:tav tm="100000">
                                          <p:val>
                                            <p:strVal val="#ppt_x"/>
                                          </p:val>
                                        </p:tav>
                                      </p:tavLst>
                                    </p:anim>
                                    <p:anim calcmode="lin" valueType="num">
                                      <p:cBhvr additive="base">
                                        <p:cTn id="8" dur="500" fill="hold"/>
                                        <p:tgtEl>
                                          <p:spTgt spid="3686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 calcmode="lin" valueType="num">
                                      <p:cBhvr additive="base">
                                        <p:cTn id="12"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686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36867">
                                            <p:txEl>
                                              <p:pRg st="2" end="2"/>
                                            </p:txEl>
                                          </p:spTgt>
                                        </p:tgtEl>
                                        <p:attrNameLst>
                                          <p:attrName>style.visibility</p:attrName>
                                        </p:attrNameLst>
                                      </p:cBhvr>
                                      <p:to>
                                        <p:strVal val="visible"/>
                                      </p:to>
                                    </p:set>
                                    <p:anim calcmode="lin" valueType="num">
                                      <p:cBhvr additive="base">
                                        <p:cTn id="16"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686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par>
                                <p:cTn id="18" presetID="2" presetClass="entr" presetSubtype="8" fill="hold" grpId="0" nodeType="withEffect">
                                  <p:stCondLst>
                                    <p:cond delay="0"/>
                                  </p:stCondLst>
                                  <p:childTnLst>
                                    <p:set>
                                      <p:cBhvr>
                                        <p:cTn id="19" dur="1" fill="hold">
                                          <p:stCondLst>
                                            <p:cond delay="0"/>
                                          </p:stCondLst>
                                        </p:cTn>
                                        <p:tgtEl>
                                          <p:spTgt spid="36867">
                                            <p:txEl>
                                              <p:pRg st="3" end="3"/>
                                            </p:txEl>
                                          </p:spTgt>
                                        </p:tgtEl>
                                        <p:attrNameLst>
                                          <p:attrName>style.visibility</p:attrName>
                                        </p:attrNameLst>
                                      </p:cBhvr>
                                      <p:to>
                                        <p:strVal val="visible"/>
                                      </p:to>
                                    </p:set>
                                    <p:anim calcmode="lin" valueType="num">
                                      <p:cBhvr additive="base">
                                        <p:cTn id="20" dur="500" fill="hold"/>
                                        <p:tgtEl>
                                          <p:spTgt spid="36867">
                                            <p:txEl>
                                              <p:pRg st="3" end="3"/>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686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CAMERA.WAV"/>
                                        </p:tgtEl>
                                      </p:cMediaNode>
                                    </p:audio>
                                  </p:subTnLst>
                                </p:cTn>
                              </p:par>
                              <p:par>
                                <p:cTn id="22" presetID="2" presetClass="entr" presetSubtype="8" fill="hold" grpId="0" nodeType="withEffect">
                                  <p:stCondLst>
                                    <p:cond delay="0"/>
                                  </p:stCondLst>
                                  <p:childTnLst>
                                    <p:set>
                                      <p:cBhvr>
                                        <p:cTn id="23" dur="1" fill="hold">
                                          <p:stCondLst>
                                            <p:cond delay="0"/>
                                          </p:stCondLst>
                                        </p:cTn>
                                        <p:tgtEl>
                                          <p:spTgt spid="36867">
                                            <p:txEl>
                                              <p:pRg st="4" end="4"/>
                                            </p:txEl>
                                          </p:spTgt>
                                        </p:tgtEl>
                                        <p:attrNameLst>
                                          <p:attrName>style.visibility</p:attrName>
                                        </p:attrNameLst>
                                      </p:cBhvr>
                                      <p:to>
                                        <p:strVal val="visible"/>
                                      </p:to>
                                    </p:set>
                                    <p:anim calcmode="lin" valueType="num">
                                      <p:cBhvr additive="base">
                                        <p:cTn id="24"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686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CAMERA.WAV"/>
                                        </p:tgtEl>
                                      </p:cMediaNode>
                                    </p:audio>
                                  </p:subTnLst>
                                </p:cTn>
                              </p:par>
                              <p:par>
                                <p:cTn id="26" presetID="2" presetClass="entr" presetSubtype="8" fill="hold" grpId="0" nodeType="withEffect">
                                  <p:stCondLst>
                                    <p:cond delay="0"/>
                                  </p:stCondLst>
                                  <p:childTnLst>
                                    <p:set>
                                      <p:cBhvr>
                                        <p:cTn id="27" dur="1" fill="hold">
                                          <p:stCondLst>
                                            <p:cond delay="0"/>
                                          </p:stCondLst>
                                        </p:cTn>
                                        <p:tgtEl>
                                          <p:spTgt spid="36867">
                                            <p:txEl>
                                              <p:pRg st="5" end="5"/>
                                            </p:txEl>
                                          </p:spTgt>
                                        </p:tgtEl>
                                        <p:attrNameLst>
                                          <p:attrName>style.visibility</p:attrName>
                                        </p:attrNameLst>
                                      </p:cBhvr>
                                      <p:to>
                                        <p:strVal val="visible"/>
                                      </p:to>
                                    </p:set>
                                    <p:anim calcmode="lin" valueType="num">
                                      <p:cBhvr additive="base">
                                        <p:cTn id="28" dur="500" fill="hold"/>
                                        <p:tgtEl>
                                          <p:spTgt spid="36867">
                                            <p:txEl>
                                              <p:pRg st="5" end="5"/>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3686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3" name="CAMERA.WAV"/>
                                        </p:tgtEl>
                                      </p:cMediaNode>
                                    </p:audio>
                                  </p:subTnLst>
                                </p:cTn>
                              </p:par>
                              <p:par>
                                <p:cTn id="30" presetID="2" presetClass="entr" presetSubtype="8" fill="hold" grpId="0" nodeType="withEffect">
                                  <p:stCondLst>
                                    <p:cond delay="0"/>
                                  </p:stCondLst>
                                  <p:childTnLst>
                                    <p:set>
                                      <p:cBhvr>
                                        <p:cTn id="31" dur="1" fill="hold">
                                          <p:stCondLst>
                                            <p:cond delay="0"/>
                                          </p:stCondLst>
                                        </p:cTn>
                                        <p:tgtEl>
                                          <p:spTgt spid="36867">
                                            <p:txEl>
                                              <p:pRg st="6" end="6"/>
                                            </p:txEl>
                                          </p:spTgt>
                                        </p:tgtEl>
                                        <p:attrNameLst>
                                          <p:attrName>style.visibility</p:attrName>
                                        </p:attrNameLst>
                                      </p:cBhvr>
                                      <p:to>
                                        <p:strVal val="visible"/>
                                      </p:to>
                                    </p:set>
                                    <p:anim calcmode="lin" valueType="num">
                                      <p:cBhvr additive="base">
                                        <p:cTn id="32" dur="500" fill="hold"/>
                                        <p:tgtEl>
                                          <p:spTgt spid="36867">
                                            <p:txEl>
                                              <p:pRg st="6" end="6"/>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686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par>
                                <p:cTn id="34" presetID="2" presetClass="entr" presetSubtype="8" fill="hold" grpId="0" nodeType="withEffect">
                                  <p:stCondLst>
                                    <p:cond delay="0"/>
                                  </p:stCondLst>
                                  <p:childTnLst>
                                    <p:set>
                                      <p:cBhvr>
                                        <p:cTn id="35" dur="1" fill="hold">
                                          <p:stCondLst>
                                            <p:cond delay="0"/>
                                          </p:stCondLst>
                                        </p:cTn>
                                        <p:tgtEl>
                                          <p:spTgt spid="36867">
                                            <p:txEl>
                                              <p:pRg st="8" end="8"/>
                                            </p:txEl>
                                          </p:spTgt>
                                        </p:tgtEl>
                                        <p:attrNameLst>
                                          <p:attrName>style.visibility</p:attrName>
                                        </p:attrNameLst>
                                      </p:cBhvr>
                                      <p:to>
                                        <p:strVal val="visible"/>
                                      </p:to>
                                    </p:set>
                                    <p:anim calcmode="lin" valueType="num">
                                      <p:cBhvr additive="base">
                                        <p:cTn id="36" dur="500" fill="hold"/>
                                        <p:tgtEl>
                                          <p:spTgt spid="36867">
                                            <p:txEl>
                                              <p:pRg st="8" end="8"/>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6867">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CAMERA.WAV"/>
                                        </p:tgtEl>
                                      </p:cMediaNode>
                                    </p:audio>
                                  </p:subTnLst>
                                </p:cTn>
                              </p:par>
                              <p:par>
                                <p:cTn id="38" presetID="2" presetClass="entr" presetSubtype="8" fill="hold" grpId="0" nodeType="withEffect">
                                  <p:stCondLst>
                                    <p:cond delay="0"/>
                                  </p:stCondLst>
                                  <p:childTnLst>
                                    <p:set>
                                      <p:cBhvr>
                                        <p:cTn id="39" dur="1" fill="hold">
                                          <p:stCondLst>
                                            <p:cond delay="0"/>
                                          </p:stCondLst>
                                        </p:cTn>
                                        <p:tgtEl>
                                          <p:spTgt spid="36867">
                                            <p:txEl>
                                              <p:pRg st="9" end="9"/>
                                            </p:txEl>
                                          </p:spTgt>
                                        </p:tgtEl>
                                        <p:attrNameLst>
                                          <p:attrName>style.visibility</p:attrName>
                                        </p:attrNameLst>
                                      </p:cBhvr>
                                      <p:to>
                                        <p:strVal val="visible"/>
                                      </p:to>
                                    </p:set>
                                    <p:anim calcmode="lin" valueType="num">
                                      <p:cBhvr additive="base">
                                        <p:cTn id="40" dur="500" fill="hold"/>
                                        <p:tgtEl>
                                          <p:spTgt spid="36867">
                                            <p:txEl>
                                              <p:pRg st="9" end="9"/>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36867">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8"/>
                                            </p:cond>
                                          </p:stCondLst>
                                          <p:endCondLst>
                                            <p:cond evt="onStopAudio" delay="0">
                                              <p:tgtEl>
                                                <p:sldTgt/>
                                              </p:tgtEl>
                                            </p:cond>
                                          </p:endCondLst>
                                        </p:cTn>
                                        <p:tgtEl>
                                          <p:sndTgt r:embed="rId3" name="CAMERA.WAV"/>
                                        </p:tgtEl>
                                      </p:cMediaNode>
                                    </p:audio>
                                  </p:subTnLst>
                                </p:cTn>
                              </p:par>
                              <p:par>
                                <p:cTn id="42" presetID="2" presetClass="entr" presetSubtype="8" fill="hold" grpId="0" nodeType="withEffect">
                                  <p:stCondLst>
                                    <p:cond delay="0"/>
                                  </p:stCondLst>
                                  <p:childTnLst>
                                    <p:set>
                                      <p:cBhvr>
                                        <p:cTn id="43" dur="1" fill="hold">
                                          <p:stCondLst>
                                            <p:cond delay="0"/>
                                          </p:stCondLst>
                                        </p:cTn>
                                        <p:tgtEl>
                                          <p:spTgt spid="36867">
                                            <p:txEl>
                                              <p:pRg st="11" end="11"/>
                                            </p:txEl>
                                          </p:spTgt>
                                        </p:tgtEl>
                                        <p:attrNameLst>
                                          <p:attrName>style.visibility</p:attrName>
                                        </p:attrNameLst>
                                      </p:cBhvr>
                                      <p:to>
                                        <p:strVal val="visible"/>
                                      </p:to>
                                    </p:set>
                                    <p:anim calcmode="lin" valueType="num">
                                      <p:cBhvr additive="base">
                                        <p:cTn id="44" dur="500" fill="hold"/>
                                        <p:tgtEl>
                                          <p:spTgt spid="36867">
                                            <p:txEl>
                                              <p:pRg st="11" end="11"/>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6867">
                                            <p:txEl>
                                              <p:pRg st="11" end="1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2"/>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utoUpdateAnimBg="0"/>
      <p:bldP spid="36867" grpId="0" build="p" autoUpdateAnimBg="0" advAuto="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a:xfrm>
            <a:off x="0" y="0"/>
            <a:ext cx="8229600" cy="571500"/>
          </a:xfrm>
        </p:spPr>
        <p:txBody>
          <a:bodyPr/>
          <a:lstStyle/>
          <a:p>
            <a:r>
              <a:rPr lang="en-US" altLang="zh-CN" smtClean="0"/>
              <a:t>3.5.4 </a:t>
            </a:r>
            <a:r>
              <a:rPr lang="zh-CN" altLang="en-US" smtClean="0"/>
              <a:t>物料需求计划（</a:t>
            </a:r>
            <a:r>
              <a:rPr lang="en-US" altLang="zh-CN" smtClean="0"/>
              <a:t>MRP</a:t>
            </a:r>
            <a:r>
              <a:rPr lang="zh-CN" altLang="en-US" smtClean="0"/>
              <a:t>）</a:t>
            </a:r>
          </a:p>
        </p:txBody>
      </p:sp>
      <p:sp>
        <p:nvSpPr>
          <p:cNvPr id="57347" name="Rectangle 3"/>
          <p:cNvSpPr>
            <a:spLocks noGrp="1" noRot="1" noChangeArrowheads="1"/>
          </p:cNvSpPr>
          <p:nvPr>
            <p:ph type="body" idx="1"/>
          </p:nvPr>
        </p:nvSpPr>
        <p:spPr>
          <a:xfrm>
            <a:off x="457200" y="1285875"/>
            <a:ext cx="8329613" cy="4840288"/>
          </a:xfrm>
        </p:spPr>
        <p:txBody>
          <a:bodyPr>
            <a:normAutofit fontScale="92500" lnSpcReduction="10000"/>
          </a:bodyPr>
          <a:lstStyle/>
          <a:p>
            <a:pPr marL="0" indent="0">
              <a:buClr>
                <a:schemeClr val="tx1"/>
              </a:buClr>
              <a:buFont typeface="+mj-lt"/>
              <a:buNone/>
              <a:defRPr/>
            </a:pPr>
            <a:r>
              <a:rPr lang="en-US" altLang="zh-CN" dirty="0" smtClean="0">
                <a:latin typeface="宋体" charset="-122"/>
              </a:rPr>
              <a:t>     </a:t>
            </a:r>
            <a:r>
              <a:rPr lang="zh-CN" altLang="en-US" dirty="0" smtClean="0">
                <a:latin typeface="宋体" charset="-122"/>
              </a:rPr>
              <a:t>物料需求计划（</a:t>
            </a:r>
            <a:r>
              <a:rPr lang="en-US" altLang="zh-CN" dirty="0" smtClean="0">
                <a:latin typeface="宋体" charset="-122"/>
              </a:rPr>
              <a:t>Material Requirement Planning</a:t>
            </a:r>
            <a:r>
              <a:rPr lang="zh-CN" altLang="en-US" dirty="0" smtClean="0">
                <a:latin typeface="宋体" charset="-122"/>
              </a:rPr>
              <a:t>，简称为 </a:t>
            </a:r>
            <a:r>
              <a:rPr lang="en-US" altLang="zh-CN" dirty="0" smtClean="0">
                <a:latin typeface="宋体" charset="-122"/>
              </a:rPr>
              <a:t>MRP</a:t>
            </a:r>
            <a:r>
              <a:rPr lang="zh-CN" altLang="en-US" dirty="0" smtClean="0">
                <a:latin typeface="宋体" charset="-122"/>
              </a:rPr>
              <a:t>）是对主生产计划的各个项目所需的全部制造件和全部采购件的网络支持计划和时间进度计划。</a:t>
            </a:r>
            <a:endParaRPr lang="en-US" altLang="zh-CN" dirty="0" smtClean="0">
              <a:latin typeface="宋体" charset="-122"/>
            </a:endParaRPr>
          </a:p>
          <a:p>
            <a:pPr marL="0" indent="0" algn="just">
              <a:spcBef>
                <a:spcPts val="600"/>
              </a:spcBef>
              <a:buClr>
                <a:schemeClr val="tx1"/>
              </a:buClr>
              <a:buFont typeface="+mj-lt"/>
              <a:buNone/>
              <a:defRPr/>
            </a:pPr>
            <a:r>
              <a:rPr lang="zh-CN" altLang="en-US" dirty="0" smtClean="0">
                <a:latin typeface="宋体" charset="-122"/>
              </a:rPr>
              <a:t>物料需求计划主要解决以下五个问题：</a:t>
            </a:r>
          </a:p>
          <a:p>
            <a:pPr marL="0" lvl="1" indent="0" algn="just">
              <a:spcBef>
                <a:spcPts val="600"/>
              </a:spcBef>
              <a:buClr>
                <a:schemeClr val="tx1"/>
              </a:buClr>
              <a:buFont typeface="+mj-lt"/>
              <a:buNone/>
              <a:defRPr/>
            </a:pPr>
            <a:r>
              <a:rPr lang="zh-CN" altLang="en-US" dirty="0" smtClean="0">
                <a:latin typeface="宋体" charset="-122"/>
              </a:rPr>
              <a:t>要生产什么？生产多少？（来源于</a:t>
            </a:r>
            <a:r>
              <a:rPr lang="en-US" altLang="zh-CN" dirty="0" smtClean="0">
                <a:latin typeface="宋体" charset="-122"/>
              </a:rPr>
              <a:t>MPS</a:t>
            </a:r>
            <a:r>
              <a:rPr lang="zh-CN" altLang="en-US" dirty="0" smtClean="0">
                <a:latin typeface="宋体" charset="-122"/>
              </a:rPr>
              <a:t>）</a:t>
            </a:r>
          </a:p>
          <a:p>
            <a:pPr marL="0" lvl="1" indent="0" algn="just">
              <a:spcBef>
                <a:spcPts val="600"/>
              </a:spcBef>
              <a:buClr>
                <a:schemeClr val="tx1"/>
              </a:buClr>
              <a:buFont typeface="+mj-lt"/>
              <a:buNone/>
              <a:defRPr/>
            </a:pPr>
            <a:r>
              <a:rPr lang="zh-CN" altLang="en-US" dirty="0" smtClean="0">
                <a:latin typeface="宋体" charset="-122"/>
              </a:rPr>
              <a:t>要用到什么？（根据</a:t>
            </a:r>
            <a:r>
              <a:rPr lang="en-US" altLang="zh-CN" dirty="0" smtClean="0">
                <a:latin typeface="宋体" charset="-122"/>
              </a:rPr>
              <a:t>BOM</a:t>
            </a:r>
            <a:r>
              <a:rPr lang="zh-CN" altLang="en-US" dirty="0" smtClean="0">
                <a:latin typeface="宋体" charset="-122"/>
              </a:rPr>
              <a:t>展开）</a:t>
            </a:r>
          </a:p>
          <a:p>
            <a:pPr marL="0" lvl="1" indent="0" algn="just">
              <a:spcBef>
                <a:spcPts val="600"/>
              </a:spcBef>
              <a:buClr>
                <a:schemeClr val="tx1"/>
              </a:buClr>
              <a:buFont typeface="+mj-lt"/>
              <a:buNone/>
              <a:defRPr/>
            </a:pPr>
            <a:r>
              <a:rPr lang="zh-CN" altLang="en-US" dirty="0" smtClean="0">
                <a:latin typeface="宋体" charset="-122"/>
              </a:rPr>
              <a:t>已经有了什么？（根据物品库存信息、即将到货或产出信息）</a:t>
            </a:r>
          </a:p>
          <a:p>
            <a:pPr marL="0" lvl="1" indent="0" algn="just">
              <a:spcBef>
                <a:spcPts val="600"/>
              </a:spcBef>
              <a:buClr>
                <a:schemeClr val="tx1"/>
              </a:buClr>
              <a:buFont typeface="+mj-lt"/>
              <a:buNone/>
              <a:defRPr/>
            </a:pPr>
            <a:r>
              <a:rPr lang="zh-CN" altLang="en-US" dirty="0" smtClean="0">
                <a:latin typeface="宋体" charset="-122"/>
              </a:rPr>
              <a:t>还缺什么？</a:t>
            </a:r>
            <a:r>
              <a:rPr lang="en-US" altLang="zh-CN" dirty="0" smtClean="0">
                <a:latin typeface="宋体" charset="-122"/>
              </a:rPr>
              <a:t>(</a:t>
            </a:r>
            <a:r>
              <a:rPr lang="zh-CN" altLang="en-US" dirty="0" smtClean="0">
                <a:latin typeface="宋体" charset="-122"/>
              </a:rPr>
              <a:t>计算出结果</a:t>
            </a:r>
            <a:r>
              <a:rPr lang="en-US" altLang="zh-CN" dirty="0" smtClean="0">
                <a:latin typeface="宋体" charset="-122"/>
              </a:rPr>
              <a:t>)</a:t>
            </a:r>
          </a:p>
          <a:p>
            <a:pPr marL="0" lvl="1" indent="0" algn="just">
              <a:spcBef>
                <a:spcPts val="600"/>
              </a:spcBef>
              <a:buClr>
                <a:schemeClr val="tx1"/>
              </a:buClr>
              <a:buFont typeface="+mj-lt"/>
              <a:buNone/>
              <a:defRPr/>
            </a:pPr>
            <a:r>
              <a:rPr lang="zh-CN" altLang="en-US" dirty="0" smtClean="0">
                <a:latin typeface="宋体" charset="-122"/>
              </a:rPr>
              <a:t>何时安排？</a:t>
            </a:r>
            <a:r>
              <a:rPr lang="en-US" altLang="zh-CN" dirty="0" smtClean="0">
                <a:latin typeface="宋体" charset="-122"/>
              </a:rPr>
              <a:t>(</a:t>
            </a:r>
            <a:r>
              <a:rPr lang="zh-CN" altLang="en-US" dirty="0" smtClean="0">
                <a:latin typeface="宋体" charset="-122"/>
              </a:rPr>
              <a:t>计算出结果</a:t>
            </a:r>
            <a:r>
              <a:rPr lang="en-US" altLang="zh-CN" dirty="0" smtClean="0">
                <a:latin typeface="宋体" charset="-122"/>
              </a:rPr>
              <a:t>)</a:t>
            </a:r>
            <a:endParaRPr lang="en-US" altLang="zh-CN" dirty="0" smtClean="0">
              <a:solidFill>
                <a:srgbClr val="FF0000"/>
              </a:solidFill>
              <a:latin typeface="宋体"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ppt_x"/>
                                          </p:val>
                                        </p:tav>
                                        <p:tav tm="100000">
                                          <p:val>
                                            <p:strVal val="#ppt_x"/>
                                          </p:val>
                                        </p:tav>
                                      </p:tavLst>
                                    </p:anim>
                                    <p:anim calcmode="lin" valueType="num">
                                      <p:cBhvr additive="base">
                                        <p:cTn id="8" dur="500" fill="hold"/>
                                        <p:tgtEl>
                                          <p:spTgt spid="5734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 calcmode="lin" valueType="num">
                                      <p:cBhvr additive="base">
                                        <p:cTn id="12" dur="500" fill="hold"/>
                                        <p:tgtEl>
                                          <p:spTgt spid="5734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73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57347">
                                            <p:txEl>
                                              <p:pRg st="1" end="1"/>
                                            </p:txEl>
                                          </p:spTgt>
                                        </p:tgtEl>
                                        <p:attrNameLst>
                                          <p:attrName>style.visibility</p:attrName>
                                        </p:attrNameLst>
                                      </p:cBhvr>
                                      <p:to>
                                        <p:strVal val="visible"/>
                                      </p:to>
                                    </p:set>
                                    <p:anim calcmode="lin" valueType="num">
                                      <p:cBhvr additive="base">
                                        <p:cTn id="17"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734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par>
                                <p:cTn id="19" presetID="2" presetClass="entr" presetSubtype="8" fill="hold" grpId="0" nodeType="with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 calcmode="lin" valueType="num">
                                      <p:cBhvr additive="base">
                                        <p:cTn id="21"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73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par>
                                <p:cTn id="23" presetID="2" presetClass="entr" presetSubtype="8" fill="hold" grpId="0" nodeType="withEffect">
                                  <p:stCondLst>
                                    <p:cond delay="0"/>
                                  </p:stCondLst>
                                  <p:childTnLst>
                                    <p:set>
                                      <p:cBhvr>
                                        <p:cTn id="24" dur="1" fill="hold">
                                          <p:stCondLst>
                                            <p:cond delay="0"/>
                                          </p:stCondLst>
                                        </p:cTn>
                                        <p:tgtEl>
                                          <p:spTgt spid="57347">
                                            <p:txEl>
                                              <p:pRg st="3" end="3"/>
                                            </p:txEl>
                                          </p:spTgt>
                                        </p:tgtEl>
                                        <p:attrNameLst>
                                          <p:attrName>style.visibility</p:attrName>
                                        </p:attrNameLst>
                                      </p:cBhvr>
                                      <p:to>
                                        <p:strVal val="visible"/>
                                      </p:to>
                                    </p:set>
                                    <p:anim calcmode="lin" valueType="num">
                                      <p:cBhvr additive="base">
                                        <p:cTn id="25"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34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par>
                                <p:cTn id="27" presetID="2" presetClass="entr" presetSubtype="8" fill="hold" grpId="0" nodeType="withEffect">
                                  <p:stCondLst>
                                    <p:cond delay="0"/>
                                  </p:stCondLst>
                                  <p:childTnLst>
                                    <p:set>
                                      <p:cBhvr>
                                        <p:cTn id="28" dur="1" fill="hold">
                                          <p:stCondLst>
                                            <p:cond delay="0"/>
                                          </p:stCondLst>
                                        </p:cTn>
                                        <p:tgtEl>
                                          <p:spTgt spid="57347">
                                            <p:txEl>
                                              <p:pRg st="4" end="4"/>
                                            </p:txEl>
                                          </p:spTgt>
                                        </p:tgtEl>
                                        <p:attrNameLst>
                                          <p:attrName>style.visibility</p:attrName>
                                        </p:attrNameLst>
                                      </p:cBhvr>
                                      <p:to>
                                        <p:strVal val="visible"/>
                                      </p:to>
                                    </p:set>
                                    <p:anim calcmode="lin" valueType="num">
                                      <p:cBhvr additive="base">
                                        <p:cTn id="29" dur="500" fill="hold"/>
                                        <p:tgtEl>
                                          <p:spTgt spid="57347">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734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par>
                                <p:cTn id="31" presetID="2" presetClass="entr" presetSubtype="8" fill="hold" grpId="0" nodeType="withEffect">
                                  <p:stCondLst>
                                    <p:cond delay="0"/>
                                  </p:stCondLst>
                                  <p:childTnLst>
                                    <p:set>
                                      <p:cBhvr>
                                        <p:cTn id="32" dur="1" fill="hold">
                                          <p:stCondLst>
                                            <p:cond delay="0"/>
                                          </p:stCondLst>
                                        </p:cTn>
                                        <p:tgtEl>
                                          <p:spTgt spid="57347">
                                            <p:txEl>
                                              <p:pRg st="5" end="5"/>
                                            </p:txEl>
                                          </p:spTgt>
                                        </p:tgtEl>
                                        <p:attrNameLst>
                                          <p:attrName>style.visibility</p:attrName>
                                        </p:attrNameLst>
                                      </p:cBhvr>
                                      <p:to>
                                        <p:strVal val="visible"/>
                                      </p:to>
                                    </p:set>
                                    <p:anim calcmode="lin" valueType="num">
                                      <p:cBhvr additive="base">
                                        <p:cTn id="33" dur="500" fill="hold"/>
                                        <p:tgtEl>
                                          <p:spTgt spid="57347">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5734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CAMERA.WAV"/>
                                        </p:tgtEl>
                                      </p:cMediaNode>
                                    </p:audio>
                                  </p:subTnLst>
                                </p:cTn>
                              </p:par>
                              <p:par>
                                <p:cTn id="35" presetID="2" presetClass="entr" presetSubtype="8" fill="hold" grpId="0" nodeType="withEffect">
                                  <p:stCondLst>
                                    <p:cond delay="0"/>
                                  </p:stCondLst>
                                  <p:childTnLst>
                                    <p:set>
                                      <p:cBhvr>
                                        <p:cTn id="36" dur="1" fill="hold">
                                          <p:stCondLst>
                                            <p:cond delay="0"/>
                                          </p:stCondLst>
                                        </p:cTn>
                                        <p:tgtEl>
                                          <p:spTgt spid="57347">
                                            <p:txEl>
                                              <p:pRg st="6" end="6"/>
                                            </p:txEl>
                                          </p:spTgt>
                                        </p:tgtEl>
                                        <p:attrNameLst>
                                          <p:attrName>style.visibility</p:attrName>
                                        </p:attrNameLst>
                                      </p:cBhvr>
                                      <p:to>
                                        <p:strVal val="visible"/>
                                      </p:to>
                                    </p:set>
                                    <p:anim calcmode="lin" valueType="num">
                                      <p:cBhvr additive="base">
                                        <p:cTn id="37" dur="500" fill="hold"/>
                                        <p:tgtEl>
                                          <p:spTgt spid="5734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734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8229600" cy="571500"/>
          </a:xfrm>
        </p:spPr>
        <p:txBody>
          <a:bodyPr/>
          <a:lstStyle/>
          <a:p>
            <a:r>
              <a:rPr lang="en-US" altLang="zh-CN" smtClean="0"/>
              <a:t>2: </a:t>
            </a:r>
            <a:r>
              <a:rPr lang="zh-CN" altLang="en-US" smtClean="0"/>
              <a:t>企业管理过程的黑洞现象（利润差距）：</a:t>
            </a:r>
          </a:p>
        </p:txBody>
      </p:sp>
      <p:sp>
        <p:nvSpPr>
          <p:cNvPr id="3" name="内容占位符 2"/>
          <p:cNvSpPr>
            <a:spLocks noGrp="1"/>
          </p:cNvSpPr>
          <p:nvPr>
            <p:ph idx="1"/>
          </p:nvPr>
        </p:nvSpPr>
        <p:spPr>
          <a:xfrm>
            <a:off x="71438" y="692150"/>
            <a:ext cx="7643812" cy="5880100"/>
          </a:xfrm>
          <a:solidFill>
            <a:schemeClr val="bg2"/>
          </a:solidFill>
          <a:ln>
            <a:solidFill>
              <a:schemeClr val="bg1">
                <a:lumMod val="50000"/>
              </a:schemeClr>
            </a:solidFill>
          </a:ln>
        </p:spPr>
        <p:txBody>
          <a:bodyPr>
            <a:normAutofit fontScale="70000" lnSpcReduction="20000"/>
          </a:bodyPr>
          <a:lstStyle/>
          <a:p>
            <a:pPr>
              <a:defRPr/>
            </a:pPr>
            <a:r>
              <a:rPr lang="zh-CN" altLang="en-US" sz="1600" dirty="0" smtClean="0"/>
              <a:t>销售：</a:t>
            </a:r>
            <a:endParaRPr lang="en-US" altLang="zh-CN" sz="1600" dirty="0" smtClean="0"/>
          </a:p>
          <a:p>
            <a:pPr marL="742950" lvl="1" indent="-342900">
              <a:buFont typeface="+mj-lt"/>
              <a:buAutoNum type="arabicPeriod"/>
              <a:defRPr/>
            </a:pPr>
            <a:r>
              <a:rPr lang="zh-CN" altLang="en-US" sz="1500" dirty="0" smtClean="0"/>
              <a:t>报价：</a:t>
            </a:r>
            <a:r>
              <a:rPr lang="en-US" altLang="zh-CN" sz="1500" dirty="0" smtClean="0"/>
              <a:t/>
            </a:r>
            <a:br>
              <a:rPr lang="en-US" altLang="zh-CN" sz="1500" dirty="0" smtClean="0"/>
            </a:br>
            <a:r>
              <a:rPr lang="zh-CN" altLang="en-US" sz="1500" dirty="0" smtClean="0"/>
              <a:t>频繁的报价过程，由于不能及时准确的了解客户历史报价和成本浮动因素，导致报价不准，部分报价过低甚至导致该订单出现亏损；</a:t>
            </a:r>
            <a:endParaRPr lang="en-US" altLang="zh-CN" sz="1500" dirty="0" smtClean="0"/>
          </a:p>
          <a:p>
            <a:pPr marL="742950" lvl="1" indent="-342900">
              <a:buFont typeface="+mj-lt"/>
              <a:buAutoNum type="arabicPeriod"/>
              <a:defRPr/>
            </a:pPr>
            <a:r>
              <a:rPr lang="zh-CN" altLang="en-US" sz="1500" dirty="0" smtClean="0"/>
              <a:t>客户订单，对货品交期不能准确迅速的提供依据，导致客户谈判困难；客户订单变更，造成情况不明，交货不及时，生产浪费等；</a:t>
            </a:r>
            <a:endParaRPr lang="en-US" altLang="zh-CN" sz="1500" dirty="0" smtClean="0"/>
          </a:p>
          <a:p>
            <a:pPr marL="742950" lvl="1" indent="-342900">
              <a:buFont typeface="+mj-lt"/>
              <a:buAutoNum type="arabicPeriod"/>
              <a:defRPr/>
            </a:pPr>
            <a:r>
              <a:rPr lang="zh-CN" altLang="en-US" sz="1500" dirty="0" smtClean="0"/>
              <a:t>销售收款对开票、收款不清晰，导致收款不及时；</a:t>
            </a:r>
            <a:endParaRPr lang="en-US" altLang="zh-CN" sz="1500" dirty="0" smtClean="0"/>
          </a:p>
          <a:p>
            <a:pPr marL="742950" lvl="1" indent="-342900">
              <a:buFont typeface="+mj-lt"/>
              <a:buAutoNum type="arabicPeriod"/>
              <a:defRPr/>
            </a:pPr>
            <a:r>
              <a:rPr lang="zh-CN" altLang="en-US" sz="1500" dirty="0" smtClean="0"/>
              <a:t>客户信誉和价值评定不清，难以区别对待；</a:t>
            </a:r>
            <a:endParaRPr lang="en-US" altLang="zh-CN" sz="1500" dirty="0" smtClean="0"/>
          </a:p>
          <a:p>
            <a:pPr marL="742950" lvl="1" indent="-342900">
              <a:buFont typeface="+mj-lt"/>
              <a:buAutoNum type="arabicPeriod"/>
              <a:defRPr/>
            </a:pPr>
            <a:r>
              <a:rPr lang="zh-CN" altLang="en-US" sz="1500" dirty="0" smtClean="0"/>
              <a:t>人员变动导致大量客户情况不明。</a:t>
            </a:r>
            <a:endParaRPr lang="en-US" altLang="zh-CN" sz="1500" dirty="0" smtClean="0"/>
          </a:p>
          <a:p>
            <a:pPr>
              <a:defRPr/>
            </a:pPr>
            <a:r>
              <a:rPr lang="zh-CN" altLang="en-US" sz="1600" dirty="0" smtClean="0"/>
              <a:t>采购：</a:t>
            </a:r>
            <a:endParaRPr lang="en-US" altLang="zh-CN" sz="1600" dirty="0" smtClean="0"/>
          </a:p>
          <a:p>
            <a:pPr marL="742950" lvl="1" indent="-342900">
              <a:buFont typeface="+mj-lt"/>
              <a:buAutoNum type="arabicPeriod"/>
              <a:defRPr/>
            </a:pPr>
            <a:r>
              <a:rPr lang="zh-CN" altLang="en-US" sz="1600" dirty="0" smtClean="0"/>
              <a:t>缺乏对供应商（报价过高，延迟交货信誉，质量问题）的有力管控，对采购价格控管不严（多方比价，历史最低价采购，合并采购），导致部分采购价格偏高，企业资金浪费；</a:t>
            </a:r>
            <a:endParaRPr lang="en-US" altLang="zh-CN" sz="1600" dirty="0" smtClean="0"/>
          </a:p>
          <a:p>
            <a:pPr marL="742950" lvl="1" indent="-342900">
              <a:buFont typeface="+mj-lt"/>
              <a:buAutoNum type="arabicPeriod"/>
              <a:defRPr/>
            </a:pPr>
            <a:r>
              <a:rPr lang="zh-CN" altLang="en-US" sz="1600" dirty="0" smtClean="0"/>
              <a:t>常常出现采购的物料过多或者重复，采购的数量和时间没有或者比较难以准确控管（甚至都不知道）</a:t>
            </a:r>
            <a:r>
              <a:rPr lang="en-US" altLang="zh-CN" sz="1600" dirty="0" smtClean="0"/>
              <a:t>,</a:t>
            </a:r>
            <a:r>
              <a:rPr lang="zh-CN" altLang="en-US" sz="1600" dirty="0" smtClean="0"/>
              <a:t>按单生产，物料采购数量不准确，多采购，仓库放置时间长，大量资金沉淀，少采购，影响生产 ；</a:t>
            </a:r>
            <a:endParaRPr lang="en-US" altLang="zh-CN" sz="1600" dirty="0" smtClean="0"/>
          </a:p>
          <a:p>
            <a:pPr marL="742950" lvl="1" indent="-342900">
              <a:buFont typeface="+mj-lt"/>
              <a:buAutoNum type="arabicPeriod"/>
              <a:defRPr/>
            </a:pPr>
            <a:r>
              <a:rPr lang="zh-CN" altLang="en-US" sz="1600" dirty="0" smtClean="0"/>
              <a:t>对采购进来的物品的质量没有统计分析和控管，造成采购资金浪费。</a:t>
            </a:r>
            <a:endParaRPr lang="en-US" altLang="zh-CN" sz="1600" dirty="0" smtClean="0"/>
          </a:p>
          <a:p>
            <a:pPr marL="742950" lvl="1" indent="-342900">
              <a:buFont typeface="+mj-lt"/>
              <a:buAutoNum type="arabicPeriod"/>
              <a:defRPr/>
            </a:pPr>
            <a:r>
              <a:rPr lang="zh-CN" altLang="en-US" sz="1600" dirty="0" smtClean="0"/>
              <a:t>采购过程不透明，全管太累，不管难以发现问题；</a:t>
            </a:r>
            <a:endParaRPr lang="en-US" altLang="zh-CN" sz="1600" dirty="0" smtClean="0"/>
          </a:p>
          <a:p>
            <a:pPr>
              <a:defRPr/>
            </a:pPr>
            <a:r>
              <a:rPr lang="zh-CN" altLang="en-US" sz="1600" dirty="0" smtClean="0"/>
              <a:t>库存：</a:t>
            </a:r>
            <a:endParaRPr lang="en-US" altLang="zh-CN" sz="1600" dirty="0" smtClean="0"/>
          </a:p>
          <a:p>
            <a:pPr marL="742950" lvl="1" indent="-342900">
              <a:buFont typeface="+mj-lt"/>
              <a:buAutoNum type="arabicPeriod"/>
              <a:defRPr/>
            </a:pPr>
            <a:r>
              <a:rPr lang="zh-CN" altLang="en-US" sz="1600" dirty="0" smtClean="0"/>
              <a:t>一方面库存居高不下，大量资金沉淀；一方面，常常出现物料不足影响生产或者销售。</a:t>
            </a:r>
            <a:endParaRPr lang="en-US" altLang="zh-CN" sz="1600" dirty="0" smtClean="0"/>
          </a:p>
          <a:p>
            <a:pPr marL="742950" lvl="1" indent="-342900">
              <a:buFont typeface="+mj-lt"/>
              <a:buAutoNum type="arabicPeriod"/>
              <a:defRPr/>
            </a:pPr>
            <a:r>
              <a:rPr lang="zh-CN" altLang="en-US" sz="1600" dirty="0" smtClean="0"/>
              <a:t>库存领用没有严格的控管，导致常常发生多领现象，以及预订被他人领出现象。</a:t>
            </a:r>
            <a:endParaRPr lang="en-US" altLang="zh-CN" sz="1600" dirty="0" smtClean="0"/>
          </a:p>
          <a:p>
            <a:pPr marL="742950" lvl="1" indent="-342900">
              <a:buFont typeface="+mj-lt"/>
              <a:buAutoNum type="arabicPeriod"/>
              <a:defRPr/>
            </a:pPr>
            <a:r>
              <a:rPr lang="zh-CN" altLang="en-US" sz="1600" dirty="0" smtClean="0"/>
              <a:t>库存数量不对，找不到去处。记得好像有，但是一下子找不到。</a:t>
            </a:r>
            <a:endParaRPr lang="en-US" altLang="zh-CN" sz="1600" dirty="0" smtClean="0"/>
          </a:p>
          <a:p>
            <a:pPr marL="742950" lvl="1" indent="-342900">
              <a:buFont typeface="+mj-lt"/>
              <a:buAutoNum type="arabicPeriod"/>
              <a:defRPr/>
            </a:pPr>
            <a:r>
              <a:rPr lang="zh-CN" altLang="en-US" sz="1600" dirty="0" smtClean="0"/>
              <a:t>库存帐目混乱，情况掌握在下层，情况不明，物料耗损和浪费更多。</a:t>
            </a:r>
            <a:endParaRPr lang="en-US" altLang="zh-CN" sz="1600" dirty="0" smtClean="0"/>
          </a:p>
          <a:p>
            <a:pPr>
              <a:defRPr/>
            </a:pPr>
            <a:r>
              <a:rPr lang="zh-CN" altLang="en-US" sz="1600" dirty="0" smtClean="0"/>
              <a:t>生产：</a:t>
            </a:r>
            <a:endParaRPr lang="en-US" altLang="zh-CN" sz="1600" dirty="0" smtClean="0"/>
          </a:p>
          <a:p>
            <a:pPr marL="742950" lvl="1" indent="-342900">
              <a:buFont typeface="+mj-lt"/>
              <a:buAutoNum type="arabicPeriod"/>
              <a:defRPr/>
            </a:pPr>
            <a:r>
              <a:rPr lang="zh-CN" altLang="en-US" sz="1600" dirty="0" smtClean="0"/>
              <a:t>采购时间不及时，物料短缺，导致车间开工不按时，交货期延迟，客户不满；</a:t>
            </a:r>
            <a:endParaRPr lang="en-US" altLang="zh-CN" sz="1600" dirty="0" smtClean="0"/>
          </a:p>
          <a:p>
            <a:pPr marL="742950" lvl="1" indent="-342900">
              <a:buFont typeface="+mj-lt"/>
              <a:buAutoNum type="arabicPeriod"/>
              <a:defRPr/>
            </a:pPr>
            <a:r>
              <a:rPr lang="zh-CN" altLang="en-US" sz="1600" dirty="0" smtClean="0"/>
              <a:t>多个订单让车间生产，时忙时不忙，生产计划不均衡，不仅紧急的客户订单有时无法处理，就是正常的订单有时也排不进去；</a:t>
            </a:r>
            <a:endParaRPr lang="en-US" altLang="zh-CN" sz="1600" dirty="0" smtClean="0"/>
          </a:p>
          <a:p>
            <a:pPr marL="742950" lvl="1" indent="-342900">
              <a:buFont typeface="+mj-lt"/>
              <a:buAutoNum type="arabicPeriod"/>
              <a:defRPr/>
            </a:pPr>
            <a:r>
              <a:rPr lang="zh-CN" altLang="en-US" sz="1600" dirty="0" smtClean="0"/>
              <a:t>质量管控不系统，各个环节的物料耗损太多，而产品的合格率和品质上不去，甚至要搞清楚也很麻烦（至少数据不及时）；</a:t>
            </a:r>
            <a:endParaRPr lang="en-US" altLang="zh-CN" sz="1600" dirty="0" smtClean="0"/>
          </a:p>
          <a:p>
            <a:pPr marL="742950" lvl="1" indent="-342900">
              <a:buFont typeface="+mj-lt"/>
              <a:buAutoNum type="arabicPeriod"/>
              <a:defRPr/>
            </a:pPr>
            <a:r>
              <a:rPr lang="zh-CN" altLang="en-US" sz="1600" dirty="0" smtClean="0"/>
              <a:t>设备的平均利用率是多少，那些设备由于人的原因利用率不高；那些人或者班组效率明显低于标准</a:t>
            </a:r>
            <a:r>
              <a:rPr lang="zh-CN" altLang="en-US" sz="1500" dirty="0" smtClean="0"/>
              <a:t>效率；</a:t>
            </a:r>
            <a:endParaRPr lang="en-US" altLang="zh-CN" sz="1500" dirty="0" smtClean="0"/>
          </a:p>
          <a:p>
            <a:pPr>
              <a:defRPr/>
            </a:pPr>
            <a:r>
              <a:rPr lang="zh-CN" altLang="en-US" sz="1600" dirty="0" smtClean="0"/>
              <a:t>财务人力：</a:t>
            </a:r>
            <a:endParaRPr lang="en-US" altLang="zh-CN" sz="1600" dirty="0" smtClean="0"/>
          </a:p>
          <a:p>
            <a:pPr marL="914400" lvl="2">
              <a:buFont typeface="+mj-lt"/>
              <a:buAutoNum type="arabicPeriod"/>
              <a:defRPr/>
            </a:pPr>
            <a:r>
              <a:rPr lang="zh-CN" altLang="en-US" sz="1600" dirty="0" smtClean="0"/>
              <a:t>资金帐目常常与实际情况有差异；</a:t>
            </a:r>
            <a:endParaRPr lang="en-US" altLang="zh-CN" sz="1600" dirty="0" smtClean="0"/>
          </a:p>
          <a:p>
            <a:pPr marL="914400" lvl="2">
              <a:buFont typeface="+mj-lt"/>
              <a:buAutoNum type="arabicPeriod"/>
              <a:defRPr/>
            </a:pPr>
            <a:r>
              <a:rPr lang="zh-CN" altLang="en-US" sz="1600" dirty="0" smtClean="0"/>
              <a:t>工资计件不准确，和入库数量不对。</a:t>
            </a:r>
          </a:p>
          <a:p>
            <a:pPr>
              <a:defRPr/>
            </a:pPr>
            <a:r>
              <a:rPr lang="zh-CN" altLang="en-US" sz="1500" dirty="0" smtClean="0"/>
              <a:t>管理：</a:t>
            </a:r>
            <a:endParaRPr lang="en-US" altLang="zh-CN" sz="1500" dirty="0" smtClean="0"/>
          </a:p>
          <a:p>
            <a:pPr marL="742950" lvl="1" indent="-342900">
              <a:buFont typeface="+mj-lt"/>
              <a:buAutoNum type="arabicPeriod"/>
              <a:defRPr/>
            </a:pPr>
            <a:r>
              <a:rPr lang="zh-CN" altLang="en-US" sz="1600" dirty="0" smtClean="0"/>
              <a:t>我需要对某个项目进行综合统计，而信息分散在各个部门和环节，数据准确收集几乎成为不可能；</a:t>
            </a:r>
            <a:endParaRPr lang="en-US" altLang="zh-CN" sz="1600" dirty="0" smtClean="0"/>
          </a:p>
          <a:p>
            <a:pPr marL="742950" lvl="1" indent="-342900">
              <a:buFont typeface="+mj-lt"/>
              <a:buAutoNum type="arabicPeriod"/>
              <a:defRPr/>
            </a:pPr>
            <a:r>
              <a:rPr lang="zh-CN" altLang="en-US" sz="1600" dirty="0" smtClean="0"/>
              <a:t>我不清楚每个客户和产品的真实盈利情况，很难做到按利润进行区别对待。</a:t>
            </a:r>
          </a:p>
        </p:txBody>
      </p:sp>
      <p:sp>
        <p:nvSpPr>
          <p:cNvPr id="14339" name="矩形 3"/>
          <p:cNvSpPr>
            <a:spLocks noChangeArrowheads="1"/>
          </p:cNvSpPr>
          <p:nvPr/>
        </p:nvSpPr>
        <p:spPr bwMode="auto">
          <a:xfrm>
            <a:off x="7643813" y="5857875"/>
            <a:ext cx="1500187" cy="830263"/>
          </a:xfrm>
          <a:prstGeom prst="rect">
            <a:avLst/>
          </a:prstGeom>
          <a:noFill/>
          <a:ln w="9525">
            <a:noFill/>
            <a:miter lim="800000"/>
            <a:headEnd/>
            <a:tailEnd/>
          </a:ln>
        </p:spPr>
        <p:txBody>
          <a:bodyPr>
            <a:spAutoFit/>
          </a:bodyPr>
          <a:lstStyle/>
          <a:p>
            <a:r>
              <a:rPr lang="zh-CN" altLang="en-US" sz="1600" b="1">
                <a:solidFill>
                  <a:srgbClr val="FF0000"/>
                </a:solidFill>
                <a:latin typeface="华文中宋" pitchFamily="2" charset="-122"/>
                <a:ea typeface="华文中宋" pitchFamily="2" charset="-122"/>
              </a:rPr>
              <a:t>我们到底何时才去拿回应有的利润？</a:t>
            </a:r>
          </a:p>
        </p:txBody>
      </p:sp>
      <p:sp>
        <p:nvSpPr>
          <p:cNvPr id="14340" name="TextBox 4"/>
          <p:cNvSpPr txBox="1">
            <a:spLocks noChangeArrowheads="1"/>
          </p:cNvSpPr>
          <p:nvPr/>
        </p:nvSpPr>
        <p:spPr bwMode="auto">
          <a:xfrm>
            <a:off x="7831138" y="1295400"/>
            <a:ext cx="1001712" cy="276225"/>
          </a:xfrm>
          <a:prstGeom prst="rect">
            <a:avLst/>
          </a:prstGeom>
          <a:noFill/>
          <a:ln w="9525">
            <a:noFill/>
            <a:miter lim="800000"/>
            <a:headEnd/>
            <a:tailEnd/>
          </a:ln>
        </p:spPr>
        <p:txBody>
          <a:bodyPr wrap="none">
            <a:spAutoFit/>
          </a:bodyPr>
          <a:lstStyle/>
          <a:p>
            <a:r>
              <a:rPr lang="en-US" altLang="zh-CN" sz="1200"/>
              <a:t>10</a:t>
            </a:r>
            <a:r>
              <a:rPr lang="zh-CN" altLang="en-US" sz="1200"/>
              <a:t>－</a:t>
            </a:r>
            <a:r>
              <a:rPr lang="en-US" altLang="zh-CN" sz="1200"/>
              <a:t>1000</a:t>
            </a:r>
            <a:r>
              <a:rPr lang="zh-CN" altLang="en-US" sz="1200"/>
              <a:t>万</a:t>
            </a:r>
          </a:p>
        </p:txBody>
      </p:sp>
      <p:sp>
        <p:nvSpPr>
          <p:cNvPr id="14341" name="TextBox 5"/>
          <p:cNvSpPr txBox="1">
            <a:spLocks noChangeArrowheads="1"/>
          </p:cNvSpPr>
          <p:nvPr/>
        </p:nvSpPr>
        <p:spPr bwMode="auto">
          <a:xfrm>
            <a:off x="7831138" y="2357438"/>
            <a:ext cx="1001712" cy="276225"/>
          </a:xfrm>
          <a:prstGeom prst="rect">
            <a:avLst/>
          </a:prstGeom>
          <a:noFill/>
          <a:ln w="9525">
            <a:noFill/>
            <a:miter lim="800000"/>
            <a:headEnd/>
            <a:tailEnd/>
          </a:ln>
        </p:spPr>
        <p:txBody>
          <a:bodyPr wrap="none">
            <a:spAutoFit/>
          </a:bodyPr>
          <a:lstStyle/>
          <a:p>
            <a:r>
              <a:rPr lang="en-US" altLang="zh-CN" sz="1200"/>
              <a:t>10</a:t>
            </a:r>
            <a:r>
              <a:rPr lang="zh-CN" altLang="en-US" sz="1200"/>
              <a:t>－</a:t>
            </a:r>
            <a:r>
              <a:rPr lang="en-US" altLang="zh-CN" sz="1200"/>
              <a:t>1000</a:t>
            </a:r>
            <a:r>
              <a:rPr lang="zh-CN" altLang="en-US" sz="1200"/>
              <a:t>万</a:t>
            </a:r>
          </a:p>
        </p:txBody>
      </p:sp>
      <p:sp>
        <p:nvSpPr>
          <p:cNvPr id="14342" name="TextBox 6"/>
          <p:cNvSpPr txBox="1">
            <a:spLocks noChangeArrowheads="1"/>
          </p:cNvSpPr>
          <p:nvPr/>
        </p:nvSpPr>
        <p:spPr bwMode="auto">
          <a:xfrm>
            <a:off x="7831138" y="3357563"/>
            <a:ext cx="1001712" cy="276225"/>
          </a:xfrm>
          <a:prstGeom prst="rect">
            <a:avLst/>
          </a:prstGeom>
          <a:noFill/>
          <a:ln w="9525">
            <a:noFill/>
            <a:miter lim="800000"/>
            <a:headEnd/>
            <a:tailEnd/>
          </a:ln>
        </p:spPr>
        <p:txBody>
          <a:bodyPr wrap="none">
            <a:spAutoFit/>
          </a:bodyPr>
          <a:lstStyle/>
          <a:p>
            <a:r>
              <a:rPr lang="en-US" altLang="zh-CN" sz="1200"/>
              <a:t>10</a:t>
            </a:r>
            <a:r>
              <a:rPr lang="zh-CN" altLang="en-US" sz="1200"/>
              <a:t>－</a:t>
            </a:r>
            <a:r>
              <a:rPr lang="en-US" altLang="zh-CN" sz="1200"/>
              <a:t>1000</a:t>
            </a:r>
            <a:r>
              <a:rPr lang="zh-CN" altLang="en-US" sz="1200"/>
              <a:t>万</a:t>
            </a:r>
          </a:p>
        </p:txBody>
      </p:sp>
      <p:sp>
        <p:nvSpPr>
          <p:cNvPr id="14343" name="TextBox 7"/>
          <p:cNvSpPr txBox="1">
            <a:spLocks noChangeArrowheads="1"/>
          </p:cNvSpPr>
          <p:nvPr/>
        </p:nvSpPr>
        <p:spPr bwMode="auto">
          <a:xfrm>
            <a:off x="7831138" y="4370388"/>
            <a:ext cx="1001712" cy="276225"/>
          </a:xfrm>
          <a:prstGeom prst="rect">
            <a:avLst/>
          </a:prstGeom>
          <a:noFill/>
          <a:ln w="9525">
            <a:noFill/>
            <a:miter lim="800000"/>
            <a:headEnd/>
            <a:tailEnd/>
          </a:ln>
        </p:spPr>
        <p:txBody>
          <a:bodyPr wrap="none">
            <a:spAutoFit/>
          </a:bodyPr>
          <a:lstStyle/>
          <a:p>
            <a:r>
              <a:rPr lang="en-US" altLang="zh-CN" sz="1200"/>
              <a:t>10</a:t>
            </a:r>
            <a:r>
              <a:rPr lang="zh-CN" altLang="en-US" sz="1200"/>
              <a:t>－</a:t>
            </a:r>
            <a:r>
              <a:rPr lang="en-US" altLang="zh-CN" sz="1200"/>
              <a:t>1000</a:t>
            </a:r>
            <a:r>
              <a:rPr lang="zh-CN" altLang="en-US" sz="1200"/>
              <a:t>万</a:t>
            </a:r>
          </a:p>
        </p:txBody>
      </p:sp>
      <p:sp>
        <p:nvSpPr>
          <p:cNvPr id="14344" name="TextBox 8"/>
          <p:cNvSpPr txBox="1">
            <a:spLocks noChangeArrowheads="1"/>
          </p:cNvSpPr>
          <p:nvPr/>
        </p:nvSpPr>
        <p:spPr bwMode="auto">
          <a:xfrm>
            <a:off x="7881938" y="5295900"/>
            <a:ext cx="1262062" cy="276225"/>
          </a:xfrm>
          <a:prstGeom prst="rect">
            <a:avLst/>
          </a:prstGeom>
          <a:noFill/>
          <a:ln w="9525">
            <a:noFill/>
            <a:miter lim="800000"/>
            <a:headEnd/>
            <a:tailEnd/>
          </a:ln>
        </p:spPr>
        <p:txBody>
          <a:bodyPr wrap="none">
            <a:spAutoFit/>
          </a:bodyPr>
          <a:lstStyle/>
          <a:p>
            <a:r>
              <a:rPr lang="en-US" altLang="zh-CN" sz="1200"/>
              <a:t>……</a:t>
            </a:r>
            <a:r>
              <a:rPr lang="zh-CN" altLang="en-US" sz="1200"/>
              <a:t>甚至更多！</a:t>
            </a:r>
          </a:p>
        </p:txBody>
      </p:sp>
      <p:sp>
        <p:nvSpPr>
          <p:cNvPr id="14345" name="TextBox 9"/>
          <p:cNvSpPr txBox="1">
            <a:spLocks noChangeArrowheads="1"/>
          </p:cNvSpPr>
          <p:nvPr/>
        </p:nvSpPr>
        <p:spPr bwMode="auto">
          <a:xfrm>
            <a:off x="7666038" y="642938"/>
            <a:ext cx="1620837" cy="307975"/>
          </a:xfrm>
          <a:prstGeom prst="rect">
            <a:avLst/>
          </a:prstGeom>
          <a:noFill/>
          <a:ln w="9525">
            <a:noFill/>
            <a:miter lim="800000"/>
            <a:headEnd/>
            <a:tailEnd/>
          </a:ln>
        </p:spPr>
        <p:txBody>
          <a:bodyPr wrap="none">
            <a:spAutoFit/>
          </a:bodyPr>
          <a:lstStyle/>
          <a:p>
            <a:r>
              <a:rPr lang="zh-CN" altLang="en-US" sz="1400" b="1">
                <a:solidFill>
                  <a:srgbClr val="FF0000"/>
                </a:solidFill>
                <a:latin typeface="华文中宋" pitchFamily="2" charset="-122"/>
                <a:ea typeface="华文中宋" pitchFamily="2" charset="-122"/>
              </a:rPr>
              <a:t>触目惊心的损失！</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0" y="0"/>
            <a:ext cx="8229600" cy="571500"/>
          </a:xfrm>
        </p:spPr>
        <p:txBody>
          <a:bodyPr/>
          <a:lstStyle/>
          <a:p>
            <a:r>
              <a:rPr lang="en-US" altLang="zh-CN" smtClean="0"/>
              <a:t>3.5.5 </a:t>
            </a:r>
            <a:r>
              <a:rPr lang="zh-CN" altLang="en-US" smtClean="0"/>
              <a:t>工艺路线</a:t>
            </a:r>
          </a:p>
        </p:txBody>
      </p:sp>
      <p:sp>
        <p:nvSpPr>
          <p:cNvPr id="38915" name="Rectangle 3"/>
          <p:cNvSpPr>
            <a:spLocks noGrp="1" noRot="1" noChangeArrowheads="1"/>
          </p:cNvSpPr>
          <p:nvPr>
            <p:ph type="body" idx="1"/>
          </p:nvPr>
        </p:nvSpPr>
        <p:spPr/>
        <p:txBody>
          <a:bodyPr/>
          <a:lstStyle/>
          <a:p>
            <a:pPr>
              <a:buClr>
                <a:schemeClr val="tx1"/>
              </a:buClr>
              <a:buFont typeface="Marlett" pitchFamily="2" charset="2"/>
              <a:buChar char="2"/>
            </a:pPr>
            <a:r>
              <a:rPr lang="zh-CN" altLang="en-US" smtClean="0">
                <a:latin typeface="宋体" charset="-122"/>
              </a:rPr>
              <a:t>工艺路线（</a:t>
            </a:r>
            <a:r>
              <a:rPr lang="en-US" altLang="zh-CN" smtClean="0">
                <a:latin typeface="宋体" charset="-122"/>
              </a:rPr>
              <a:t>Routing</a:t>
            </a:r>
            <a:r>
              <a:rPr lang="zh-CN" altLang="en-US" smtClean="0">
                <a:latin typeface="宋体" charset="-122"/>
              </a:rPr>
              <a:t>）</a:t>
            </a:r>
          </a:p>
          <a:p>
            <a:pPr lvl="1">
              <a:buClr>
                <a:schemeClr val="tx1"/>
              </a:buClr>
              <a:buFont typeface="Marlett" pitchFamily="2" charset="2"/>
              <a:buNone/>
            </a:pPr>
            <a:r>
              <a:rPr lang="zh-CN" altLang="en-US" smtClean="0">
                <a:latin typeface="宋体" charset="-122"/>
              </a:rPr>
              <a:t>    主要说明物料实际加工和装配的工序顺序、每道工序使用的工作中心，各项时间定额（如：准备时间、加工时间和传送时间，传送时间包括排队时间与等待时间），及外协工序的时间和费用。</a:t>
            </a:r>
          </a:p>
          <a:p>
            <a:pPr>
              <a:buClr>
                <a:schemeClr val="tx1"/>
              </a:buClr>
              <a:buFont typeface="Marlett" pitchFamily="2" charset="2"/>
              <a:buChar char="2"/>
            </a:pPr>
            <a:r>
              <a:rPr lang="zh-CN" altLang="en-US" smtClean="0"/>
              <a:t>独立需求与相关需求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500" fill="hold"/>
                                        <p:tgtEl>
                                          <p:spTgt spid="38914"/>
                                        </p:tgtEl>
                                        <p:attrNameLst>
                                          <p:attrName>ppt_x</p:attrName>
                                        </p:attrNameLst>
                                      </p:cBhvr>
                                      <p:tavLst>
                                        <p:tav tm="0">
                                          <p:val>
                                            <p:strVal val="0-#ppt_w/2"/>
                                          </p:val>
                                        </p:tav>
                                        <p:tav tm="100000">
                                          <p:val>
                                            <p:strVal val="#ppt_x"/>
                                          </p:val>
                                        </p:tav>
                                      </p:tavLst>
                                    </p:anim>
                                    <p:anim calcmode="lin" valueType="num">
                                      <p:cBhvr additive="base">
                                        <p:cTn id="8" dur="500" fill="hold"/>
                                        <p:tgtEl>
                                          <p:spTgt spid="3891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 calcmode="lin" valueType="num">
                                      <p:cBhvr additive="base">
                                        <p:cTn id="12"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891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38915">
                                            <p:txEl>
                                              <p:pRg st="1" end="1"/>
                                            </p:txEl>
                                          </p:spTgt>
                                        </p:tgtEl>
                                        <p:attrNameLst>
                                          <p:attrName>style.visibility</p:attrName>
                                        </p:attrNameLst>
                                      </p:cBhvr>
                                      <p:to>
                                        <p:strVal val="visible"/>
                                      </p:to>
                                    </p:set>
                                    <p:anim calcmode="lin" valueType="num">
                                      <p:cBhvr additive="base">
                                        <p:cTn id="16"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891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childTnLst>
                          </p:cTn>
                        </p:par>
                        <p:par>
                          <p:cTn id="18" fill="hold">
                            <p:stCondLst>
                              <p:cond delay="1000"/>
                            </p:stCondLst>
                            <p:childTnLst>
                              <p:par>
                                <p:cTn id="19" presetID="2" presetClass="entr" presetSubtype="8" fill="hold" grpId="0" nodeType="afterEffect">
                                  <p:stCondLst>
                                    <p:cond delay="0"/>
                                  </p:stCondLst>
                                  <p:childTnLst>
                                    <p:set>
                                      <p:cBhvr>
                                        <p:cTn id="20" dur="1" fill="hold">
                                          <p:stCondLst>
                                            <p:cond delay="0"/>
                                          </p:stCondLst>
                                        </p:cTn>
                                        <p:tgtEl>
                                          <p:spTgt spid="38915">
                                            <p:txEl>
                                              <p:pRg st="2" end="2"/>
                                            </p:txEl>
                                          </p:spTgt>
                                        </p:tgtEl>
                                        <p:attrNameLst>
                                          <p:attrName>style.visibility</p:attrName>
                                        </p:attrNameLst>
                                      </p:cBhvr>
                                      <p:to>
                                        <p:strVal val="visible"/>
                                      </p:to>
                                    </p:set>
                                    <p:anim calcmode="lin" valueType="num">
                                      <p:cBhvr additive="base">
                                        <p:cTn id="21"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891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utoUpdateAnimBg="0"/>
      <p:bldP spid="38915" grpId="0" build="p" autoUpdateAnimBg="0" advAuto="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a:xfrm>
            <a:off x="0" y="0"/>
            <a:ext cx="8229600" cy="571500"/>
          </a:xfrm>
        </p:spPr>
        <p:txBody>
          <a:bodyPr/>
          <a:lstStyle/>
          <a:p>
            <a:r>
              <a:rPr lang="en-US" altLang="zh-CN" smtClean="0"/>
              <a:t>3.5.6 </a:t>
            </a:r>
            <a:r>
              <a:rPr lang="zh-CN" altLang="en-US" smtClean="0"/>
              <a:t>主生产计划（</a:t>
            </a:r>
            <a:r>
              <a:rPr lang="en-US" altLang="zh-CN" smtClean="0"/>
              <a:t>MPS</a:t>
            </a:r>
            <a:r>
              <a:rPr lang="zh-CN" altLang="en-US" smtClean="0"/>
              <a:t>）</a:t>
            </a:r>
          </a:p>
        </p:txBody>
      </p:sp>
      <p:sp>
        <p:nvSpPr>
          <p:cNvPr id="46083" name="Rectangle 3"/>
          <p:cNvSpPr>
            <a:spLocks noGrp="1" noRot="1" noChangeArrowheads="1"/>
          </p:cNvSpPr>
          <p:nvPr>
            <p:ph type="body" idx="1"/>
          </p:nvPr>
        </p:nvSpPr>
        <p:spPr/>
        <p:txBody>
          <a:bodyPr/>
          <a:lstStyle/>
          <a:p>
            <a:pPr>
              <a:buFont typeface="Wingdings 2" pitchFamily="18" charset="2"/>
              <a:buNone/>
            </a:pPr>
            <a:r>
              <a:rPr lang="en-US" altLang="zh-CN" smtClean="0"/>
              <a:t>           </a:t>
            </a:r>
            <a:r>
              <a:rPr lang="zh-CN" altLang="en-US" smtClean="0"/>
              <a:t>主生产计划（</a:t>
            </a:r>
            <a:r>
              <a:rPr lang="en-US" altLang="zh-CN" smtClean="0"/>
              <a:t>Master Production Schedule</a:t>
            </a:r>
            <a:r>
              <a:rPr lang="zh-CN" altLang="en-US" smtClean="0"/>
              <a:t>，简称为</a:t>
            </a:r>
            <a:r>
              <a:rPr lang="en-US" altLang="zh-CN" smtClean="0"/>
              <a:t>MPS</a:t>
            </a:r>
            <a:r>
              <a:rPr lang="zh-CN" altLang="en-US" smtClean="0"/>
              <a:t>）是确定每一个具体的产品在每一个具体的时间段的生产计划。计划的对象一般是最终产品，即企业的销售产品，但有时也可能是组件的</a:t>
            </a:r>
            <a:r>
              <a:rPr lang="en-US" altLang="zh-CN" smtClean="0"/>
              <a:t>MPS</a:t>
            </a:r>
            <a:r>
              <a:rPr lang="zh-CN" altLang="en-US" smtClean="0"/>
              <a:t>计划，然后再下达最终装配计划。主生产计划是一个重要的计划层次。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ppt_x"/>
                                          </p:val>
                                        </p:tav>
                                        <p:tav tm="100000">
                                          <p:val>
                                            <p:strVal val="#ppt_x"/>
                                          </p:val>
                                        </p:tav>
                                      </p:tavLst>
                                    </p:anim>
                                    <p:anim calcmode="lin" valueType="num">
                                      <p:cBhvr additive="base">
                                        <p:cTn id="8" dur="500" fill="hold"/>
                                        <p:tgtEl>
                                          <p:spTgt spid="4608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6083">
                                            <p:txEl>
                                              <p:pRg st="0" end="0"/>
                                            </p:txEl>
                                          </p:spTgt>
                                        </p:tgtEl>
                                        <p:attrNameLst>
                                          <p:attrName>style.visibility</p:attrName>
                                        </p:attrNameLst>
                                      </p:cBhvr>
                                      <p:to>
                                        <p:strVal val="visible"/>
                                      </p:to>
                                    </p:set>
                                    <p:anim calcmode="lin" valueType="num">
                                      <p:cBhvr additive="base">
                                        <p:cTn id="12"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608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build="p" autoUpdateAnimBg="0" advAuto="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a:xfrm>
            <a:off x="0" y="0"/>
            <a:ext cx="8229600" cy="571500"/>
          </a:xfrm>
        </p:spPr>
        <p:txBody>
          <a:bodyPr/>
          <a:lstStyle/>
          <a:p>
            <a:r>
              <a:rPr lang="en-US" altLang="zh-CN" smtClean="0"/>
              <a:t>3.5.7 </a:t>
            </a:r>
            <a:r>
              <a:rPr lang="zh-CN" altLang="en-US" smtClean="0"/>
              <a:t>粗能力计划</a:t>
            </a:r>
          </a:p>
        </p:txBody>
      </p:sp>
      <p:sp>
        <p:nvSpPr>
          <p:cNvPr id="47107" name="Rectangle 3"/>
          <p:cNvSpPr>
            <a:spLocks noGrp="1" noRot="1" noChangeArrowheads="1"/>
          </p:cNvSpPr>
          <p:nvPr>
            <p:ph type="body" idx="1"/>
          </p:nvPr>
        </p:nvSpPr>
        <p:spPr/>
        <p:txBody>
          <a:bodyPr/>
          <a:lstStyle/>
          <a:p>
            <a:pPr algn="just">
              <a:buFont typeface="Wingdings 2" pitchFamily="18" charset="2"/>
              <a:buNone/>
            </a:pPr>
            <a:r>
              <a:rPr lang="zh-CN" altLang="en-US" smtClean="0">
                <a:latin typeface="宋体" charset="-122"/>
              </a:rPr>
              <a:t>粗能力计划</a:t>
            </a:r>
            <a:r>
              <a:rPr lang="zh-CN" altLang="en-US" smtClean="0"/>
              <a:t>（</a:t>
            </a:r>
            <a:r>
              <a:rPr lang="en-US" altLang="zh-CN" smtClean="0"/>
              <a:t>Rough-cut Capacity Planning</a:t>
            </a:r>
            <a:r>
              <a:rPr lang="zh-CN" altLang="en-US" smtClean="0"/>
              <a:t>，简称</a:t>
            </a:r>
            <a:r>
              <a:rPr lang="en-US" altLang="zh-CN" smtClean="0"/>
              <a:t>RCCP</a:t>
            </a:r>
            <a:r>
              <a:rPr lang="zh-CN" altLang="en-US" smtClean="0"/>
              <a:t>）</a:t>
            </a:r>
            <a:endParaRPr lang="zh-CN" altLang="en-US" smtClean="0">
              <a:latin typeface="宋体" charset="-122"/>
            </a:endParaRPr>
          </a:p>
          <a:p>
            <a:pPr algn="just">
              <a:buFont typeface="Wingdings 2" pitchFamily="18" charset="2"/>
              <a:buNone/>
            </a:pPr>
            <a:r>
              <a:rPr lang="zh-CN" altLang="en-US" smtClean="0"/>
              <a:t>        粗能力计划是对关键工作中心的能力进行运算而产生的一种能力需求计划，它的计划对象只是针对设置为“关键工作中心”的工作中心能力，计算量要比能力需求计划小许多。主生产计划的可行性主要通过粗能力计划进行校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 fill="hold"/>
                                        <p:tgtEl>
                                          <p:spTgt spid="47106"/>
                                        </p:tgtEl>
                                        <p:attrNameLst>
                                          <p:attrName>ppt_x</p:attrName>
                                        </p:attrNameLst>
                                      </p:cBhvr>
                                      <p:tavLst>
                                        <p:tav tm="0">
                                          <p:val>
                                            <p:strVal val="#ppt_x"/>
                                          </p:val>
                                        </p:tav>
                                        <p:tav tm="100000">
                                          <p:val>
                                            <p:strVal val="#ppt_x"/>
                                          </p:val>
                                        </p:tav>
                                      </p:tavLst>
                                    </p:anim>
                                    <p:anim calcmode="lin" valueType="num">
                                      <p:cBhvr additive="base">
                                        <p:cTn id="8" dur="500" fill="hold"/>
                                        <p:tgtEl>
                                          <p:spTgt spid="4710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 calcmode="lin" valueType="num">
                                      <p:cBhvr additive="base">
                                        <p:cTn id="12" dur="500" fill="hold"/>
                                        <p:tgtEl>
                                          <p:spTgt spid="4710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71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47107">
                                            <p:txEl>
                                              <p:pRg st="1" end="1"/>
                                            </p:txEl>
                                          </p:spTgt>
                                        </p:tgtEl>
                                        <p:attrNameLst>
                                          <p:attrName>style.visibility</p:attrName>
                                        </p:attrNameLst>
                                      </p:cBhvr>
                                      <p:to>
                                        <p:strVal val="visible"/>
                                      </p:to>
                                    </p:set>
                                    <p:anim calcmode="lin" valueType="num">
                                      <p:cBhvr additive="base">
                                        <p:cTn id="17" dur="5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710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7" grpId="0" build="p" autoUpdateAnimBg="0" advAuto="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a:xfrm>
            <a:off x="0" y="0"/>
            <a:ext cx="8229600" cy="571500"/>
          </a:xfrm>
        </p:spPr>
        <p:txBody>
          <a:bodyPr/>
          <a:lstStyle/>
          <a:p>
            <a:r>
              <a:rPr lang="en-US" altLang="zh-CN" smtClean="0"/>
              <a:t>3.5.8 </a:t>
            </a:r>
            <a:r>
              <a:rPr lang="zh-CN" altLang="en-US" smtClean="0"/>
              <a:t>能力需求计划</a:t>
            </a:r>
          </a:p>
        </p:txBody>
      </p:sp>
      <p:sp>
        <p:nvSpPr>
          <p:cNvPr id="64515" name="Rectangle 3"/>
          <p:cNvSpPr>
            <a:spLocks noGrp="1" noRot="1" noChangeArrowheads="1"/>
          </p:cNvSpPr>
          <p:nvPr>
            <p:ph type="body" idx="1"/>
          </p:nvPr>
        </p:nvSpPr>
        <p:spPr/>
        <p:txBody>
          <a:bodyPr/>
          <a:lstStyle/>
          <a:p>
            <a:pPr>
              <a:buClr>
                <a:srgbClr val="FF0000"/>
              </a:buClr>
              <a:buFont typeface="Marlett" pitchFamily="2" charset="2"/>
              <a:buChar char="2"/>
            </a:pPr>
            <a:r>
              <a:rPr lang="zh-CN" altLang="en-US" smtClean="0">
                <a:latin typeface="宋体" charset="-122"/>
              </a:rPr>
              <a:t>能力需求计划（</a:t>
            </a:r>
            <a:r>
              <a:rPr lang="en-US" altLang="zh-CN" smtClean="0">
                <a:latin typeface="宋体" charset="-122"/>
              </a:rPr>
              <a:t>Capacity Requirement Planning</a:t>
            </a:r>
            <a:r>
              <a:rPr lang="zh-CN" altLang="en-US" smtClean="0">
                <a:latin typeface="宋体" charset="-122"/>
              </a:rPr>
              <a:t>，简称为</a:t>
            </a:r>
            <a:r>
              <a:rPr lang="en-US" altLang="zh-CN" smtClean="0">
                <a:latin typeface="宋体" charset="-122"/>
              </a:rPr>
              <a:t>CRP</a:t>
            </a:r>
            <a:r>
              <a:rPr lang="zh-CN" altLang="en-US" smtClean="0">
                <a:latin typeface="宋体" charset="-122"/>
              </a:rPr>
              <a:t>）是对各生产阶段、各工作中心（工序）所需的各种资源进行精确计算，得出人力负荷、设备负荷等资源负荷情况，并做好生产能力与生产负荷的平衡工作，制订出能力需求计划。</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additive="base">
                                        <p:cTn id="7" dur="500" fill="hold"/>
                                        <p:tgtEl>
                                          <p:spTgt spid="64514"/>
                                        </p:tgtEl>
                                        <p:attrNameLst>
                                          <p:attrName>ppt_x</p:attrName>
                                        </p:attrNameLst>
                                      </p:cBhvr>
                                      <p:tavLst>
                                        <p:tav tm="0">
                                          <p:val>
                                            <p:strVal val="#ppt_x"/>
                                          </p:val>
                                        </p:tav>
                                        <p:tav tm="100000">
                                          <p:val>
                                            <p:strVal val="#ppt_x"/>
                                          </p:val>
                                        </p:tav>
                                      </p:tavLst>
                                    </p:anim>
                                    <p:anim calcmode="lin" valueType="num">
                                      <p:cBhvr additive="base">
                                        <p:cTn id="8" dur="500" fill="hold"/>
                                        <p:tgtEl>
                                          <p:spTgt spid="6451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4515">
                                            <p:txEl>
                                              <p:pRg st="0" end="0"/>
                                            </p:txEl>
                                          </p:spTgt>
                                        </p:tgtEl>
                                        <p:attrNameLst>
                                          <p:attrName>style.visibility</p:attrName>
                                        </p:attrNameLst>
                                      </p:cBhvr>
                                      <p:to>
                                        <p:strVal val="visible"/>
                                      </p:to>
                                    </p:set>
                                    <p:anim calcmode="lin" valueType="num">
                                      <p:cBhvr additive="base">
                                        <p:cTn id="12" dur="500" fill="hold"/>
                                        <p:tgtEl>
                                          <p:spTgt spid="6451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451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autoUpdateAnimBg="0"/>
      <p:bldP spid="64515" grpId="0" build="p" autoUpdateAnimBg="0" advAuto="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0" y="0"/>
            <a:ext cx="8229600" cy="571500"/>
          </a:xfrm>
        </p:spPr>
        <p:txBody>
          <a:bodyPr/>
          <a:lstStyle/>
          <a:p>
            <a:r>
              <a:rPr lang="en-US" altLang="zh-CN" smtClean="0"/>
              <a:t>3.5.9 </a:t>
            </a:r>
            <a:r>
              <a:rPr lang="zh-CN" altLang="en-US" smtClean="0"/>
              <a:t>工作中心</a:t>
            </a:r>
          </a:p>
        </p:txBody>
      </p:sp>
      <p:sp>
        <p:nvSpPr>
          <p:cNvPr id="35843" name="Rectangle 3"/>
          <p:cNvSpPr>
            <a:spLocks noGrp="1" noRot="1" noChangeArrowheads="1"/>
          </p:cNvSpPr>
          <p:nvPr>
            <p:ph type="body" idx="1"/>
          </p:nvPr>
        </p:nvSpPr>
        <p:spPr/>
        <p:txBody>
          <a:bodyPr/>
          <a:lstStyle/>
          <a:p>
            <a:pPr marL="0" indent="804863">
              <a:buClr>
                <a:schemeClr val="tx1"/>
              </a:buClr>
              <a:buFont typeface="+mj-lt"/>
              <a:buNone/>
            </a:pPr>
            <a:r>
              <a:rPr lang="zh-CN" altLang="en-US" smtClean="0">
                <a:latin typeface="宋体" charset="-122"/>
              </a:rPr>
              <a:t>工作中心（</a:t>
            </a:r>
            <a:r>
              <a:rPr lang="en-US" altLang="zh-CN" smtClean="0">
                <a:latin typeface="宋体" charset="-122"/>
              </a:rPr>
              <a:t>Working Center,</a:t>
            </a:r>
            <a:r>
              <a:rPr lang="zh-CN" altLang="en-US" smtClean="0">
                <a:latin typeface="宋体" charset="-122"/>
              </a:rPr>
              <a:t>简称</a:t>
            </a:r>
            <a:r>
              <a:rPr lang="en-US" altLang="zh-CN" smtClean="0">
                <a:latin typeface="宋体" charset="-122"/>
              </a:rPr>
              <a:t>WC</a:t>
            </a:r>
            <a:r>
              <a:rPr lang="zh-CN" altLang="en-US" smtClean="0">
                <a:latin typeface="宋体" charset="-122"/>
              </a:rPr>
              <a:t>）是生产加工单元的统称，在完成一项加工任务时同时也发生了加工成本。</a:t>
            </a:r>
            <a:endParaRPr lang="en-US" altLang="zh-CN" smtClean="0">
              <a:latin typeface="宋体" charset="-122"/>
            </a:endParaRPr>
          </a:p>
          <a:p>
            <a:pPr marL="0" indent="804863">
              <a:buClr>
                <a:schemeClr val="tx1"/>
              </a:buClr>
              <a:buFont typeface="+mj-lt"/>
              <a:buNone/>
            </a:pPr>
            <a:r>
              <a:rPr lang="zh-CN" altLang="en-US" smtClean="0">
                <a:latin typeface="宋体" charset="-122"/>
              </a:rPr>
              <a:t>它是由一台或几台功能相同的设备，一个或多个工作人员，一个小组或一个工段，一个成组加工单元或一个装配场地等组成，甚至一个实际的车间也可作为一个工作中心，在这种情况下大大简化了管理流程。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 fill="hold"/>
                                        <p:tgtEl>
                                          <p:spTgt spid="35842"/>
                                        </p:tgtEl>
                                        <p:attrNameLst>
                                          <p:attrName>ppt_x</p:attrName>
                                        </p:attrNameLst>
                                      </p:cBhvr>
                                      <p:tavLst>
                                        <p:tav tm="0">
                                          <p:val>
                                            <p:strVal val="#ppt_x"/>
                                          </p:val>
                                        </p:tav>
                                        <p:tav tm="100000">
                                          <p:val>
                                            <p:strVal val="#ppt_x"/>
                                          </p:val>
                                        </p:tav>
                                      </p:tavLst>
                                    </p:anim>
                                    <p:anim calcmode="lin" valueType="num">
                                      <p:cBhvr additive="base">
                                        <p:cTn id="8" dur="500" fill="hold"/>
                                        <p:tgtEl>
                                          <p:spTgt spid="3584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5843">
                                            <p:txEl>
                                              <p:pRg st="0" end="0"/>
                                            </p:txEl>
                                          </p:spTgt>
                                        </p:tgtEl>
                                        <p:attrNameLst>
                                          <p:attrName>style.visibility</p:attrName>
                                        </p:attrNameLst>
                                      </p:cBhvr>
                                      <p:to>
                                        <p:strVal val="visible"/>
                                      </p:to>
                                    </p:set>
                                    <p:anim calcmode="lin" valueType="num">
                                      <p:cBhvr additive="base">
                                        <p:cTn id="12" dur="500" fill="hold"/>
                                        <p:tgtEl>
                                          <p:spTgt spid="3584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584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35843">
                                            <p:txEl>
                                              <p:pRg st="1" end="1"/>
                                            </p:txEl>
                                          </p:spTgt>
                                        </p:tgtEl>
                                        <p:attrNameLst>
                                          <p:attrName>style.visibility</p:attrName>
                                        </p:attrNameLst>
                                      </p:cBhvr>
                                      <p:to>
                                        <p:strVal val="visible"/>
                                      </p:to>
                                    </p:set>
                                    <p:anim calcmode="lin" valueType="num">
                                      <p:cBhvr additive="base">
                                        <p:cTn id="17" dur="500" fill="hold"/>
                                        <p:tgtEl>
                                          <p:spTgt spid="3584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584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P spid="35843" grpId="0" build="p" autoUpdateAnimBg="0" advAuto="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a:xfrm>
            <a:off x="0" y="0"/>
            <a:ext cx="8229600" cy="571500"/>
          </a:xfrm>
        </p:spPr>
        <p:txBody>
          <a:bodyPr/>
          <a:lstStyle/>
          <a:p>
            <a:r>
              <a:rPr lang="en-US" altLang="zh-CN" smtClean="0"/>
              <a:t>3.5.10 </a:t>
            </a:r>
            <a:r>
              <a:rPr lang="zh-CN" altLang="en-US" smtClean="0"/>
              <a:t>工作日历</a:t>
            </a:r>
          </a:p>
        </p:txBody>
      </p:sp>
      <p:sp>
        <p:nvSpPr>
          <p:cNvPr id="39939" name="Rectangle 3"/>
          <p:cNvSpPr>
            <a:spLocks noGrp="1" noRot="1" noChangeArrowheads="1"/>
          </p:cNvSpPr>
          <p:nvPr>
            <p:ph type="body" idx="1"/>
          </p:nvPr>
        </p:nvSpPr>
        <p:spPr/>
        <p:txBody>
          <a:bodyPr/>
          <a:lstStyle/>
          <a:p>
            <a:pPr>
              <a:buClr>
                <a:schemeClr val="tx1"/>
              </a:buClr>
              <a:buFont typeface="Marlett" pitchFamily="2" charset="2"/>
              <a:buChar char="2"/>
            </a:pPr>
            <a:r>
              <a:rPr lang="zh-CN" altLang="en-US" smtClean="0"/>
              <a:t>工作日历</a:t>
            </a:r>
          </a:p>
          <a:p>
            <a:pPr lvl="1">
              <a:buClr>
                <a:schemeClr val="tx1"/>
              </a:buClr>
              <a:buFont typeface="Marlett" pitchFamily="2" charset="2"/>
              <a:buNone/>
            </a:pPr>
            <a:r>
              <a:rPr lang="zh-CN" altLang="en-US" smtClean="0"/>
              <a:t>          也称为工厂生产日历，它包含各个生产车间、相关部门的工作日历，在日历中标明了生产日期、休息日期、设备检修日，这样在进行</a:t>
            </a:r>
            <a:r>
              <a:rPr lang="en-US" altLang="zh-CN" smtClean="0"/>
              <a:t>MPS</a:t>
            </a:r>
            <a:r>
              <a:rPr lang="zh-CN" altLang="en-US" smtClean="0"/>
              <a:t>与</a:t>
            </a:r>
            <a:r>
              <a:rPr lang="en-US" altLang="zh-CN" smtClean="0"/>
              <a:t>MRP</a:t>
            </a:r>
            <a:r>
              <a:rPr lang="zh-CN" altLang="en-US" smtClean="0"/>
              <a:t>的运算时会避开休息日。不同的分厂、车间、工作中心因为生产任务不同、加工工艺不同而受不同的条件约束，因而可能会设置不同的工作日历。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9938">
                                            <p:txEl>
                                              <p:pRg st="0" end="0"/>
                                            </p:txEl>
                                          </p:spTgt>
                                        </p:tgtEl>
                                        <p:attrNameLst>
                                          <p:attrName>style.visibility</p:attrName>
                                        </p:attrNameLst>
                                      </p:cBhvr>
                                      <p:to>
                                        <p:strVal val="visible"/>
                                      </p:to>
                                    </p:set>
                                    <p:anim calcmode="lin" valueType="num">
                                      <p:cBhvr additive="base">
                                        <p:cTn id="7" dur="500" fill="hold"/>
                                        <p:tgtEl>
                                          <p:spTgt spid="399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8">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9939">
                                            <p:txEl>
                                              <p:pRg st="0" end="0"/>
                                            </p:txEl>
                                          </p:spTgt>
                                        </p:tgtEl>
                                        <p:attrNameLst>
                                          <p:attrName>style.visibility</p:attrName>
                                        </p:attrNameLst>
                                      </p:cBhvr>
                                      <p:to>
                                        <p:strVal val="visible"/>
                                      </p:to>
                                    </p:set>
                                    <p:anim calcmode="lin" valueType="num">
                                      <p:cBhvr additive="base">
                                        <p:cTn id="12" dur="500" fill="hold"/>
                                        <p:tgtEl>
                                          <p:spTgt spid="3993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993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39939">
                                            <p:txEl>
                                              <p:pRg st="1" end="1"/>
                                            </p:txEl>
                                          </p:spTgt>
                                        </p:tgtEl>
                                        <p:attrNameLst>
                                          <p:attrName>style.visibility</p:attrName>
                                        </p:attrNameLst>
                                      </p:cBhvr>
                                      <p:to>
                                        <p:strVal val="visible"/>
                                      </p:to>
                                    </p:set>
                                    <p:anim calcmode="lin" valueType="num">
                                      <p:cBhvr additive="base">
                                        <p:cTn id="16" dur="500" fill="hold"/>
                                        <p:tgtEl>
                                          <p:spTgt spid="39939">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993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utoUpdateAnimBg="0"/>
      <p:bldP spid="39939" grpId="0" build="p" autoUpdateAnimBg="0" advAuto="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a:xfrm>
            <a:off x="0" y="0"/>
            <a:ext cx="8229600" cy="571500"/>
          </a:xfrm>
        </p:spPr>
        <p:txBody>
          <a:bodyPr/>
          <a:lstStyle/>
          <a:p>
            <a:r>
              <a:rPr lang="en-US" altLang="zh-CN" smtClean="0"/>
              <a:t>3.5.11 </a:t>
            </a:r>
            <a:r>
              <a:rPr lang="zh-CN" altLang="en-US" smtClean="0"/>
              <a:t>车间管理</a:t>
            </a:r>
          </a:p>
        </p:txBody>
      </p:sp>
      <p:sp>
        <p:nvSpPr>
          <p:cNvPr id="82947" name="Rectangle 3"/>
          <p:cNvSpPr>
            <a:spLocks noGrp="1" noRot="1" noChangeArrowheads="1"/>
          </p:cNvSpPr>
          <p:nvPr>
            <p:ph type="body" idx="1"/>
          </p:nvPr>
        </p:nvSpPr>
        <p:spPr>
          <a:xfrm>
            <a:off x="214313" y="1000125"/>
            <a:ext cx="4471987" cy="2043113"/>
          </a:xfrm>
        </p:spPr>
        <p:txBody>
          <a:bodyPr>
            <a:normAutofit fontScale="85000" lnSpcReduction="10000"/>
          </a:bodyPr>
          <a:lstStyle/>
          <a:p>
            <a:pPr marL="0" indent="0">
              <a:buFont typeface="Wingdings 2" pitchFamily="18" charset="2"/>
              <a:buNone/>
              <a:defRPr/>
            </a:pPr>
            <a:r>
              <a:rPr lang="en-US" altLang="zh-CN" dirty="0" smtClean="0"/>
              <a:t>      </a:t>
            </a:r>
            <a:r>
              <a:rPr lang="zh-CN" altLang="en-US" dirty="0" smtClean="0"/>
              <a:t>车间管理处于</a:t>
            </a:r>
            <a:r>
              <a:rPr lang="en-US" altLang="zh-CN" dirty="0" smtClean="0"/>
              <a:t>ERP</a:t>
            </a:r>
            <a:r>
              <a:rPr lang="zh-CN" altLang="en-US" dirty="0" smtClean="0"/>
              <a:t>的计划执行与控制层，其管理目标是按物料需求计划的要求，按时、按质、按量与低成本地完成加工制造任务。</a:t>
            </a:r>
            <a:endParaRPr lang="zh-CN" altLang="en-US" dirty="0" smtClean="0">
              <a:solidFill>
                <a:srgbClr val="FF0000"/>
              </a:solidFill>
            </a:endParaRPr>
          </a:p>
        </p:txBody>
      </p:sp>
      <p:grpSp>
        <p:nvGrpSpPr>
          <p:cNvPr id="5" name="Group 4"/>
          <p:cNvGrpSpPr>
            <a:grpSpLocks/>
          </p:cNvGrpSpPr>
          <p:nvPr/>
        </p:nvGrpSpPr>
        <p:grpSpPr bwMode="auto">
          <a:xfrm>
            <a:off x="3500430" y="1285860"/>
            <a:ext cx="5305425" cy="4781550"/>
            <a:chOff x="586" y="2012"/>
            <a:chExt cx="5565" cy="5105"/>
          </a:xfrm>
          <a:solidFill>
            <a:schemeClr val="bg2"/>
          </a:solidFill>
        </p:grpSpPr>
        <p:sp>
          <p:nvSpPr>
            <p:cNvPr id="6" name="Line 5"/>
            <p:cNvSpPr>
              <a:spLocks noChangeShapeType="1"/>
            </p:cNvSpPr>
            <p:nvPr/>
          </p:nvSpPr>
          <p:spPr bwMode="auto">
            <a:xfrm>
              <a:off x="5551" y="6724"/>
              <a:ext cx="0" cy="392"/>
            </a:xfrm>
            <a:prstGeom prst="line">
              <a:avLst/>
            </a:prstGeom>
            <a:grpFill/>
            <a:ln w="9525">
              <a:solidFill>
                <a:srgbClr val="000000"/>
              </a:solidFill>
              <a:round/>
              <a:headEnd/>
              <a:tailEnd type="triangle" w="med" len="med"/>
            </a:ln>
          </p:spPr>
          <p:txBody>
            <a:bodyPr/>
            <a:lstStyle/>
            <a:p>
              <a:pPr>
                <a:defRPr/>
              </a:pPr>
              <a:endParaRPr lang="zh-CN" altLang="en-US"/>
            </a:p>
          </p:txBody>
        </p:sp>
        <p:sp>
          <p:nvSpPr>
            <p:cNvPr id="7" name="Text Box 6"/>
            <p:cNvSpPr txBox="1">
              <a:spLocks noChangeArrowheads="1"/>
            </p:cNvSpPr>
            <p:nvPr/>
          </p:nvSpPr>
          <p:spPr bwMode="auto">
            <a:xfrm>
              <a:off x="2791" y="2012"/>
              <a:ext cx="1200" cy="441"/>
            </a:xfrm>
            <a:prstGeom prst="rect">
              <a:avLst/>
            </a:prstGeom>
            <a:grpFill/>
            <a:ln w="9525">
              <a:solidFill>
                <a:srgbClr val="000000"/>
              </a:solidFill>
              <a:miter lim="800000"/>
              <a:headEnd/>
              <a:tailEnd/>
            </a:ln>
          </p:spPr>
          <p:txBody>
            <a:bodyPr lIns="18000" tIns="10800" rIns="18000" bIns="10800"/>
            <a:lstStyle/>
            <a:p>
              <a:pPr algn="ctr">
                <a:spcBef>
                  <a:spcPts val="300"/>
                </a:spcBef>
                <a:defRPr/>
              </a:pPr>
              <a:r>
                <a:rPr lang="en-US" altLang="zh-CN" sz="1400"/>
                <a:t>MRP/FAS</a:t>
              </a:r>
            </a:p>
          </p:txBody>
        </p:sp>
        <p:sp>
          <p:nvSpPr>
            <p:cNvPr id="8" name="Text Box 7"/>
            <p:cNvSpPr txBox="1">
              <a:spLocks noChangeArrowheads="1"/>
            </p:cNvSpPr>
            <p:nvPr/>
          </p:nvSpPr>
          <p:spPr bwMode="auto">
            <a:xfrm>
              <a:off x="2791" y="2875"/>
              <a:ext cx="1170" cy="441"/>
            </a:xfrm>
            <a:prstGeom prst="rect">
              <a:avLst/>
            </a:prstGeom>
            <a:grpFill/>
            <a:ln w="9525">
              <a:solidFill>
                <a:srgbClr val="000000"/>
              </a:solidFill>
              <a:miter lim="800000"/>
              <a:headEnd/>
              <a:tailEnd/>
            </a:ln>
          </p:spPr>
          <p:txBody>
            <a:bodyPr lIns="18000" tIns="10800" rIns="18000" bIns="10800"/>
            <a:lstStyle/>
            <a:p>
              <a:pPr algn="just">
                <a:spcBef>
                  <a:spcPts val="300"/>
                </a:spcBef>
                <a:defRPr/>
              </a:pPr>
              <a:r>
                <a:rPr lang="zh-CN" altLang="en-US" sz="1400"/>
                <a:t>生成车间任务</a:t>
              </a:r>
            </a:p>
          </p:txBody>
        </p:sp>
        <p:sp>
          <p:nvSpPr>
            <p:cNvPr id="9" name="Text Box 8"/>
            <p:cNvSpPr txBox="1">
              <a:spLocks noChangeArrowheads="1"/>
            </p:cNvSpPr>
            <p:nvPr/>
          </p:nvSpPr>
          <p:spPr bwMode="auto">
            <a:xfrm>
              <a:off x="2791" y="3729"/>
              <a:ext cx="1155" cy="441"/>
            </a:xfrm>
            <a:prstGeom prst="rect">
              <a:avLst/>
            </a:prstGeom>
            <a:grpFill/>
            <a:ln w="9525">
              <a:solidFill>
                <a:srgbClr val="000000"/>
              </a:solidFill>
              <a:miter lim="800000"/>
              <a:headEnd/>
              <a:tailEnd/>
            </a:ln>
          </p:spPr>
          <p:txBody>
            <a:bodyPr lIns="18000" tIns="10800" rIns="18000" bIns="10800"/>
            <a:lstStyle/>
            <a:p>
              <a:pPr algn="ctr">
                <a:spcBef>
                  <a:spcPts val="300"/>
                </a:spcBef>
                <a:defRPr/>
              </a:pPr>
              <a:r>
                <a:rPr lang="zh-CN" altLang="en-US" sz="1400"/>
                <a:t>加工单</a:t>
              </a:r>
            </a:p>
          </p:txBody>
        </p:sp>
        <p:sp>
          <p:nvSpPr>
            <p:cNvPr id="10" name="Text Box 9"/>
            <p:cNvSpPr txBox="1">
              <a:spLocks noChangeArrowheads="1"/>
            </p:cNvSpPr>
            <p:nvPr/>
          </p:nvSpPr>
          <p:spPr bwMode="auto">
            <a:xfrm>
              <a:off x="2791" y="4575"/>
              <a:ext cx="1215" cy="441"/>
            </a:xfrm>
            <a:prstGeom prst="rect">
              <a:avLst/>
            </a:prstGeom>
            <a:grpFill/>
            <a:ln w="9525">
              <a:solidFill>
                <a:srgbClr val="000000"/>
              </a:solidFill>
              <a:miter lim="800000"/>
              <a:headEnd/>
              <a:tailEnd/>
            </a:ln>
          </p:spPr>
          <p:txBody>
            <a:bodyPr lIns="18000" tIns="10800" rIns="18000" bIns="10800"/>
            <a:lstStyle/>
            <a:p>
              <a:pPr algn="ctr">
                <a:spcBef>
                  <a:spcPts val="300"/>
                </a:spcBef>
                <a:defRPr/>
              </a:pPr>
              <a:r>
                <a:rPr lang="zh-CN" altLang="en-US" sz="1400"/>
                <a:t>派工单</a:t>
              </a:r>
            </a:p>
          </p:txBody>
        </p:sp>
        <p:sp>
          <p:nvSpPr>
            <p:cNvPr id="11" name="Text Box 10"/>
            <p:cNvSpPr txBox="1">
              <a:spLocks noChangeArrowheads="1"/>
            </p:cNvSpPr>
            <p:nvPr/>
          </p:nvSpPr>
          <p:spPr bwMode="auto">
            <a:xfrm>
              <a:off x="2791" y="5421"/>
              <a:ext cx="1170" cy="441"/>
            </a:xfrm>
            <a:prstGeom prst="rect">
              <a:avLst/>
            </a:prstGeom>
            <a:grpFill/>
            <a:ln w="9525">
              <a:solidFill>
                <a:srgbClr val="000000"/>
              </a:solidFill>
              <a:miter lim="800000"/>
              <a:headEnd/>
              <a:tailEnd/>
            </a:ln>
          </p:spPr>
          <p:txBody>
            <a:bodyPr lIns="18000" tIns="10800" rIns="18000" bIns="10800"/>
            <a:lstStyle/>
            <a:p>
              <a:pPr algn="ctr">
                <a:spcBef>
                  <a:spcPts val="300"/>
                </a:spcBef>
                <a:defRPr/>
              </a:pPr>
              <a:r>
                <a:rPr lang="zh-CN" altLang="en-US" sz="1400"/>
                <a:t>在制品管理</a:t>
              </a:r>
            </a:p>
          </p:txBody>
        </p:sp>
        <p:sp>
          <p:nvSpPr>
            <p:cNvPr id="12" name="Text Box 11"/>
            <p:cNvSpPr txBox="1">
              <a:spLocks noChangeArrowheads="1"/>
            </p:cNvSpPr>
            <p:nvPr/>
          </p:nvSpPr>
          <p:spPr bwMode="auto">
            <a:xfrm>
              <a:off x="4981" y="6291"/>
              <a:ext cx="1170" cy="441"/>
            </a:xfrm>
            <a:prstGeom prst="rect">
              <a:avLst/>
            </a:prstGeom>
            <a:grpFill/>
            <a:ln w="9525">
              <a:solidFill>
                <a:srgbClr val="000000"/>
              </a:solidFill>
              <a:miter lim="800000"/>
              <a:headEnd/>
              <a:tailEnd/>
            </a:ln>
          </p:spPr>
          <p:txBody>
            <a:bodyPr lIns="18000" tIns="10800" rIns="18000" bIns="10800"/>
            <a:lstStyle/>
            <a:p>
              <a:pPr algn="just">
                <a:spcBef>
                  <a:spcPts val="300"/>
                </a:spcBef>
                <a:defRPr/>
              </a:pPr>
              <a:r>
                <a:rPr lang="zh-CN" altLang="en-US" sz="1400"/>
                <a:t>投入产出控制</a:t>
              </a:r>
            </a:p>
          </p:txBody>
        </p:sp>
        <p:sp>
          <p:nvSpPr>
            <p:cNvPr id="13" name="Text Box 12"/>
            <p:cNvSpPr txBox="1">
              <a:spLocks noChangeArrowheads="1"/>
            </p:cNvSpPr>
            <p:nvPr/>
          </p:nvSpPr>
          <p:spPr bwMode="auto">
            <a:xfrm>
              <a:off x="586" y="4569"/>
              <a:ext cx="1170" cy="441"/>
            </a:xfrm>
            <a:prstGeom prst="rect">
              <a:avLst/>
            </a:prstGeom>
            <a:grpFill/>
            <a:ln w="9525">
              <a:solidFill>
                <a:srgbClr val="000000"/>
              </a:solidFill>
              <a:miter lim="800000"/>
              <a:headEnd/>
              <a:tailEnd/>
            </a:ln>
          </p:spPr>
          <p:txBody>
            <a:bodyPr lIns="18000" tIns="10800" rIns="18000" bIns="10800"/>
            <a:lstStyle/>
            <a:p>
              <a:pPr algn="ctr">
                <a:spcBef>
                  <a:spcPts val="300"/>
                </a:spcBef>
                <a:defRPr/>
              </a:pPr>
              <a:r>
                <a:rPr lang="zh-CN" altLang="en-US" sz="1400"/>
                <a:t>分析</a:t>
              </a:r>
              <a:r>
                <a:rPr lang="en-US" altLang="zh-CN" sz="1400"/>
                <a:t>/</a:t>
              </a:r>
              <a:r>
                <a:rPr lang="zh-CN" altLang="en-US" sz="1400"/>
                <a:t>报表</a:t>
              </a:r>
            </a:p>
          </p:txBody>
        </p:sp>
        <p:sp>
          <p:nvSpPr>
            <p:cNvPr id="14" name="Text Box 13"/>
            <p:cNvSpPr txBox="1">
              <a:spLocks noChangeArrowheads="1"/>
            </p:cNvSpPr>
            <p:nvPr/>
          </p:nvSpPr>
          <p:spPr bwMode="auto">
            <a:xfrm>
              <a:off x="2791" y="6290"/>
              <a:ext cx="1170" cy="441"/>
            </a:xfrm>
            <a:prstGeom prst="rect">
              <a:avLst/>
            </a:prstGeom>
            <a:grpFill/>
            <a:ln w="9525">
              <a:solidFill>
                <a:srgbClr val="000000"/>
              </a:solidFill>
              <a:miter lim="800000"/>
              <a:headEnd/>
              <a:tailEnd/>
            </a:ln>
          </p:spPr>
          <p:txBody>
            <a:bodyPr lIns="18000" tIns="10800" rIns="18000" bIns="10800"/>
            <a:lstStyle/>
            <a:p>
              <a:pPr algn="ctr">
                <a:spcBef>
                  <a:spcPts val="300"/>
                </a:spcBef>
                <a:defRPr/>
              </a:pPr>
              <a:r>
                <a:rPr lang="zh-CN" altLang="en-US" sz="1400"/>
                <a:t>完工入库</a:t>
              </a:r>
            </a:p>
          </p:txBody>
        </p:sp>
        <p:sp>
          <p:nvSpPr>
            <p:cNvPr id="15" name="Line 14"/>
            <p:cNvSpPr>
              <a:spLocks noChangeShapeType="1"/>
            </p:cNvSpPr>
            <p:nvPr/>
          </p:nvSpPr>
          <p:spPr bwMode="auto">
            <a:xfrm>
              <a:off x="3376" y="2469"/>
              <a:ext cx="0" cy="392"/>
            </a:xfrm>
            <a:prstGeom prst="line">
              <a:avLst/>
            </a:prstGeom>
            <a:grpFill/>
            <a:ln w="9525">
              <a:solidFill>
                <a:srgbClr val="000000"/>
              </a:solidFill>
              <a:round/>
              <a:headEnd/>
              <a:tailEnd type="triangle" w="med" len="med"/>
            </a:ln>
          </p:spPr>
          <p:txBody>
            <a:bodyPr/>
            <a:lstStyle/>
            <a:p>
              <a:pPr>
                <a:defRPr/>
              </a:pPr>
              <a:endParaRPr lang="zh-CN" altLang="en-US"/>
            </a:p>
          </p:txBody>
        </p:sp>
        <p:sp>
          <p:nvSpPr>
            <p:cNvPr id="16" name="Line 15"/>
            <p:cNvSpPr>
              <a:spLocks noChangeShapeType="1"/>
            </p:cNvSpPr>
            <p:nvPr/>
          </p:nvSpPr>
          <p:spPr bwMode="auto">
            <a:xfrm>
              <a:off x="2281" y="2252"/>
              <a:ext cx="0" cy="4865"/>
            </a:xfrm>
            <a:prstGeom prst="line">
              <a:avLst/>
            </a:prstGeom>
            <a:grpFill/>
            <a:ln w="9525">
              <a:solidFill>
                <a:srgbClr val="000000"/>
              </a:solidFill>
              <a:round/>
              <a:headEnd/>
              <a:tailEnd/>
            </a:ln>
          </p:spPr>
          <p:txBody>
            <a:bodyPr/>
            <a:lstStyle/>
            <a:p>
              <a:pPr>
                <a:defRPr/>
              </a:pPr>
              <a:endParaRPr lang="zh-CN" altLang="en-US"/>
            </a:p>
          </p:txBody>
        </p:sp>
        <p:sp>
          <p:nvSpPr>
            <p:cNvPr id="17" name="Line 16"/>
            <p:cNvSpPr>
              <a:spLocks noChangeShapeType="1"/>
            </p:cNvSpPr>
            <p:nvPr/>
          </p:nvSpPr>
          <p:spPr bwMode="auto">
            <a:xfrm>
              <a:off x="3361" y="3337"/>
              <a:ext cx="0" cy="392"/>
            </a:xfrm>
            <a:prstGeom prst="line">
              <a:avLst/>
            </a:prstGeom>
            <a:grpFill/>
            <a:ln w="9525">
              <a:solidFill>
                <a:srgbClr val="000000"/>
              </a:solidFill>
              <a:round/>
              <a:headEnd/>
              <a:tailEnd type="triangle" w="med" len="med"/>
            </a:ln>
          </p:spPr>
          <p:txBody>
            <a:bodyPr/>
            <a:lstStyle/>
            <a:p>
              <a:pPr>
                <a:defRPr/>
              </a:pPr>
              <a:endParaRPr lang="zh-CN" altLang="en-US"/>
            </a:p>
          </p:txBody>
        </p:sp>
        <p:sp>
          <p:nvSpPr>
            <p:cNvPr id="18" name="Line 17"/>
            <p:cNvSpPr>
              <a:spLocks noChangeShapeType="1"/>
            </p:cNvSpPr>
            <p:nvPr/>
          </p:nvSpPr>
          <p:spPr bwMode="auto">
            <a:xfrm>
              <a:off x="3376" y="4177"/>
              <a:ext cx="0" cy="392"/>
            </a:xfrm>
            <a:prstGeom prst="line">
              <a:avLst/>
            </a:prstGeom>
            <a:grpFill/>
            <a:ln w="9525">
              <a:solidFill>
                <a:srgbClr val="000000"/>
              </a:solidFill>
              <a:round/>
              <a:headEnd/>
              <a:tailEnd type="triangle" w="med" len="med"/>
            </a:ln>
          </p:spPr>
          <p:txBody>
            <a:bodyPr/>
            <a:lstStyle/>
            <a:p>
              <a:pPr>
                <a:defRPr/>
              </a:pPr>
              <a:endParaRPr lang="zh-CN" altLang="en-US"/>
            </a:p>
          </p:txBody>
        </p:sp>
        <p:sp>
          <p:nvSpPr>
            <p:cNvPr id="19" name="Line 18"/>
            <p:cNvSpPr>
              <a:spLocks noChangeShapeType="1"/>
            </p:cNvSpPr>
            <p:nvPr/>
          </p:nvSpPr>
          <p:spPr bwMode="auto">
            <a:xfrm>
              <a:off x="3391" y="5031"/>
              <a:ext cx="0" cy="392"/>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0" name="Line 19"/>
            <p:cNvSpPr>
              <a:spLocks noChangeShapeType="1"/>
            </p:cNvSpPr>
            <p:nvPr/>
          </p:nvSpPr>
          <p:spPr bwMode="auto">
            <a:xfrm>
              <a:off x="3376" y="5872"/>
              <a:ext cx="0" cy="392"/>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1" name="Line 20"/>
            <p:cNvSpPr>
              <a:spLocks noChangeShapeType="1"/>
            </p:cNvSpPr>
            <p:nvPr/>
          </p:nvSpPr>
          <p:spPr bwMode="auto">
            <a:xfrm>
              <a:off x="3376" y="4303"/>
              <a:ext cx="2175" cy="0"/>
            </a:xfrm>
            <a:prstGeom prst="line">
              <a:avLst/>
            </a:prstGeom>
            <a:grpFill/>
            <a:ln w="9525">
              <a:solidFill>
                <a:srgbClr val="000000"/>
              </a:solidFill>
              <a:round/>
              <a:headEnd/>
              <a:tailEnd/>
            </a:ln>
          </p:spPr>
          <p:txBody>
            <a:bodyPr/>
            <a:lstStyle/>
            <a:p>
              <a:pPr>
                <a:defRPr/>
              </a:pPr>
              <a:endParaRPr lang="zh-CN" altLang="en-US"/>
            </a:p>
          </p:txBody>
        </p:sp>
        <p:sp>
          <p:nvSpPr>
            <p:cNvPr id="22" name="Line 21"/>
            <p:cNvSpPr>
              <a:spLocks noChangeShapeType="1"/>
            </p:cNvSpPr>
            <p:nvPr/>
          </p:nvSpPr>
          <p:spPr bwMode="auto">
            <a:xfrm>
              <a:off x="5551" y="4303"/>
              <a:ext cx="0" cy="1981"/>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3" name="Line 22"/>
            <p:cNvSpPr>
              <a:spLocks noChangeShapeType="1"/>
            </p:cNvSpPr>
            <p:nvPr/>
          </p:nvSpPr>
          <p:spPr bwMode="auto">
            <a:xfrm flipH="1">
              <a:off x="2266" y="7096"/>
              <a:ext cx="3285" cy="0"/>
            </a:xfrm>
            <a:prstGeom prst="line">
              <a:avLst/>
            </a:prstGeom>
            <a:grpFill/>
            <a:ln w="9525">
              <a:solidFill>
                <a:srgbClr val="000000"/>
              </a:solidFill>
              <a:round/>
              <a:headEnd/>
              <a:tailEnd/>
            </a:ln>
          </p:spPr>
          <p:txBody>
            <a:bodyPr/>
            <a:lstStyle/>
            <a:p>
              <a:pPr>
                <a:defRPr/>
              </a:pPr>
              <a:endParaRPr lang="zh-CN" altLang="en-US"/>
            </a:p>
          </p:txBody>
        </p:sp>
        <p:sp>
          <p:nvSpPr>
            <p:cNvPr id="24" name="Line 23"/>
            <p:cNvSpPr>
              <a:spLocks noChangeShapeType="1"/>
            </p:cNvSpPr>
            <p:nvPr/>
          </p:nvSpPr>
          <p:spPr bwMode="auto">
            <a:xfrm flipH="1">
              <a:off x="2281" y="2217"/>
              <a:ext cx="51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5" name="Line 24"/>
            <p:cNvSpPr>
              <a:spLocks noChangeShapeType="1"/>
            </p:cNvSpPr>
            <p:nvPr/>
          </p:nvSpPr>
          <p:spPr bwMode="auto">
            <a:xfrm flipH="1">
              <a:off x="2281" y="3084"/>
              <a:ext cx="51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6" name="Line 25"/>
            <p:cNvSpPr>
              <a:spLocks noChangeShapeType="1"/>
            </p:cNvSpPr>
            <p:nvPr/>
          </p:nvSpPr>
          <p:spPr bwMode="auto">
            <a:xfrm flipH="1">
              <a:off x="2281" y="3940"/>
              <a:ext cx="51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7" name="Line 26"/>
            <p:cNvSpPr>
              <a:spLocks noChangeShapeType="1"/>
            </p:cNvSpPr>
            <p:nvPr/>
          </p:nvSpPr>
          <p:spPr bwMode="auto">
            <a:xfrm flipH="1">
              <a:off x="2281" y="4807"/>
              <a:ext cx="51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8" name="Line 27"/>
            <p:cNvSpPr>
              <a:spLocks noChangeShapeType="1"/>
            </p:cNvSpPr>
            <p:nvPr/>
          </p:nvSpPr>
          <p:spPr bwMode="auto">
            <a:xfrm flipH="1">
              <a:off x="2281" y="5634"/>
              <a:ext cx="51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29" name="Line 28"/>
            <p:cNvSpPr>
              <a:spLocks noChangeShapeType="1"/>
            </p:cNvSpPr>
            <p:nvPr/>
          </p:nvSpPr>
          <p:spPr bwMode="auto">
            <a:xfrm flipH="1">
              <a:off x="2281" y="6501"/>
              <a:ext cx="510" cy="0"/>
            </a:xfrm>
            <a:prstGeom prst="line">
              <a:avLst/>
            </a:prstGeom>
            <a:grpFill/>
            <a:ln w="9525">
              <a:solidFill>
                <a:srgbClr val="000000"/>
              </a:solidFill>
              <a:round/>
              <a:headEnd/>
              <a:tailEnd type="triangle" w="med" len="med"/>
            </a:ln>
          </p:spPr>
          <p:txBody>
            <a:bodyPr/>
            <a:lstStyle/>
            <a:p>
              <a:pPr>
                <a:defRPr/>
              </a:pPr>
              <a:endParaRPr lang="zh-CN" altLang="en-US"/>
            </a:p>
          </p:txBody>
        </p:sp>
        <p:sp>
          <p:nvSpPr>
            <p:cNvPr id="30" name="Line 29"/>
            <p:cNvSpPr>
              <a:spLocks noChangeShapeType="1"/>
            </p:cNvSpPr>
            <p:nvPr/>
          </p:nvSpPr>
          <p:spPr bwMode="auto">
            <a:xfrm flipH="1">
              <a:off x="1756" y="4793"/>
              <a:ext cx="510" cy="0"/>
            </a:xfrm>
            <a:prstGeom prst="line">
              <a:avLst/>
            </a:prstGeom>
            <a:grpFill/>
            <a:ln w="9525">
              <a:solidFill>
                <a:srgbClr val="000000"/>
              </a:solidFill>
              <a:round/>
              <a:headEnd/>
              <a:tailEnd type="triangle" w="med" len="med"/>
            </a:ln>
          </p:spPr>
          <p:txBody>
            <a:bodyPr/>
            <a:lstStyle/>
            <a:p>
              <a:pPr>
                <a:defRPr/>
              </a:pPr>
              <a:endParaRPr lang="zh-CN" altLang="en-US"/>
            </a:p>
          </p:txBody>
        </p:sp>
      </p:grpSp>
      <p:sp>
        <p:nvSpPr>
          <p:cNvPr id="68612" name="矩形 30"/>
          <p:cNvSpPr>
            <a:spLocks noChangeArrowheads="1"/>
          </p:cNvSpPr>
          <p:nvPr/>
        </p:nvSpPr>
        <p:spPr bwMode="auto">
          <a:xfrm>
            <a:off x="1785938" y="4643438"/>
            <a:ext cx="2749550" cy="400050"/>
          </a:xfrm>
          <a:prstGeom prst="rect">
            <a:avLst/>
          </a:prstGeom>
          <a:noFill/>
          <a:ln w="9525">
            <a:noFill/>
            <a:miter lim="800000"/>
            <a:headEnd/>
            <a:tailEnd/>
          </a:ln>
        </p:spPr>
        <p:txBody>
          <a:bodyPr wrap="none">
            <a:spAutoFit/>
          </a:bodyPr>
          <a:lstStyle/>
          <a:p>
            <a:r>
              <a:rPr lang="zh-CN" altLang="en-US" sz="2000" b="1"/>
              <a:t>车间管理子系统流程图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2946"/>
                                        </p:tgtEl>
                                        <p:attrNameLst>
                                          <p:attrName>style.visibility</p:attrName>
                                        </p:attrNameLst>
                                      </p:cBhvr>
                                      <p:to>
                                        <p:strVal val="visible"/>
                                      </p:to>
                                    </p:set>
                                    <p:anim calcmode="lin" valueType="num">
                                      <p:cBhvr additive="base">
                                        <p:cTn id="7" dur="500" fill="hold"/>
                                        <p:tgtEl>
                                          <p:spTgt spid="82946"/>
                                        </p:tgtEl>
                                        <p:attrNameLst>
                                          <p:attrName>ppt_x</p:attrName>
                                        </p:attrNameLst>
                                      </p:cBhvr>
                                      <p:tavLst>
                                        <p:tav tm="0">
                                          <p:val>
                                            <p:strVal val="#ppt_x"/>
                                          </p:val>
                                        </p:tav>
                                        <p:tav tm="100000">
                                          <p:val>
                                            <p:strVal val="#ppt_x"/>
                                          </p:val>
                                        </p:tav>
                                      </p:tavLst>
                                    </p:anim>
                                    <p:anim calcmode="lin" valueType="num">
                                      <p:cBhvr additive="base">
                                        <p:cTn id="8" dur="500" fill="hold"/>
                                        <p:tgtEl>
                                          <p:spTgt spid="8294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82947">
                                            <p:txEl>
                                              <p:pRg st="0" end="0"/>
                                            </p:txEl>
                                          </p:spTgt>
                                        </p:tgtEl>
                                        <p:attrNameLst>
                                          <p:attrName>style.visibility</p:attrName>
                                        </p:attrNameLst>
                                      </p:cBhvr>
                                      <p:to>
                                        <p:strVal val="visible"/>
                                      </p:to>
                                    </p:set>
                                    <p:anim calcmode="lin" valueType="num">
                                      <p:cBhvr additive="base">
                                        <p:cTn id="12" dur="500" fill="hold"/>
                                        <p:tgtEl>
                                          <p:spTgt spid="8294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29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1+#ppt_w/2"/>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autoUpdateAnimBg="0"/>
      <p:bldP spid="82947" grpId="0" build="p" autoUpdateAnimBg="0" advAuto="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Rot="1" noChangeArrowheads="1"/>
          </p:cNvSpPr>
          <p:nvPr>
            <p:ph type="title"/>
          </p:nvPr>
        </p:nvSpPr>
        <p:spPr>
          <a:xfrm>
            <a:off x="0" y="0"/>
            <a:ext cx="8229600" cy="571500"/>
          </a:xfrm>
        </p:spPr>
        <p:txBody>
          <a:bodyPr/>
          <a:lstStyle/>
          <a:p>
            <a:r>
              <a:rPr lang="en-US" altLang="zh-CN" smtClean="0"/>
              <a:t>3.5.12 </a:t>
            </a:r>
            <a:r>
              <a:rPr lang="zh-CN" altLang="en-US" smtClean="0"/>
              <a:t>质量管理</a:t>
            </a:r>
          </a:p>
        </p:txBody>
      </p:sp>
      <p:sp>
        <p:nvSpPr>
          <p:cNvPr id="146435" name="Rectangle 3"/>
          <p:cNvSpPr>
            <a:spLocks noGrp="1" noRot="1" noChangeArrowheads="1"/>
          </p:cNvSpPr>
          <p:nvPr>
            <p:ph type="body" idx="1"/>
          </p:nvPr>
        </p:nvSpPr>
        <p:spPr/>
        <p:txBody>
          <a:bodyPr/>
          <a:lstStyle/>
          <a:p>
            <a:pPr algn="just">
              <a:buClr>
                <a:schemeClr val="tx1"/>
              </a:buClr>
              <a:buFont typeface="Marlett" pitchFamily="2" charset="2"/>
              <a:buChar char="2"/>
            </a:pPr>
            <a:r>
              <a:rPr lang="zh-CN" altLang="en-US" smtClean="0"/>
              <a:t>质量子系统还可以实现多种分析报表，分层法、统计分析表法可通过系统的自由定义查询功能实现。</a:t>
            </a:r>
          </a:p>
          <a:p>
            <a:pPr lvl="1" algn="just">
              <a:buClr>
                <a:schemeClr val="tx1"/>
              </a:buClr>
              <a:buFont typeface="Marlett" pitchFamily="2" charset="2"/>
              <a:buChar char="2"/>
            </a:pPr>
            <a:r>
              <a:rPr lang="zh-CN" altLang="en-US" smtClean="0"/>
              <a:t>分层法的数据分层方法参考如下：</a:t>
            </a:r>
          </a:p>
          <a:p>
            <a:pPr lvl="2" algn="just">
              <a:buClr>
                <a:schemeClr val="tx1"/>
              </a:buClr>
              <a:buFont typeface="Marlett" pitchFamily="2" charset="2"/>
              <a:buChar char="2"/>
            </a:pPr>
            <a:r>
              <a:rPr lang="zh-CN" altLang="en-US" smtClean="0"/>
              <a:t>按时间间隔分，如可以按生产班次；</a:t>
            </a:r>
          </a:p>
          <a:p>
            <a:pPr lvl="2" algn="just">
              <a:buClr>
                <a:schemeClr val="tx1"/>
              </a:buClr>
              <a:buFont typeface="Marlett" pitchFamily="2" charset="2"/>
              <a:buChar char="2"/>
            </a:pPr>
            <a:r>
              <a:rPr lang="zh-CN" altLang="en-US" smtClean="0"/>
              <a:t>按操作工位（人员）分；</a:t>
            </a:r>
          </a:p>
          <a:p>
            <a:pPr lvl="2" algn="just">
              <a:buClr>
                <a:schemeClr val="tx1"/>
              </a:buClr>
              <a:buFont typeface="Marlett" pitchFamily="2" charset="2"/>
              <a:buChar char="2"/>
            </a:pPr>
            <a:r>
              <a:rPr lang="zh-CN" altLang="en-US" smtClean="0"/>
              <a:t>按使用设备分；</a:t>
            </a:r>
          </a:p>
          <a:p>
            <a:pPr lvl="2" algn="just">
              <a:buClr>
                <a:schemeClr val="tx1"/>
              </a:buClr>
              <a:buFont typeface="Marlett" pitchFamily="2" charset="2"/>
              <a:buChar char="2"/>
            </a:pPr>
            <a:r>
              <a:rPr lang="zh-CN" altLang="en-US" smtClean="0"/>
              <a:t>按不同加工工艺（操作方法）分，如温度、压力等；</a:t>
            </a:r>
          </a:p>
          <a:p>
            <a:pPr lvl="2" algn="just">
              <a:buClr>
                <a:schemeClr val="tx1"/>
              </a:buClr>
              <a:buFont typeface="Marlett" pitchFamily="2" charset="2"/>
              <a:buChar char="2"/>
            </a:pPr>
            <a:r>
              <a:rPr lang="zh-CN" altLang="en-US" smtClean="0"/>
              <a:t>按原材料分，如进料批次、供应商等</a:t>
            </a:r>
            <a:endParaRPr lang="zh-CN" altLang="en-US"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46434"/>
                                        </p:tgtEl>
                                        <p:attrNameLst>
                                          <p:attrName>style.visibility</p:attrName>
                                        </p:attrNameLst>
                                      </p:cBhvr>
                                      <p:to>
                                        <p:strVal val="visible"/>
                                      </p:to>
                                    </p:set>
                                    <p:anim calcmode="lin" valueType="num">
                                      <p:cBhvr additive="base">
                                        <p:cTn id="7" dur="500" fill="hold"/>
                                        <p:tgtEl>
                                          <p:spTgt spid="146434"/>
                                        </p:tgtEl>
                                        <p:attrNameLst>
                                          <p:attrName>ppt_x</p:attrName>
                                        </p:attrNameLst>
                                      </p:cBhvr>
                                      <p:tavLst>
                                        <p:tav tm="0">
                                          <p:val>
                                            <p:strVal val="#ppt_x"/>
                                          </p:val>
                                        </p:tav>
                                        <p:tav tm="100000">
                                          <p:val>
                                            <p:strVal val="#ppt_x"/>
                                          </p:val>
                                        </p:tav>
                                      </p:tavLst>
                                    </p:anim>
                                    <p:anim calcmode="lin" valueType="num">
                                      <p:cBhvr additive="base">
                                        <p:cTn id="8" dur="500" fill="hold"/>
                                        <p:tgtEl>
                                          <p:spTgt spid="14643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46435">
                                            <p:txEl>
                                              <p:pRg st="0" end="0"/>
                                            </p:txEl>
                                          </p:spTgt>
                                        </p:tgtEl>
                                        <p:attrNameLst>
                                          <p:attrName>style.visibility</p:attrName>
                                        </p:attrNameLst>
                                      </p:cBhvr>
                                      <p:to>
                                        <p:strVal val="visible"/>
                                      </p:to>
                                    </p:set>
                                    <p:anim calcmode="lin" valueType="num">
                                      <p:cBhvr additive="base">
                                        <p:cTn id="12" dur="500" fill="hold"/>
                                        <p:tgtEl>
                                          <p:spTgt spid="14643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4643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146435">
                                            <p:txEl>
                                              <p:pRg st="1" end="1"/>
                                            </p:txEl>
                                          </p:spTgt>
                                        </p:tgtEl>
                                        <p:attrNameLst>
                                          <p:attrName>style.visibility</p:attrName>
                                        </p:attrNameLst>
                                      </p:cBhvr>
                                      <p:to>
                                        <p:strVal val="visible"/>
                                      </p:to>
                                    </p:set>
                                    <p:anim calcmode="lin" valueType="num">
                                      <p:cBhvr additive="base">
                                        <p:cTn id="16" dur="500" fill="hold"/>
                                        <p:tgtEl>
                                          <p:spTgt spid="146435">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4643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par>
                                <p:cTn id="18" presetID="2" presetClass="entr" presetSubtype="8" fill="hold" grpId="0" nodeType="withEffect">
                                  <p:stCondLst>
                                    <p:cond delay="0"/>
                                  </p:stCondLst>
                                  <p:childTnLst>
                                    <p:set>
                                      <p:cBhvr>
                                        <p:cTn id="19" dur="1" fill="hold">
                                          <p:stCondLst>
                                            <p:cond delay="0"/>
                                          </p:stCondLst>
                                        </p:cTn>
                                        <p:tgtEl>
                                          <p:spTgt spid="146435">
                                            <p:txEl>
                                              <p:pRg st="2" end="2"/>
                                            </p:txEl>
                                          </p:spTgt>
                                        </p:tgtEl>
                                        <p:attrNameLst>
                                          <p:attrName>style.visibility</p:attrName>
                                        </p:attrNameLst>
                                      </p:cBhvr>
                                      <p:to>
                                        <p:strVal val="visible"/>
                                      </p:to>
                                    </p:set>
                                    <p:anim calcmode="lin" valueType="num">
                                      <p:cBhvr additive="base">
                                        <p:cTn id="20" dur="500" fill="hold"/>
                                        <p:tgtEl>
                                          <p:spTgt spid="146435">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14643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CAMERA.WAV"/>
                                        </p:tgtEl>
                                      </p:cMediaNode>
                                    </p:audio>
                                  </p:subTnLst>
                                </p:cTn>
                              </p:par>
                              <p:par>
                                <p:cTn id="22" presetID="2" presetClass="entr" presetSubtype="8" fill="hold" grpId="0" nodeType="withEffect">
                                  <p:stCondLst>
                                    <p:cond delay="0"/>
                                  </p:stCondLst>
                                  <p:childTnLst>
                                    <p:set>
                                      <p:cBhvr>
                                        <p:cTn id="23" dur="1" fill="hold">
                                          <p:stCondLst>
                                            <p:cond delay="0"/>
                                          </p:stCondLst>
                                        </p:cTn>
                                        <p:tgtEl>
                                          <p:spTgt spid="146435">
                                            <p:txEl>
                                              <p:pRg st="3" end="3"/>
                                            </p:txEl>
                                          </p:spTgt>
                                        </p:tgtEl>
                                        <p:attrNameLst>
                                          <p:attrName>style.visibility</p:attrName>
                                        </p:attrNameLst>
                                      </p:cBhvr>
                                      <p:to>
                                        <p:strVal val="visible"/>
                                      </p:to>
                                    </p:set>
                                    <p:anim calcmode="lin" valueType="num">
                                      <p:cBhvr additive="base">
                                        <p:cTn id="24" dur="500" fill="hold"/>
                                        <p:tgtEl>
                                          <p:spTgt spid="146435">
                                            <p:txEl>
                                              <p:pRg st="3" end="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4643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CAMERA.WAV"/>
                                        </p:tgtEl>
                                      </p:cMediaNode>
                                    </p:audio>
                                  </p:subTnLst>
                                </p:cTn>
                              </p:par>
                              <p:par>
                                <p:cTn id="26" presetID="2" presetClass="entr" presetSubtype="8" fill="hold" grpId="0" nodeType="withEffect">
                                  <p:stCondLst>
                                    <p:cond delay="0"/>
                                  </p:stCondLst>
                                  <p:childTnLst>
                                    <p:set>
                                      <p:cBhvr>
                                        <p:cTn id="27" dur="1" fill="hold">
                                          <p:stCondLst>
                                            <p:cond delay="0"/>
                                          </p:stCondLst>
                                        </p:cTn>
                                        <p:tgtEl>
                                          <p:spTgt spid="146435">
                                            <p:txEl>
                                              <p:pRg st="4" end="4"/>
                                            </p:txEl>
                                          </p:spTgt>
                                        </p:tgtEl>
                                        <p:attrNameLst>
                                          <p:attrName>style.visibility</p:attrName>
                                        </p:attrNameLst>
                                      </p:cBhvr>
                                      <p:to>
                                        <p:strVal val="visible"/>
                                      </p:to>
                                    </p:set>
                                    <p:anim calcmode="lin" valueType="num">
                                      <p:cBhvr additive="base">
                                        <p:cTn id="28" dur="500" fill="hold"/>
                                        <p:tgtEl>
                                          <p:spTgt spid="146435">
                                            <p:txEl>
                                              <p:pRg st="4" end="4"/>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4643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3" name="CAMERA.WAV"/>
                                        </p:tgtEl>
                                      </p:cMediaNode>
                                    </p:audio>
                                  </p:subTnLst>
                                </p:cTn>
                              </p:par>
                              <p:par>
                                <p:cTn id="30" presetID="2" presetClass="entr" presetSubtype="8" fill="hold" grpId="0" nodeType="withEffect">
                                  <p:stCondLst>
                                    <p:cond delay="0"/>
                                  </p:stCondLst>
                                  <p:childTnLst>
                                    <p:set>
                                      <p:cBhvr>
                                        <p:cTn id="31" dur="1" fill="hold">
                                          <p:stCondLst>
                                            <p:cond delay="0"/>
                                          </p:stCondLst>
                                        </p:cTn>
                                        <p:tgtEl>
                                          <p:spTgt spid="146435">
                                            <p:txEl>
                                              <p:pRg st="5" end="5"/>
                                            </p:txEl>
                                          </p:spTgt>
                                        </p:tgtEl>
                                        <p:attrNameLst>
                                          <p:attrName>style.visibility</p:attrName>
                                        </p:attrNameLst>
                                      </p:cBhvr>
                                      <p:to>
                                        <p:strVal val="visible"/>
                                      </p:to>
                                    </p:set>
                                    <p:anim calcmode="lin" valueType="num">
                                      <p:cBhvr additive="base">
                                        <p:cTn id="32" dur="500" fill="hold"/>
                                        <p:tgtEl>
                                          <p:spTgt spid="146435">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4643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par>
                                <p:cTn id="34" presetID="2" presetClass="entr" presetSubtype="8" fill="hold" grpId="0" nodeType="withEffect">
                                  <p:stCondLst>
                                    <p:cond delay="0"/>
                                  </p:stCondLst>
                                  <p:childTnLst>
                                    <p:set>
                                      <p:cBhvr>
                                        <p:cTn id="35" dur="1" fill="hold">
                                          <p:stCondLst>
                                            <p:cond delay="0"/>
                                          </p:stCondLst>
                                        </p:cTn>
                                        <p:tgtEl>
                                          <p:spTgt spid="146435">
                                            <p:txEl>
                                              <p:pRg st="6" end="6"/>
                                            </p:txEl>
                                          </p:spTgt>
                                        </p:tgtEl>
                                        <p:attrNameLst>
                                          <p:attrName>style.visibility</p:attrName>
                                        </p:attrNameLst>
                                      </p:cBhvr>
                                      <p:to>
                                        <p:strVal val="visible"/>
                                      </p:to>
                                    </p:set>
                                    <p:anim calcmode="lin" valueType="num">
                                      <p:cBhvr additive="base">
                                        <p:cTn id="36" dur="500" fill="hold"/>
                                        <p:tgtEl>
                                          <p:spTgt spid="146435">
                                            <p:txEl>
                                              <p:pRg st="6" end="6"/>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146435">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autoUpdateAnimBg="0"/>
      <p:bldP spid="146435" grpId="0" build="p" autoUpdateAnimBg="0" advAuto="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a:xfrm>
            <a:off x="0" y="0"/>
            <a:ext cx="8229600" cy="571500"/>
          </a:xfrm>
        </p:spPr>
        <p:txBody>
          <a:bodyPr/>
          <a:lstStyle/>
          <a:p>
            <a:r>
              <a:rPr lang="en-US" altLang="zh-CN" smtClean="0"/>
              <a:t>3.5.13 </a:t>
            </a:r>
            <a:r>
              <a:rPr lang="zh-CN" altLang="en-US" smtClean="0"/>
              <a:t>采购管理</a:t>
            </a:r>
          </a:p>
        </p:txBody>
      </p:sp>
      <p:sp>
        <p:nvSpPr>
          <p:cNvPr id="72707" name="Rectangle 3"/>
          <p:cNvSpPr>
            <a:spLocks noGrp="1" noRot="1" noChangeArrowheads="1"/>
          </p:cNvSpPr>
          <p:nvPr>
            <p:ph type="body" idx="1"/>
          </p:nvPr>
        </p:nvSpPr>
        <p:spPr/>
        <p:txBody>
          <a:bodyPr/>
          <a:lstStyle/>
          <a:p>
            <a:pPr>
              <a:buFont typeface="Wingdings 2" pitchFamily="18" charset="2"/>
              <a:buNone/>
            </a:pPr>
            <a:r>
              <a:rPr lang="en-US" altLang="zh-CN" smtClean="0"/>
              <a:t>           </a:t>
            </a:r>
            <a:r>
              <a:rPr lang="zh-CN" altLang="en-US" smtClean="0"/>
              <a:t>采购工作主要是适时、适量、适质、适价为生产部门提供生产所需要的原材料（或外加工件）。采购管理就是对采购业务过程进行组织、实施与控制的管理过程。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ppt_x"/>
                                          </p:val>
                                        </p:tav>
                                        <p:tav tm="100000">
                                          <p:val>
                                            <p:strVal val="#ppt_x"/>
                                          </p:val>
                                        </p:tav>
                                      </p:tavLst>
                                    </p:anim>
                                    <p:anim calcmode="lin" valueType="num">
                                      <p:cBhvr additive="base">
                                        <p:cTn id="8" dur="500" fill="hold"/>
                                        <p:tgtEl>
                                          <p:spTgt spid="7270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2707">
                                            <p:txEl>
                                              <p:pRg st="0" end="0"/>
                                            </p:txEl>
                                          </p:spTgt>
                                        </p:tgtEl>
                                        <p:attrNameLst>
                                          <p:attrName>style.visibility</p:attrName>
                                        </p:attrNameLst>
                                      </p:cBhvr>
                                      <p:to>
                                        <p:strVal val="visible"/>
                                      </p:to>
                                    </p:set>
                                    <p:anim calcmode="lin" valueType="num">
                                      <p:cBhvr additive="base">
                                        <p:cTn id="12" dur="500" fill="hold"/>
                                        <p:tgtEl>
                                          <p:spTgt spid="7270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727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autoUpdateAnimBg="0"/>
      <p:bldP spid="72707" grpId="0" build="p" autoUpdateAnimBg="0" advAuto="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a:xfrm>
            <a:off x="0" y="0"/>
            <a:ext cx="8229600" cy="571500"/>
          </a:xfrm>
        </p:spPr>
        <p:txBody>
          <a:bodyPr/>
          <a:lstStyle/>
          <a:p>
            <a:r>
              <a:rPr lang="en-US" altLang="zh-CN" smtClean="0"/>
              <a:t>3.5.14  </a:t>
            </a:r>
            <a:r>
              <a:rPr lang="zh-CN" altLang="en-US" smtClean="0"/>
              <a:t>库存管理</a:t>
            </a:r>
          </a:p>
        </p:txBody>
      </p:sp>
      <p:sp>
        <p:nvSpPr>
          <p:cNvPr id="76803" name="Rectangle 3"/>
          <p:cNvSpPr>
            <a:spLocks noGrp="1" noRot="1" noChangeArrowheads="1"/>
          </p:cNvSpPr>
          <p:nvPr>
            <p:ph type="body" idx="1"/>
          </p:nvPr>
        </p:nvSpPr>
        <p:spPr/>
        <p:txBody>
          <a:bodyPr>
            <a:normAutofit lnSpcReduction="10000"/>
          </a:bodyPr>
          <a:lstStyle/>
          <a:p>
            <a:pPr marL="0" indent="17463">
              <a:buFont typeface="+mj-lt"/>
              <a:buNone/>
              <a:defRPr/>
            </a:pPr>
            <a:r>
              <a:rPr lang="zh-CN" altLang="en-US" dirty="0" smtClean="0"/>
              <a:t>      库存管理是指企业为了生产、销售等经营管理的需要而对计划存储、流通的有关物品进行相应的管理，如对存储的物品进行接收、发放、存储保管等一系列的管理活动。</a:t>
            </a:r>
            <a:endParaRPr lang="en-US" altLang="zh-CN" dirty="0" smtClean="0"/>
          </a:p>
          <a:p>
            <a:pPr marL="0" indent="17463">
              <a:buClr>
                <a:schemeClr val="tx1"/>
              </a:buClr>
              <a:buFont typeface="+mj-lt"/>
              <a:buNone/>
              <a:defRPr/>
            </a:pPr>
            <a:r>
              <a:rPr lang="zh-CN" altLang="en-US" dirty="0" smtClean="0"/>
              <a:t>库存的弊端</a:t>
            </a:r>
          </a:p>
          <a:p>
            <a:pPr marL="0" lvl="1" indent="17463">
              <a:buClr>
                <a:schemeClr val="tx1"/>
              </a:buClr>
              <a:buFont typeface="+mj-lt"/>
              <a:buNone/>
              <a:defRPr/>
            </a:pPr>
            <a:r>
              <a:rPr lang="zh-CN" altLang="en-US" dirty="0" smtClean="0"/>
              <a:t>占用企业大量资金。</a:t>
            </a:r>
          </a:p>
          <a:p>
            <a:pPr marL="0" lvl="1" indent="17463">
              <a:buClr>
                <a:schemeClr val="tx1"/>
              </a:buClr>
              <a:buFont typeface="+mj-lt"/>
              <a:buNone/>
              <a:defRPr/>
            </a:pPr>
            <a:r>
              <a:rPr lang="zh-CN" altLang="en-US" dirty="0" smtClean="0"/>
              <a:t>增加了企业的产品成本与管理成本。</a:t>
            </a:r>
          </a:p>
          <a:p>
            <a:pPr marL="0" lvl="1" indent="17463">
              <a:buClr>
                <a:schemeClr val="tx1"/>
              </a:buClr>
              <a:buFont typeface="+mj-lt"/>
              <a:buNone/>
              <a:defRPr/>
            </a:pPr>
            <a:r>
              <a:rPr lang="zh-CN" altLang="en-US" dirty="0" smtClean="0"/>
              <a:t>掩盖了企业众多管理问题，如计划不周、采购不力、生产不均衡、产品质量不稳定、市场销售不力等。</a:t>
            </a:r>
            <a:endParaRPr lang="zh-CN" altLang="en-US"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additive="base">
                                        <p:cTn id="7" dur="500" fill="hold"/>
                                        <p:tgtEl>
                                          <p:spTgt spid="76802"/>
                                        </p:tgtEl>
                                        <p:attrNameLst>
                                          <p:attrName>ppt_x</p:attrName>
                                        </p:attrNameLst>
                                      </p:cBhvr>
                                      <p:tavLst>
                                        <p:tav tm="0">
                                          <p:val>
                                            <p:strVal val="#ppt_x"/>
                                          </p:val>
                                        </p:tav>
                                        <p:tav tm="100000">
                                          <p:val>
                                            <p:strVal val="#ppt_x"/>
                                          </p:val>
                                        </p:tav>
                                      </p:tavLst>
                                    </p:anim>
                                    <p:anim calcmode="lin" valueType="num">
                                      <p:cBhvr additive="base">
                                        <p:cTn id="8" dur="500" fill="hold"/>
                                        <p:tgtEl>
                                          <p:spTgt spid="7680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6803">
                                            <p:txEl>
                                              <p:pRg st="0" end="0"/>
                                            </p:txEl>
                                          </p:spTgt>
                                        </p:tgtEl>
                                        <p:attrNameLst>
                                          <p:attrName>style.visibility</p:attrName>
                                        </p:attrNameLst>
                                      </p:cBhvr>
                                      <p:to>
                                        <p:strVal val="visible"/>
                                      </p:to>
                                    </p:set>
                                    <p:anim calcmode="lin" valueType="num">
                                      <p:cBhvr additive="base">
                                        <p:cTn id="12" dur="500" fill="hold"/>
                                        <p:tgtEl>
                                          <p:spTgt spid="7680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7680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76803">
                                            <p:txEl>
                                              <p:pRg st="1" end="1"/>
                                            </p:txEl>
                                          </p:spTgt>
                                        </p:tgtEl>
                                        <p:attrNameLst>
                                          <p:attrName>style.visibility</p:attrName>
                                        </p:attrNameLst>
                                      </p:cBhvr>
                                      <p:to>
                                        <p:strVal val="visible"/>
                                      </p:to>
                                    </p:set>
                                    <p:anim calcmode="lin" valueType="num">
                                      <p:cBhvr additive="base">
                                        <p:cTn id="17" dur="500" fill="hold"/>
                                        <p:tgtEl>
                                          <p:spTgt spid="7680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680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par>
                                <p:cTn id="19" presetID="2" presetClass="entr" presetSubtype="8" fill="hold" grpId="0" nodeType="withEffect">
                                  <p:stCondLst>
                                    <p:cond delay="0"/>
                                  </p:stCondLst>
                                  <p:childTnLst>
                                    <p:set>
                                      <p:cBhvr>
                                        <p:cTn id="20" dur="1" fill="hold">
                                          <p:stCondLst>
                                            <p:cond delay="0"/>
                                          </p:stCondLst>
                                        </p:cTn>
                                        <p:tgtEl>
                                          <p:spTgt spid="76803">
                                            <p:txEl>
                                              <p:pRg st="2" end="2"/>
                                            </p:txEl>
                                          </p:spTgt>
                                        </p:tgtEl>
                                        <p:attrNameLst>
                                          <p:attrName>style.visibility</p:attrName>
                                        </p:attrNameLst>
                                      </p:cBhvr>
                                      <p:to>
                                        <p:strVal val="visible"/>
                                      </p:to>
                                    </p:set>
                                    <p:anim calcmode="lin" valueType="num">
                                      <p:cBhvr additive="base">
                                        <p:cTn id="21" dur="500" fill="hold"/>
                                        <p:tgtEl>
                                          <p:spTgt spid="7680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680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par>
                                <p:cTn id="23" presetID="2" presetClass="entr" presetSubtype="8" fill="hold" grpId="0" nodeType="withEffect">
                                  <p:stCondLst>
                                    <p:cond delay="0"/>
                                  </p:stCondLst>
                                  <p:childTnLst>
                                    <p:set>
                                      <p:cBhvr>
                                        <p:cTn id="24" dur="1" fill="hold">
                                          <p:stCondLst>
                                            <p:cond delay="0"/>
                                          </p:stCondLst>
                                        </p:cTn>
                                        <p:tgtEl>
                                          <p:spTgt spid="76803">
                                            <p:txEl>
                                              <p:pRg st="3" end="3"/>
                                            </p:txEl>
                                          </p:spTgt>
                                        </p:tgtEl>
                                        <p:attrNameLst>
                                          <p:attrName>style.visibility</p:attrName>
                                        </p:attrNameLst>
                                      </p:cBhvr>
                                      <p:to>
                                        <p:strVal val="visible"/>
                                      </p:to>
                                    </p:set>
                                    <p:anim calcmode="lin" valueType="num">
                                      <p:cBhvr additive="base">
                                        <p:cTn id="25" dur="500" fill="hold"/>
                                        <p:tgtEl>
                                          <p:spTgt spid="768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680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par>
                                <p:cTn id="27" presetID="2" presetClass="entr" presetSubtype="8" fill="hold" grpId="0" nodeType="withEffect">
                                  <p:stCondLst>
                                    <p:cond delay="0"/>
                                  </p:stCondLst>
                                  <p:childTnLst>
                                    <p:set>
                                      <p:cBhvr>
                                        <p:cTn id="28" dur="1" fill="hold">
                                          <p:stCondLst>
                                            <p:cond delay="0"/>
                                          </p:stCondLst>
                                        </p:cTn>
                                        <p:tgtEl>
                                          <p:spTgt spid="76803">
                                            <p:txEl>
                                              <p:pRg st="4" end="4"/>
                                            </p:txEl>
                                          </p:spTgt>
                                        </p:tgtEl>
                                        <p:attrNameLst>
                                          <p:attrName>style.visibility</p:attrName>
                                        </p:attrNameLst>
                                      </p:cBhvr>
                                      <p:to>
                                        <p:strVal val="visible"/>
                                      </p:to>
                                    </p:set>
                                    <p:anim calcmode="lin" valueType="num">
                                      <p:cBhvr additive="base">
                                        <p:cTn id="29" dur="500" fill="hold"/>
                                        <p:tgtEl>
                                          <p:spTgt spid="7680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7680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utoUpdateAnimBg="0"/>
      <p:bldP spid="76803"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6"/>
          <p:cNvSpPr>
            <a:spLocks noGrp="1"/>
          </p:cNvSpPr>
          <p:nvPr>
            <p:ph type="title"/>
          </p:nvPr>
        </p:nvSpPr>
        <p:spPr>
          <a:xfrm>
            <a:off x="0" y="0"/>
            <a:ext cx="8229600" cy="571500"/>
          </a:xfrm>
        </p:spPr>
        <p:txBody>
          <a:bodyPr/>
          <a:lstStyle/>
          <a:p>
            <a:r>
              <a:rPr lang="zh-CN" altLang="en-US" smtClean="0"/>
              <a:t>权威论述</a:t>
            </a:r>
          </a:p>
        </p:txBody>
      </p:sp>
      <p:sp>
        <p:nvSpPr>
          <p:cNvPr id="5" name="Text Box 2"/>
          <p:cNvSpPr txBox="1">
            <a:spLocks noChangeArrowheads="1"/>
          </p:cNvSpPr>
          <p:nvPr/>
        </p:nvSpPr>
        <p:spPr bwMode="auto">
          <a:xfrm>
            <a:off x="928688" y="2500313"/>
            <a:ext cx="7861300" cy="3540125"/>
          </a:xfrm>
          <a:prstGeom prst="rect">
            <a:avLst/>
          </a:prstGeom>
          <a:noFill/>
          <a:ln w="9525">
            <a:noFill/>
            <a:miter lim="800000"/>
            <a:headEnd/>
            <a:tailEnd/>
          </a:ln>
        </p:spPr>
        <p:txBody>
          <a:bodyPr>
            <a:spAutoFit/>
          </a:bodyPr>
          <a:lstStyle/>
          <a:p>
            <a:pPr indent="804863" fontAlgn="auto">
              <a:spcBef>
                <a:spcPts val="0"/>
              </a:spcBef>
              <a:spcAft>
                <a:spcPts val="0"/>
              </a:spcAft>
              <a:defRPr/>
            </a:pPr>
            <a:r>
              <a:rPr lang="zh-CN" altLang="en-US" sz="3200" b="1" kern="0" dirty="0">
                <a:solidFill>
                  <a:srgbClr val="3333CC"/>
                </a:solidFill>
              </a:rPr>
              <a:t>全世界的企业经理之所以对 </a:t>
            </a:r>
            <a:r>
              <a:rPr lang="en-US" altLang="zh-CN" sz="3200" b="1" kern="0" dirty="0">
                <a:solidFill>
                  <a:srgbClr val="3333CC"/>
                </a:solidFill>
              </a:rPr>
              <a:t>ERP </a:t>
            </a:r>
            <a:r>
              <a:rPr lang="zh-CN" altLang="en-US" sz="3200" b="1" kern="0" dirty="0">
                <a:solidFill>
                  <a:srgbClr val="3333CC"/>
                </a:solidFill>
              </a:rPr>
              <a:t>情有独钟</a:t>
            </a:r>
            <a:r>
              <a:rPr lang="en-US" altLang="zh-CN" sz="3200" b="1" kern="0" dirty="0">
                <a:solidFill>
                  <a:srgbClr val="3333CC"/>
                </a:solidFill>
              </a:rPr>
              <a:t>, </a:t>
            </a:r>
            <a:r>
              <a:rPr lang="zh-CN" altLang="en-US" sz="3200" b="1" kern="0" dirty="0">
                <a:solidFill>
                  <a:srgbClr val="3333CC"/>
                </a:solidFill>
              </a:rPr>
              <a:t>就是想借助电脑来帮助他们脱离经营的苦海</a:t>
            </a:r>
            <a:r>
              <a:rPr lang="en-US" altLang="zh-CN" sz="3200" b="1" kern="0" dirty="0">
                <a:solidFill>
                  <a:srgbClr val="3333CC"/>
                </a:solidFill>
              </a:rPr>
              <a:t>,</a:t>
            </a:r>
          </a:p>
          <a:p>
            <a:pPr indent="804863" fontAlgn="auto">
              <a:spcBef>
                <a:spcPts val="0"/>
              </a:spcBef>
              <a:spcAft>
                <a:spcPts val="0"/>
              </a:spcAft>
              <a:defRPr/>
            </a:pPr>
            <a:r>
              <a:rPr lang="zh-CN" altLang="en-US" sz="3200" b="1" kern="0" dirty="0">
                <a:solidFill>
                  <a:srgbClr val="3333CC"/>
                </a:solidFill>
              </a:rPr>
              <a:t>提高产品和服务的质量</a:t>
            </a:r>
            <a:r>
              <a:rPr lang="en-US" altLang="zh-CN" sz="3200" b="1" kern="0" dirty="0">
                <a:solidFill>
                  <a:srgbClr val="3333CC"/>
                </a:solidFill>
              </a:rPr>
              <a:t>,</a:t>
            </a:r>
            <a:r>
              <a:rPr lang="zh-CN" altLang="en-US" sz="3200" b="1" kern="0" dirty="0">
                <a:solidFill>
                  <a:srgbClr val="3333CC"/>
                </a:solidFill>
              </a:rPr>
              <a:t>加大客户的满意度</a:t>
            </a:r>
            <a:r>
              <a:rPr lang="en-US" altLang="zh-CN" sz="3200" b="1" kern="0" dirty="0">
                <a:solidFill>
                  <a:srgbClr val="3333CC"/>
                </a:solidFill>
              </a:rPr>
              <a:t>,</a:t>
            </a:r>
            <a:r>
              <a:rPr lang="zh-CN" altLang="en-US" sz="3200" b="1" kern="0" dirty="0">
                <a:solidFill>
                  <a:srgbClr val="3333CC"/>
                </a:solidFill>
              </a:rPr>
              <a:t>提升企业的综合竞争能力</a:t>
            </a:r>
            <a:r>
              <a:rPr lang="en-US" altLang="zh-CN" sz="3200" b="1" kern="0" dirty="0">
                <a:solidFill>
                  <a:srgbClr val="3333CC"/>
                </a:solidFill>
              </a:rPr>
              <a:t>,</a:t>
            </a:r>
          </a:p>
          <a:p>
            <a:pPr indent="804863" fontAlgn="auto">
              <a:spcBef>
                <a:spcPts val="0"/>
              </a:spcBef>
              <a:spcAft>
                <a:spcPts val="0"/>
              </a:spcAft>
              <a:defRPr/>
            </a:pPr>
            <a:r>
              <a:rPr lang="zh-CN" altLang="en-US" sz="3200" b="1" kern="0" dirty="0">
                <a:solidFill>
                  <a:srgbClr val="3333CC"/>
                </a:solidFill>
              </a:rPr>
              <a:t>而</a:t>
            </a:r>
            <a:r>
              <a:rPr lang="en-US" altLang="zh-CN" sz="3200" b="1" kern="0" dirty="0">
                <a:solidFill>
                  <a:srgbClr val="3333CC"/>
                </a:solidFill>
              </a:rPr>
              <a:t>ERP</a:t>
            </a:r>
            <a:r>
              <a:rPr lang="zh-CN" altLang="en-US" sz="3200" b="1" kern="0" dirty="0">
                <a:solidFill>
                  <a:srgbClr val="3333CC"/>
                </a:solidFill>
              </a:rPr>
              <a:t>是使他们这一美梦成真的切实保障</a:t>
            </a:r>
            <a:r>
              <a:rPr lang="en-US" altLang="zh-CN" sz="3200" b="1" kern="0" dirty="0">
                <a:solidFill>
                  <a:srgbClr val="3333CC"/>
                </a:solidFill>
              </a:rPr>
              <a:t>.</a:t>
            </a:r>
          </a:p>
        </p:txBody>
      </p:sp>
      <p:sp>
        <p:nvSpPr>
          <p:cNvPr id="16387" name="Text Box 3"/>
          <p:cNvSpPr txBox="1">
            <a:spLocks noChangeArrowheads="1"/>
          </p:cNvSpPr>
          <p:nvPr/>
        </p:nvSpPr>
        <p:spPr bwMode="auto">
          <a:xfrm>
            <a:off x="1066800" y="1143000"/>
            <a:ext cx="6689725" cy="762000"/>
          </a:xfrm>
          <a:prstGeom prst="rect">
            <a:avLst/>
          </a:prstGeom>
          <a:noFill/>
          <a:ln w="9525">
            <a:noFill/>
            <a:miter lim="800000"/>
            <a:headEnd/>
            <a:tailEnd/>
          </a:ln>
        </p:spPr>
        <p:txBody>
          <a:bodyPr>
            <a:spAutoFit/>
          </a:bodyPr>
          <a:lstStyle/>
          <a:p>
            <a:r>
              <a:rPr lang="en-US" altLang="zh-CN" sz="4400" b="1">
                <a:solidFill>
                  <a:srgbClr val="FF0000"/>
                </a:solidFill>
                <a:latin typeface="黑体" pitchFamily="2" charset="-122"/>
                <a:ea typeface="黑体" pitchFamily="2" charset="-122"/>
              </a:rPr>
              <a:t>&lt;&lt;</a:t>
            </a:r>
            <a:r>
              <a:rPr lang="zh-CN" altLang="en-US" sz="4400" b="1">
                <a:solidFill>
                  <a:srgbClr val="FF0000"/>
                </a:solidFill>
                <a:latin typeface="黑体" pitchFamily="2" charset="-122"/>
                <a:ea typeface="黑体" pitchFamily="2" charset="-122"/>
              </a:rPr>
              <a:t>中外管理</a:t>
            </a:r>
            <a:r>
              <a:rPr lang="en-US" altLang="zh-CN" sz="4400" b="1">
                <a:solidFill>
                  <a:srgbClr val="FF0000"/>
                </a:solidFill>
                <a:latin typeface="黑体" pitchFamily="2" charset="-122"/>
                <a:ea typeface="黑体" pitchFamily="2" charset="-122"/>
              </a:rPr>
              <a:t>&gt;&gt;</a:t>
            </a:r>
            <a:r>
              <a:rPr lang="zh-CN" altLang="en-US" sz="4400" b="1">
                <a:solidFill>
                  <a:srgbClr val="FF0000"/>
                </a:solidFill>
                <a:latin typeface="黑体" pitchFamily="2" charset="-122"/>
                <a:ea typeface="黑体" pitchFamily="2" charset="-122"/>
              </a:rPr>
              <a:t>的权威论述</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Rot="1" noChangeArrowheads="1"/>
          </p:cNvSpPr>
          <p:nvPr>
            <p:ph type="title"/>
          </p:nvPr>
        </p:nvSpPr>
        <p:spPr>
          <a:xfrm>
            <a:off x="0" y="0"/>
            <a:ext cx="8229600" cy="571500"/>
          </a:xfrm>
        </p:spPr>
        <p:txBody>
          <a:bodyPr/>
          <a:lstStyle/>
          <a:p>
            <a:r>
              <a:rPr lang="en-US" altLang="zh-CN" smtClean="0"/>
              <a:t>3.5.15 </a:t>
            </a:r>
            <a:r>
              <a:rPr lang="zh-CN" altLang="en-US" smtClean="0"/>
              <a:t>财务管理</a:t>
            </a:r>
          </a:p>
        </p:txBody>
      </p:sp>
      <p:sp>
        <p:nvSpPr>
          <p:cNvPr id="112643" name="Rectangle 3"/>
          <p:cNvSpPr>
            <a:spLocks noGrp="1" noRot="1" noChangeArrowheads="1"/>
          </p:cNvSpPr>
          <p:nvPr>
            <p:ph type="body" idx="1"/>
          </p:nvPr>
        </p:nvSpPr>
        <p:spPr>
          <a:xfrm>
            <a:off x="457200" y="785813"/>
            <a:ext cx="8229600" cy="5715000"/>
          </a:xfrm>
        </p:spPr>
        <p:txBody>
          <a:bodyPr>
            <a:normAutofit fontScale="92500" lnSpcReduction="20000"/>
          </a:bodyPr>
          <a:lstStyle/>
          <a:p>
            <a:pPr marL="0" indent="0">
              <a:buFont typeface="+mj-lt"/>
              <a:buNone/>
              <a:defRPr/>
            </a:pPr>
            <a:r>
              <a:rPr lang="zh-CN" altLang="en-US" sz="2800" dirty="0" smtClean="0"/>
              <a:t>财务管理是对会计工作、活动的统称，现代会计学把企业的会计分为财务会计（</a:t>
            </a:r>
            <a:r>
              <a:rPr lang="en-US" altLang="zh-CN" sz="2800" dirty="0" smtClean="0"/>
              <a:t>financial accounting</a:t>
            </a:r>
            <a:r>
              <a:rPr lang="zh-CN" altLang="en-US" sz="2800" dirty="0" smtClean="0"/>
              <a:t>）与管理会计</a:t>
            </a:r>
            <a:r>
              <a:rPr lang="en-US" altLang="zh-CN" sz="2800" dirty="0" smtClean="0"/>
              <a:t>(management accounting)</a:t>
            </a:r>
            <a:r>
              <a:rPr lang="zh-CN" altLang="en-US" sz="2800" dirty="0" smtClean="0"/>
              <a:t>。</a:t>
            </a:r>
            <a:endParaRPr lang="en-US" altLang="zh-CN" sz="2800" dirty="0" smtClean="0"/>
          </a:p>
          <a:p>
            <a:pPr marL="0" indent="0">
              <a:buFont typeface="+mj-lt"/>
              <a:buNone/>
              <a:defRPr/>
            </a:pPr>
            <a:r>
              <a:rPr lang="zh-CN" altLang="en-US" sz="2800" dirty="0" smtClean="0"/>
              <a:t>主要为企业外部提供财务信息的会计事务称为财务会计，而主要为企业内部各级管理人员提供财务信息的会计事务称为管理会计。</a:t>
            </a:r>
            <a:endParaRPr lang="en-US" altLang="zh-CN" sz="2800" dirty="0" smtClean="0"/>
          </a:p>
          <a:p>
            <a:pPr marL="0" indent="0">
              <a:buFont typeface="+mj-lt"/>
              <a:buNone/>
              <a:defRPr/>
            </a:pPr>
            <a:endParaRPr lang="en-US" altLang="zh-CN" sz="2800" dirty="0" smtClean="0"/>
          </a:p>
          <a:p>
            <a:pPr marL="0" indent="0" algn="just">
              <a:buClr>
                <a:schemeClr val="tx1"/>
              </a:buClr>
              <a:buFont typeface="+mj-lt"/>
              <a:buNone/>
              <a:defRPr/>
            </a:pPr>
            <a:r>
              <a:rPr lang="zh-CN" altLang="en-US" sz="2800" dirty="0" smtClean="0"/>
              <a:t>财务管理分为三大部分：</a:t>
            </a:r>
            <a:endParaRPr lang="en-US" altLang="zh-CN" sz="2800" dirty="0" smtClean="0"/>
          </a:p>
          <a:p>
            <a:pPr marL="0" indent="0" algn="just">
              <a:buClr>
                <a:schemeClr val="tx1"/>
              </a:buClr>
              <a:buFont typeface="+mj-lt"/>
              <a:buNone/>
              <a:defRPr/>
            </a:pPr>
            <a:endParaRPr lang="zh-CN" altLang="en-US" sz="2800" dirty="0" smtClean="0"/>
          </a:p>
          <a:p>
            <a:pPr marL="0" lvl="1" indent="0" algn="just">
              <a:buClr>
                <a:schemeClr val="tx1"/>
              </a:buClr>
              <a:buFont typeface="+mj-lt"/>
              <a:buNone/>
              <a:defRPr/>
            </a:pPr>
            <a:r>
              <a:rPr lang="zh-CN" altLang="en-US" dirty="0" smtClean="0"/>
              <a:t>财务管理。它是传统的财务管理，包括账务管理、应收、应付、工资核算、现金管理、材料、销售核算等业务，本章即讨该部分内容。</a:t>
            </a:r>
          </a:p>
          <a:p>
            <a:pPr marL="0" lvl="1" indent="0" algn="just">
              <a:buClr>
                <a:schemeClr val="tx1"/>
              </a:buClr>
              <a:buFont typeface="+mj-lt"/>
              <a:buNone/>
              <a:defRPr/>
            </a:pPr>
            <a:r>
              <a:rPr lang="zh-CN" altLang="en-US" dirty="0" smtClean="0"/>
              <a:t>成本管理。描述成本核算、成本控制等业务的有关理论与实现，这部分将在下一章讨论。</a:t>
            </a:r>
          </a:p>
          <a:p>
            <a:pPr marL="0" lvl="1" indent="0" algn="just">
              <a:buClr>
                <a:schemeClr val="tx1"/>
              </a:buClr>
              <a:buFont typeface="+mj-lt"/>
              <a:buNone/>
              <a:defRPr/>
            </a:pPr>
            <a:r>
              <a:rPr lang="zh-CN" altLang="en-US" dirty="0" smtClean="0"/>
              <a:t>固定资产管理。描述</a:t>
            </a:r>
            <a:r>
              <a:rPr lang="en-US" altLang="zh-CN" dirty="0" smtClean="0"/>
              <a:t>ERP</a:t>
            </a:r>
            <a:r>
              <a:rPr lang="zh-CN" altLang="en-US" dirty="0" smtClean="0"/>
              <a:t>系统对企业固定资产的管理，</a:t>
            </a:r>
          </a:p>
          <a:p>
            <a:pPr marL="0" indent="0">
              <a:buFont typeface="+mj-lt"/>
              <a:buNone/>
              <a:defRPr/>
            </a:pPr>
            <a:endParaRPr lang="zh-CN" alt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12642"/>
                                        </p:tgtEl>
                                        <p:attrNameLst>
                                          <p:attrName>style.visibility</p:attrName>
                                        </p:attrNameLst>
                                      </p:cBhvr>
                                      <p:to>
                                        <p:strVal val="visible"/>
                                      </p:to>
                                    </p:set>
                                    <p:anim calcmode="lin" valueType="num">
                                      <p:cBhvr additive="base">
                                        <p:cTn id="7" dur="500" fill="hold"/>
                                        <p:tgtEl>
                                          <p:spTgt spid="112642"/>
                                        </p:tgtEl>
                                        <p:attrNameLst>
                                          <p:attrName>ppt_x</p:attrName>
                                        </p:attrNameLst>
                                      </p:cBhvr>
                                      <p:tavLst>
                                        <p:tav tm="0">
                                          <p:val>
                                            <p:strVal val="#ppt_x"/>
                                          </p:val>
                                        </p:tav>
                                        <p:tav tm="100000">
                                          <p:val>
                                            <p:strVal val="#ppt_x"/>
                                          </p:val>
                                        </p:tav>
                                      </p:tavLst>
                                    </p:anim>
                                    <p:anim calcmode="lin" valueType="num">
                                      <p:cBhvr additive="base">
                                        <p:cTn id="8" dur="500" fill="hold"/>
                                        <p:tgtEl>
                                          <p:spTgt spid="11264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12643">
                                            <p:txEl>
                                              <p:pRg st="0" end="0"/>
                                            </p:txEl>
                                          </p:spTgt>
                                        </p:tgtEl>
                                        <p:attrNameLst>
                                          <p:attrName>style.visibility</p:attrName>
                                        </p:attrNameLst>
                                      </p:cBhvr>
                                      <p:to>
                                        <p:strVal val="visible"/>
                                      </p:to>
                                    </p:set>
                                    <p:anim calcmode="lin" valueType="num">
                                      <p:cBhvr additive="base">
                                        <p:cTn id="12" dur="500" fill="hold"/>
                                        <p:tgtEl>
                                          <p:spTgt spid="11264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1264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12643">
                                            <p:txEl>
                                              <p:pRg st="1" end="1"/>
                                            </p:txEl>
                                          </p:spTgt>
                                        </p:tgtEl>
                                        <p:attrNameLst>
                                          <p:attrName>style.visibility</p:attrName>
                                        </p:attrNameLst>
                                      </p:cBhvr>
                                      <p:to>
                                        <p:strVal val="visible"/>
                                      </p:to>
                                    </p:set>
                                    <p:anim calcmode="lin" valueType="num">
                                      <p:cBhvr additive="base">
                                        <p:cTn id="17" dur="500" fill="hold"/>
                                        <p:tgtEl>
                                          <p:spTgt spid="11264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4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12643">
                                            <p:txEl>
                                              <p:pRg st="3" end="3"/>
                                            </p:txEl>
                                          </p:spTgt>
                                        </p:tgtEl>
                                        <p:attrNameLst>
                                          <p:attrName>style.visibility</p:attrName>
                                        </p:attrNameLst>
                                      </p:cBhvr>
                                      <p:to>
                                        <p:strVal val="visible"/>
                                      </p:to>
                                    </p:set>
                                    <p:anim calcmode="lin" valueType="num">
                                      <p:cBhvr additive="base">
                                        <p:cTn id="22" dur="500" fill="hold"/>
                                        <p:tgtEl>
                                          <p:spTgt spid="112643">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1264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par>
                                <p:cTn id="24" presetID="2" presetClass="entr" presetSubtype="8" fill="hold" grpId="0" nodeType="withEffect">
                                  <p:stCondLst>
                                    <p:cond delay="0"/>
                                  </p:stCondLst>
                                  <p:childTnLst>
                                    <p:set>
                                      <p:cBhvr>
                                        <p:cTn id="25" dur="1" fill="hold">
                                          <p:stCondLst>
                                            <p:cond delay="0"/>
                                          </p:stCondLst>
                                        </p:cTn>
                                        <p:tgtEl>
                                          <p:spTgt spid="112643">
                                            <p:txEl>
                                              <p:pRg st="5" end="5"/>
                                            </p:txEl>
                                          </p:spTgt>
                                        </p:tgtEl>
                                        <p:attrNameLst>
                                          <p:attrName>style.visibility</p:attrName>
                                        </p:attrNameLst>
                                      </p:cBhvr>
                                      <p:to>
                                        <p:strVal val="visible"/>
                                      </p:to>
                                    </p:set>
                                    <p:anim calcmode="lin" valueType="num">
                                      <p:cBhvr additive="base">
                                        <p:cTn id="26" dur="500" fill="hold"/>
                                        <p:tgtEl>
                                          <p:spTgt spid="112643">
                                            <p:txEl>
                                              <p:pRg st="5" end="5"/>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11264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CAMERA.WAV"/>
                                        </p:tgtEl>
                                      </p:cMediaNode>
                                    </p:audio>
                                  </p:subTnLst>
                                </p:cTn>
                              </p:par>
                              <p:par>
                                <p:cTn id="28" presetID="2" presetClass="entr" presetSubtype="8" fill="hold" grpId="0" nodeType="withEffect">
                                  <p:stCondLst>
                                    <p:cond delay="0"/>
                                  </p:stCondLst>
                                  <p:childTnLst>
                                    <p:set>
                                      <p:cBhvr>
                                        <p:cTn id="29" dur="1" fill="hold">
                                          <p:stCondLst>
                                            <p:cond delay="0"/>
                                          </p:stCondLst>
                                        </p:cTn>
                                        <p:tgtEl>
                                          <p:spTgt spid="112643">
                                            <p:txEl>
                                              <p:pRg st="6" end="6"/>
                                            </p:txEl>
                                          </p:spTgt>
                                        </p:tgtEl>
                                        <p:attrNameLst>
                                          <p:attrName>style.visibility</p:attrName>
                                        </p:attrNameLst>
                                      </p:cBhvr>
                                      <p:to>
                                        <p:strVal val="visible"/>
                                      </p:to>
                                    </p:set>
                                    <p:anim calcmode="lin" valueType="num">
                                      <p:cBhvr additive="base">
                                        <p:cTn id="30" dur="500" fill="hold"/>
                                        <p:tgtEl>
                                          <p:spTgt spid="112643">
                                            <p:txEl>
                                              <p:pRg st="6" end="6"/>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112643">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8"/>
                                            </p:cond>
                                          </p:stCondLst>
                                          <p:endCondLst>
                                            <p:cond evt="onStopAudio" delay="0">
                                              <p:tgtEl>
                                                <p:sldTgt/>
                                              </p:tgtEl>
                                            </p:cond>
                                          </p:endCondLst>
                                        </p:cTn>
                                        <p:tgtEl>
                                          <p:sndTgt r:embed="rId3" name="CAMERA.WAV"/>
                                        </p:tgtEl>
                                      </p:cMediaNode>
                                    </p:audio>
                                  </p:subTnLst>
                                </p:cTn>
                              </p:par>
                              <p:par>
                                <p:cTn id="32" presetID="2" presetClass="entr" presetSubtype="8" fill="hold" grpId="0" nodeType="withEffect">
                                  <p:stCondLst>
                                    <p:cond delay="0"/>
                                  </p:stCondLst>
                                  <p:childTnLst>
                                    <p:set>
                                      <p:cBhvr>
                                        <p:cTn id="33" dur="1" fill="hold">
                                          <p:stCondLst>
                                            <p:cond delay="0"/>
                                          </p:stCondLst>
                                        </p:cTn>
                                        <p:tgtEl>
                                          <p:spTgt spid="112643">
                                            <p:txEl>
                                              <p:pRg st="7" end="7"/>
                                            </p:txEl>
                                          </p:spTgt>
                                        </p:tgtEl>
                                        <p:attrNameLst>
                                          <p:attrName>style.visibility</p:attrName>
                                        </p:attrNameLst>
                                      </p:cBhvr>
                                      <p:to>
                                        <p:strVal val="visible"/>
                                      </p:to>
                                    </p:set>
                                    <p:anim calcmode="lin" valueType="num">
                                      <p:cBhvr additive="base">
                                        <p:cTn id="34" dur="500" fill="hold"/>
                                        <p:tgtEl>
                                          <p:spTgt spid="112643">
                                            <p:txEl>
                                              <p:pRg st="7" end="7"/>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112643">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2"/>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autoUpdateAnimBg="0"/>
      <p:bldP spid="112643" grpId="0" build="p" autoUpdateAnimBg="0" advAuto="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Rot="1" noChangeArrowheads="1"/>
          </p:cNvSpPr>
          <p:nvPr>
            <p:ph type="title"/>
          </p:nvPr>
        </p:nvSpPr>
        <p:spPr>
          <a:xfrm>
            <a:off x="0" y="0"/>
            <a:ext cx="8229600" cy="571500"/>
          </a:xfrm>
        </p:spPr>
        <p:txBody>
          <a:bodyPr/>
          <a:lstStyle/>
          <a:p>
            <a:r>
              <a:rPr lang="en-US" altLang="zh-CN" smtClean="0"/>
              <a:t>3.5.15 </a:t>
            </a:r>
            <a:r>
              <a:rPr lang="zh-CN" altLang="en-US" smtClean="0"/>
              <a:t>固定资产管理</a:t>
            </a:r>
          </a:p>
        </p:txBody>
      </p:sp>
      <p:sp>
        <p:nvSpPr>
          <p:cNvPr id="121859" name="Rectangle 3"/>
          <p:cNvSpPr>
            <a:spLocks noGrp="1" noRot="1" noChangeArrowheads="1"/>
          </p:cNvSpPr>
          <p:nvPr>
            <p:ph type="body" idx="1"/>
          </p:nvPr>
        </p:nvSpPr>
        <p:spPr>
          <a:xfrm>
            <a:off x="457200" y="857250"/>
            <a:ext cx="8229600" cy="5268913"/>
          </a:xfrm>
        </p:spPr>
        <p:txBody>
          <a:bodyPr>
            <a:normAutofit fontScale="92500" lnSpcReduction="20000"/>
          </a:bodyPr>
          <a:lstStyle/>
          <a:p>
            <a:pPr marL="0" indent="0">
              <a:buFont typeface="Wingdings 2" pitchFamily="18" charset="2"/>
              <a:buNone/>
              <a:defRPr/>
            </a:pPr>
            <a:r>
              <a:rPr lang="zh-CN" altLang="en-US" sz="2800" dirty="0" smtClean="0"/>
              <a:t>      固定资产是指使用年限超过</a:t>
            </a:r>
            <a:r>
              <a:rPr lang="en-US" altLang="zh-CN" sz="2800" dirty="0" smtClean="0"/>
              <a:t>1</a:t>
            </a:r>
            <a:r>
              <a:rPr lang="zh-CN" altLang="en-US" sz="2800" dirty="0" smtClean="0"/>
              <a:t>年的房屋、建筑物、机器、机械、运输工具、以及其它与生产、经营有关的设备、器具与工具等。不属于生产经营设备的物品，但单位价值在</a:t>
            </a:r>
            <a:r>
              <a:rPr lang="en-US" altLang="zh-CN" sz="2800" dirty="0" smtClean="0"/>
              <a:t>2000</a:t>
            </a:r>
            <a:r>
              <a:rPr lang="zh-CN" altLang="en-US" sz="2800" dirty="0" smtClean="0"/>
              <a:t>元以上，并且使用年限超过两年的，也属于固定资产，其余的工具、器具等作为低值易耗品处理。</a:t>
            </a:r>
            <a:endParaRPr lang="en-US" altLang="zh-CN" sz="2800" dirty="0" smtClean="0"/>
          </a:p>
          <a:p>
            <a:pPr marL="0" indent="0">
              <a:buFont typeface="Wingdings 2" pitchFamily="18" charset="2"/>
              <a:buNone/>
              <a:defRPr/>
            </a:pPr>
            <a:r>
              <a:rPr lang="en-US" altLang="zh-CN" sz="2800" dirty="0" smtClean="0"/>
              <a:t>      </a:t>
            </a:r>
            <a:r>
              <a:rPr lang="zh-CN" altLang="en-US" sz="2800" dirty="0" smtClean="0"/>
              <a:t>企业应根据自身情况制订企业的固定资产目录与分类方法，各类或各项固定资产的折旧年限、折旧方法，作为企业固定资产核算的依据。</a:t>
            </a:r>
            <a:endParaRPr lang="en-US" altLang="zh-CN" sz="2800" dirty="0" smtClean="0"/>
          </a:p>
          <a:p>
            <a:pPr marL="0" indent="0">
              <a:buFont typeface="+mj-lt"/>
              <a:buNone/>
              <a:defRPr/>
            </a:pPr>
            <a:r>
              <a:rPr lang="zh-CN" altLang="en-US" sz="2800" dirty="0" smtClean="0"/>
              <a:t>      固定资产管理子系统的基础数据有：</a:t>
            </a:r>
            <a:endParaRPr lang="en-US" altLang="zh-CN" sz="2800" dirty="0" smtClean="0"/>
          </a:p>
          <a:p>
            <a:pPr marL="0" indent="0">
              <a:buFont typeface="+mj-lt"/>
              <a:buNone/>
              <a:defRPr/>
            </a:pPr>
            <a:r>
              <a:rPr lang="zh-CN" altLang="en-US" sz="2800" dirty="0" smtClean="0"/>
              <a:t>固定资产分类、固定资产科目设置（如固定资产、累计折旧、租金费用等）、固定资产卡片等。</a:t>
            </a:r>
            <a:endParaRPr lang="en-US" altLang="zh-CN" sz="2800" dirty="0" smtClean="0"/>
          </a:p>
          <a:p>
            <a:pPr marL="0" indent="0">
              <a:buFont typeface="+mj-lt"/>
              <a:buNone/>
              <a:defRPr/>
            </a:pPr>
            <a:r>
              <a:rPr lang="zh-CN" altLang="en-US" sz="2800" dirty="0" smtClean="0"/>
              <a:t>      企业固定资产的业务处理有：</a:t>
            </a:r>
            <a:endParaRPr lang="en-US" altLang="zh-CN" sz="2800" dirty="0" smtClean="0"/>
          </a:p>
          <a:p>
            <a:pPr marL="0" indent="0">
              <a:buFont typeface="+mj-lt"/>
              <a:buNone/>
              <a:defRPr/>
            </a:pPr>
            <a:r>
              <a:rPr lang="zh-CN" altLang="en-US" sz="2800" dirty="0" smtClean="0"/>
              <a:t>固定资产增减、出租与租入、修理与折旧等。</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1858"/>
                                        </p:tgtEl>
                                        <p:attrNameLst>
                                          <p:attrName>style.visibility</p:attrName>
                                        </p:attrNameLst>
                                      </p:cBhvr>
                                      <p:to>
                                        <p:strVal val="visible"/>
                                      </p:to>
                                    </p:set>
                                    <p:anim calcmode="lin" valueType="num">
                                      <p:cBhvr additive="base">
                                        <p:cTn id="7" dur="500" fill="hold"/>
                                        <p:tgtEl>
                                          <p:spTgt spid="121858"/>
                                        </p:tgtEl>
                                        <p:attrNameLst>
                                          <p:attrName>ppt_x</p:attrName>
                                        </p:attrNameLst>
                                      </p:cBhvr>
                                      <p:tavLst>
                                        <p:tav tm="0">
                                          <p:val>
                                            <p:strVal val="#ppt_x"/>
                                          </p:val>
                                        </p:tav>
                                        <p:tav tm="100000">
                                          <p:val>
                                            <p:strVal val="#ppt_x"/>
                                          </p:val>
                                        </p:tav>
                                      </p:tavLst>
                                    </p:anim>
                                    <p:anim calcmode="lin" valueType="num">
                                      <p:cBhvr additive="base">
                                        <p:cTn id="8" dur="500" fill="hold"/>
                                        <p:tgtEl>
                                          <p:spTgt spid="12185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21859">
                                            <p:txEl>
                                              <p:pRg st="0" end="0"/>
                                            </p:txEl>
                                          </p:spTgt>
                                        </p:tgtEl>
                                        <p:attrNameLst>
                                          <p:attrName>style.visibility</p:attrName>
                                        </p:attrNameLst>
                                      </p:cBhvr>
                                      <p:to>
                                        <p:strVal val="visible"/>
                                      </p:to>
                                    </p:set>
                                    <p:anim calcmode="lin" valueType="num">
                                      <p:cBhvr additive="base">
                                        <p:cTn id="12" dur="500" fill="hold"/>
                                        <p:tgtEl>
                                          <p:spTgt spid="12185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2185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21859">
                                            <p:txEl>
                                              <p:pRg st="1" end="1"/>
                                            </p:txEl>
                                          </p:spTgt>
                                        </p:tgtEl>
                                        <p:attrNameLst>
                                          <p:attrName>style.visibility</p:attrName>
                                        </p:attrNameLst>
                                      </p:cBhvr>
                                      <p:to>
                                        <p:strVal val="visible"/>
                                      </p:to>
                                    </p:set>
                                    <p:anim calcmode="lin" valueType="num">
                                      <p:cBhvr additive="base">
                                        <p:cTn id="17" dur="500" fill="hold"/>
                                        <p:tgtEl>
                                          <p:spTgt spid="12185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185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21859">
                                            <p:txEl>
                                              <p:pRg st="2" end="2"/>
                                            </p:txEl>
                                          </p:spTgt>
                                        </p:tgtEl>
                                        <p:attrNameLst>
                                          <p:attrName>style.visibility</p:attrName>
                                        </p:attrNameLst>
                                      </p:cBhvr>
                                      <p:to>
                                        <p:strVal val="visible"/>
                                      </p:to>
                                    </p:set>
                                    <p:anim calcmode="lin" valueType="num">
                                      <p:cBhvr additive="base">
                                        <p:cTn id="22" dur="500" fill="hold"/>
                                        <p:tgtEl>
                                          <p:spTgt spid="121859">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2185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par>
                          <p:cTn id="24" fill="hold">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21859">
                                            <p:txEl>
                                              <p:pRg st="3" end="3"/>
                                            </p:txEl>
                                          </p:spTgt>
                                        </p:tgtEl>
                                        <p:attrNameLst>
                                          <p:attrName>style.visibility</p:attrName>
                                        </p:attrNameLst>
                                      </p:cBhvr>
                                      <p:to>
                                        <p:strVal val="visible"/>
                                      </p:to>
                                    </p:set>
                                    <p:anim calcmode="lin" valueType="num">
                                      <p:cBhvr additive="base">
                                        <p:cTn id="27" dur="500" fill="hold"/>
                                        <p:tgtEl>
                                          <p:spTgt spid="121859">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185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par>
                          <p:cTn id="29" fill="hold">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21859">
                                            <p:txEl>
                                              <p:pRg st="4" end="4"/>
                                            </p:txEl>
                                          </p:spTgt>
                                        </p:tgtEl>
                                        <p:attrNameLst>
                                          <p:attrName>style.visibility</p:attrName>
                                        </p:attrNameLst>
                                      </p:cBhvr>
                                      <p:to>
                                        <p:strVal val="visible"/>
                                      </p:to>
                                    </p:set>
                                    <p:anim calcmode="lin" valueType="num">
                                      <p:cBhvr additive="base">
                                        <p:cTn id="32" dur="500" fill="hold"/>
                                        <p:tgtEl>
                                          <p:spTgt spid="121859">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2185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childTnLst>
                          </p:cTn>
                        </p:par>
                        <p:par>
                          <p:cTn id="34" fill="hold">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121859">
                                            <p:txEl>
                                              <p:pRg st="5" end="5"/>
                                            </p:txEl>
                                          </p:spTgt>
                                        </p:tgtEl>
                                        <p:attrNameLst>
                                          <p:attrName>style.visibility</p:attrName>
                                        </p:attrNameLst>
                                      </p:cBhvr>
                                      <p:to>
                                        <p:strVal val="visible"/>
                                      </p:to>
                                    </p:set>
                                    <p:anim calcmode="lin" valueType="num">
                                      <p:cBhvr additive="base">
                                        <p:cTn id="37" dur="500" fill="hold"/>
                                        <p:tgtEl>
                                          <p:spTgt spid="12185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21859">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utoUpdateAnimBg="0"/>
      <p:bldP spid="121859" grpId="0" build="p" autoUpdateAnimBg="0" advAuto="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Rot="1" noChangeArrowheads="1"/>
          </p:cNvSpPr>
          <p:nvPr>
            <p:ph type="title"/>
          </p:nvPr>
        </p:nvSpPr>
        <p:spPr>
          <a:xfrm>
            <a:off x="0" y="0"/>
            <a:ext cx="8229600" cy="571500"/>
          </a:xfrm>
        </p:spPr>
        <p:txBody>
          <a:bodyPr/>
          <a:lstStyle/>
          <a:p>
            <a:r>
              <a:rPr lang="en-US" altLang="zh-CN" smtClean="0"/>
              <a:t>3.5.15 </a:t>
            </a:r>
            <a:r>
              <a:rPr lang="zh-CN" altLang="en-US" smtClean="0"/>
              <a:t>成本管理</a:t>
            </a:r>
          </a:p>
        </p:txBody>
      </p:sp>
      <p:sp>
        <p:nvSpPr>
          <p:cNvPr id="126979" name="Rectangle 3"/>
          <p:cNvSpPr>
            <a:spLocks noGrp="1" noChangeArrowheads="1"/>
          </p:cNvSpPr>
          <p:nvPr>
            <p:ph type="body" idx="1"/>
          </p:nvPr>
        </p:nvSpPr>
        <p:spPr>
          <a:xfrm>
            <a:off x="457200" y="928688"/>
            <a:ext cx="8229600" cy="5197475"/>
          </a:xfrm>
        </p:spPr>
        <p:txBody>
          <a:bodyPr>
            <a:normAutofit fontScale="85000" lnSpcReduction="10000"/>
          </a:bodyPr>
          <a:lstStyle/>
          <a:p>
            <a:pPr marL="0" indent="627063">
              <a:buFont typeface="Wingdings 2" pitchFamily="18" charset="2"/>
              <a:buNone/>
              <a:defRPr/>
            </a:pPr>
            <a:r>
              <a:rPr lang="zh-CN" altLang="en-US" sz="2800" dirty="0" smtClean="0"/>
              <a:t>成本管理子系统与财务、生产、库存与销售等系统密切联系。它可以更准确、快速地进行成本费用的归集和分配，提高成本计算的及时性和正确性。同时通过定额成本的管理、成本模拟、成本计划，能够更为有效地进行成本预测、计划、分析与考核，提高企业成本的管理水平。</a:t>
            </a:r>
            <a:endParaRPr lang="en-US" altLang="zh-CN" sz="2800" dirty="0" smtClean="0"/>
          </a:p>
          <a:p>
            <a:pPr marL="0" indent="627063">
              <a:buFont typeface="Wingdings 2" pitchFamily="18" charset="2"/>
              <a:buNone/>
              <a:defRPr/>
            </a:pPr>
            <a:r>
              <a:rPr lang="zh-CN" altLang="en-US" sz="2800" dirty="0" smtClean="0"/>
              <a:t>工业企业成本管理工作的内容大致包括：成本计算、成本计划、成本日常控制、管理与成本分析等几个环节。</a:t>
            </a:r>
            <a:endParaRPr lang="en-US" altLang="zh-CN" sz="2800" dirty="0" smtClean="0"/>
          </a:p>
          <a:p>
            <a:pPr marL="0" indent="627063">
              <a:buFont typeface="+mj-lt"/>
              <a:buNone/>
              <a:defRPr/>
            </a:pPr>
            <a:r>
              <a:rPr lang="en-US" altLang="zh-CN" sz="2800" dirty="0" smtClean="0"/>
              <a:t> </a:t>
            </a:r>
            <a:r>
              <a:rPr lang="zh-CN" altLang="en-US" sz="2800" dirty="0" smtClean="0"/>
              <a:t>责任会计制要求建立责任中心。制造业的主要责任中心有成本中心与利润中心。</a:t>
            </a:r>
            <a:endParaRPr lang="en-US" altLang="zh-CN" sz="2800" dirty="0" smtClean="0"/>
          </a:p>
          <a:p>
            <a:pPr marL="0" indent="627063">
              <a:buFont typeface="+mj-lt"/>
              <a:buNone/>
              <a:defRPr/>
            </a:pPr>
            <a:r>
              <a:rPr lang="zh-CN" altLang="en-US" sz="2800" dirty="0" smtClean="0"/>
              <a:t>成本中心只负责对成本的管理与控制，是一个成本积累点，它可以是分厂、业务部门、车间、班组与工作中心等。</a:t>
            </a:r>
            <a:endParaRPr lang="en-US" altLang="zh-CN" sz="2800" dirty="0" smtClean="0"/>
          </a:p>
          <a:p>
            <a:pPr marL="0" indent="627063">
              <a:buFont typeface="+mj-lt"/>
              <a:buNone/>
              <a:defRPr/>
            </a:pPr>
            <a:r>
              <a:rPr lang="zh-CN" altLang="en-US" sz="2800" dirty="0" smtClean="0"/>
              <a:t>利润中心是独立核算、有收入来源的部门（或单位），如分厂等。在</a:t>
            </a:r>
            <a:r>
              <a:rPr lang="en-US" altLang="zh-CN" sz="2800" dirty="0" smtClean="0"/>
              <a:t>ERP</a:t>
            </a:r>
            <a:r>
              <a:rPr lang="zh-CN" altLang="en-US" sz="2800" dirty="0" smtClean="0"/>
              <a:t>系统中可以灵活设置成本中心与利润中心。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6978"/>
                                        </p:tgtEl>
                                        <p:attrNameLst>
                                          <p:attrName>style.visibility</p:attrName>
                                        </p:attrNameLst>
                                      </p:cBhvr>
                                      <p:to>
                                        <p:strVal val="visible"/>
                                      </p:to>
                                    </p:set>
                                    <p:anim calcmode="lin" valueType="num">
                                      <p:cBhvr additive="base">
                                        <p:cTn id="7" dur="500" fill="hold"/>
                                        <p:tgtEl>
                                          <p:spTgt spid="126978"/>
                                        </p:tgtEl>
                                        <p:attrNameLst>
                                          <p:attrName>ppt_x</p:attrName>
                                        </p:attrNameLst>
                                      </p:cBhvr>
                                      <p:tavLst>
                                        <p:tav tm="0">
                                          <p:val>
                                            <p:strVal val="#ppt_x"/>
                                          </p:val>
                                        </p:tav>
                                        <p:tav tm="100000">
                                          <p:val>
                                            <p:strVal val="#ppt_x"/>
                                          </p:val>
                                        </p:tav>
                                      </p:tavLst>
                                    </p:anim>
                                    <p:anim calcmode="lin" valueType="num">
                                      <p:cBhvr additive="base">
                                        <p:cTn id="8" dur="500" fill="hold"/>
                                        <p:tgtEl>
                                          <p:spTgt spid="12697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26979">
                                            <p:txEl>
                                              <p:pRg st="0" end="0"/>
                                            </p:txEl>
                                          </p:spTgt>
                                        </p:tgtEl>
                                        <p:attrNameLst>
                                          <p:attrName>style.visibility</p:attrName>
                                        </p:attrNameLst>
                                      </p:cBhvr>
                                      <p:to>
                                        <p:strVal val="visible"/>
                                      </p:to>
                                    </p:set>
                                    <p:anim calcmode="lin" valueType="num">
                                      <p:cBhvr additive="base">
                                        <p:cTn id="12" dur="500" fill="hold"/>
                                        <p:tgtEl>
                                          <p:spTgt spid="12697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2697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26979">
                                            <p:txEl>
                                              <p:pRg st="1" end="1"/>
                                            </p:txEl>
                                          </p:spTgt>
                                        </p:tgtEl>
                                        <p:attrNameLst>
                                          <p:attrName>style.visibility</p:attrName>
                                        </p:attrNameLst>
                                      </p:cBhvr>
                                      <p:to>
                                        <p:strVal val="visible"/>
                                      </p:to>
                                    </p:set>
                                    <p:anim calcmode="lin" valueType="num">
                                      <p:cBhvr additive="base">
                                        <p:cTn id="17" dur="500" fill="hold"/>
                                        <p:tgtEl>
                                          <p:spTgt spid="12697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697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26979">
                                            <p:txEl>
                                              <p:pRg st="2" end="2"/>
                                            </p:txEl>
                                          </p:spTgt>
                                        </p:tgtEl>
                                        <p:attrNameLst>
                                          <p:attrName>style.visibility</p:attrName>
                                        </p:attrNameLst>
                                      </p:cBhvr>
                                      <p:to>
                                        <p:strVal val="visible"/>
                                      </p:to>
                                    </p:set>
                                    <p:anim calcmode="lin" valueType="num">
                                      <p:cBhvr additive="base">
                                        <p:cTn id="22" dur="500" fill="hold"/>
                                        <p:tgtEl>
                                          <p:spTgt spid="126979">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2697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par>
                          <p:cTn id="24" fill="hold">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26979">
                                            <p:txEl>
                                              <p:pRg st="3" end="3"/>
                                            </p:txEl>
                                          </p:spTgt>
                                        </p:tgtEl>
                                        <p:attrNameLst>
                                          <p:attrName>style.visibility</p:attrName>
                                        </p:attrNameLst>
                                      </p:cBhvr>
                                      <p:to>
                                        <p:strVal val="visible"/>
                                      </p:to>
                                    </p:set>
                                    <p:anim calcmode="lin" valueType="num">
                                      <p:cBhvr additive="base">
                                        <p:cTn id="27" dur="500" fill="hold"/>
                                        <p:tgtEl>
                                          <p:spTgt spid="126979">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697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par>
                          <p:cTn id="29" fill="hold">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26979">
                                            <p:txEl>
                                              <p:pRg st="4" end="4"/>
                                            </p:txEl>
                                          </p:spTgt>
                                        </p:tgtEl>
                                        <p:attrNameLst>
                                          <p:attrName>style.visibility</p:attrName>
                                        </p:attrNameLst>
                                      </p:cBhvr>
                                      <p:to>
                                        <p:strVal val="visible"/>
                                      </p:to>
                                    </p:set>
                                    <p:anim calcmode="lin" valueType="num">
                                      <p:cBhvr additive="base">
                                        <p:cTn id="32" dur="500" fill="hold"/>
                                        <p:tgtEl>
                                          <p:spTgt spid="126979">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2697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8" grpId="0" autoUpdateAnimBg="0"/>
      <p:bldP spid="126979" grpId="0" build="p" autoUpdateAnimBg="0" advAuto="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Rot="1" noChangeArrowheads="1"/>
          </p:cNvSpPr>
          <p:nvPr>
            <p:ph type="title"/>
          </p:nvPr>
        </p:nvSpPr>
        <p:spPr>
          <a:xfrm>
            <a:off x="0" y="0"/>
            <a:ext cx="8229600" cy="571500"/>
          </a:xfrm>
        </p:spPr>
        <p:txBody>
          <a:bodyPr/>
          <a:lstStyle/>
          <a:p>
            <a:r>
              <a:rPr lang="en-US" altLang="zh-CN" smtClean="0"/>
              <a:t>3.5.15 </a:t>
            </a:r>
            <a:r>
              <a:rPr lang="zh-CN" altLang="en-US" smtClean="0"/>
              <a:t>成本管理</a:t>
            </a:r>
          </a:p>
        </p:txBody>
      </p:sp>
      <p:sp>
        <p:nvSpPr>
          <p:cNvPr id="129027" name="Rectangle 3"/>
          <p:cNvSpPr>
            <a:spLocks noGrp="1" noRot="1" noChangeArrowheads="1"/>
          </p:cNvSpPr>
          <p:nvPr>
            <p:ph type="body" idx="1"/>
          </p:nvPr>
        </p:nvSpPr>
        <p:spPr>
          <a:xfrm>
            <a:off x="685800" y="1752600"/>
            <a:ext cx="7772400" cy="4114800"/>
          </a:xfrm>
        </p:spPr>
        <p:txBody>
          <a:bodyPr/>
          <a:lstStyle/>
          <a:p>
            <a:pPr>
              <a:buFont typeface="Wingdings 2" pitchFamily="18" charset="2"/>
              <a:buNone/>
            </a:pPr>
            <a:r>
              <a:rPr lang="zh-CN" altLang="en-US" smtClean="0"/>
              <a:t>各种成本的构成</a:t>
            </a:r>
          </a:p>
        </p:txBody>
      </p:sp>
      <p:grpSp>
        <p:nvGrpSpPr>
          <p:cNvPr id="2" name="Group 4"/>
          <p:cNvGrpSpPr>
            <a:grpSpLocks/>
          </p:cNvGrpSpPr>
          <p:nvPr/>
        </p:nvGrpSpPr>
        <p:grpSpPr bwMode="auto">
          <a:xfrm>
            <a:off x="990600" y="2514600"/>
            <a:ext cx="7226300" cy="3557588"/>
            <a:chOff x="2330" y="8434"/>
            <a:chExt cx="8413" cy="3422"/>
          </a:xfrm>
        </p:grpSpPr>
        <p:grpSp>
          <p:nvGrpSpPr>
            <p:cNvPr id="75780" name="Group 5"/>
            <p:cNvGrpSpPr>
              <a:grpSpLocks/>
            </p:cNvGrpSpPr>
            <p:nvPr/>
          </p:nvGrpSpPr>
          <p:grpSpPr bwMode="auto">
            <a:xfrm>
              <a:off x="8196" y="9347"/>
              <a:ext cx="585" cy="1876"/>
              <a:chOff x="9226" y="9238"/>
              <a:chExt cx="585" cy="1876"/>
            </a:xfrm>
          </p:grpSpPr>
          <p:sp>
            <p:nvSpPr>
              <p:cNvPr id="75823" name="Line 6"/>
              <p:cNvSpPr>
                <a:spLocks noChangeShapeType="1"/>
              </p:cNvSpPr>
              <p:nvPr/>
            </p:nvSpPr>
            <p:spPr bwMode="auto">
              <a:xfrm>
                <a:off x="9526" y="9238"/>
                <a:ext cx="0" cy="1876"/>
              </a:xfrm>
              <a:prstGeom prst="line">
                <a:avLst/>
              </a:prstGeom>
              <a:noFill/>
              <a:ln w="9525">
                <a:solidFill>
                  <a:srgbClr val="000000"/>
                </a:solidFill>
                <a:round/>
                <a:headEnd/>
                <a:tailEnd/>
              </a:ln>
            </p:spPr>
            <p:txBody>
              <a:bodyPr/>
              <a:lstStyle/>
              <a:p>
                <a:endParaRPr lang="zh-CN" altLang="en-US"/>
              </a:p>
            </p:txBody>
          </p:sp>
          <p:sp>
            <p:nvSpPr>
              <p:cNvPr id="75824" name="Line 7"/>
              <p:cNvSpPr>
                <a:spLocks noChangeShapeType="1"/>
              </p:cNvSpPr>
              <p:nvPr/>
            </p:nvSpPr>
            <p:spPr bwMode="auto">
              <a:xfrm flipH="1">
                <a:off x="9241" y="11114"/>
                <a:ext cx="285" cy="0"/>
              </a:xfrm>
              <a:prstGeom prst="line">
                <a:avLst/>
              </a:prstGeom>
              <a:noFill/>
              <a:ln w="9525">
                <a:solidFill>
                  <a:srgbClr val="000000"/>
                </a:solidFill>
                <a:round/>
                <a:headEnd/>
                <a:tailEnd/>
              </a:ln>
            </p:spPr>
            <p:txBody>
              <a:bodyPr/>
              <a:lstStyle/>
              <a:p>
                <a:endParaRPr lang="zh-CN" altLang="en-US"/>
              </a:p>
            </p:txBody>
          </p:sp>
          <p:sp>
            <p:nvSpPr>
              <p:cNvPr id="75825" name="Line 8"/>
              <p:cNvSpPr>
                <a:spLocks noChangeShapeType="1"/>
              </p:cNvSpPr>
              <p:nvPr/>
            </p:nvSpPr>
            <p:spPr bwMode="auto">
              <a:xfrm flipH="1">
                <a:off x="9226" y="9244"/>
                <a:ext cx="285" cy="0"/>
              </a:xfrm>
              <a:prstGeom prst="line">
                <a:avLst/>
              </a:prstGeom>
              <a:noFill/>
              <a:ln w="9525">
                <a:solidFill>
                  <a:srgbClr val="000000"/>
                </a:solidFill>
                <a:round/>
                <a:headEnd/>
                <a:tailEnd/>
              </a:ln>
            </p:spPr>
            <p:txBody>
              <a:bodyPr/>
              <a:lstStyle/>
              <a:p>
                <a:endParaRPr lang="zh-CN" altLang="en-US"/>
              </a:p>
            </p:txBody>
          </p:sp>
          <p:sp>
            <p:nvSpPr>
              <p:cNvPr id="75826" name="Line 9"/>
              <p:cNvSpPr>
                <a:spLocks noChangeShapeType="1"/>
              </p:cNvSpPr>
              <p:nvPr/>
            </p:nvSpPr>
            <p:spPr bwMode="auto">
              <a:xfrm>
                <a:off x="9511" y="10183"/>
                <a:ext cx="300" cy="0"/>
              </a:xfrm>
              <a:prstGeom prst="line">
                <a:avLst/>
              </a:prstGeom>
              <a:noFill/>
              <a:ln w="9525">
                <a:solidFill>
                  <a:srgbClr val="000000"/>
                </a:solidFill>
                <a:round/>
                <a:headEnd/>
                <a:tailEnd/>
              </a:ln>
            </p:spPr>
            <p:txBody>
              <a:bodyPr/>
              <a:lstStyle/>
              <a:p>
                <a:endParaRPr lang="zh-CN" altLang="en-US"/>
              </a:p>
            </p:txBody>
          </p:sp>
        </p:grpSp>
        <p:sp>
          <p:nvSpPr>
            <p:cNvPr id="75781" name="Text Box 10"/>
            <p:cNvSpPr txBox="1">
              <a:spLocks noChangeArrowheads="1"/>
            </p:cNvSpPr>
            <p:nvPr/>
          </p:nvSpPr>
          <p:spPr bwMode="auto">
            <a:xfrm>
              <a:off x="2360" y="8434"/>
              <a:ext cx="1755"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直接材料费</a:t>
              </a:r>
            </a:p>
          </p:txBody>
        </p:sp>
        <p:sp>
          <p:nvSpPr>
            <p:cNvPr id="75782" name="Text Box 11"/>
            <p:cNvSpPr txBox="1">
              <a:spLocks noChangeArrowheads="1"/>
            </p:cNvSpPr>
            <p:nvPr/>
          </p:nvSpPr>
          <p:spPr bwMode="auto">
            <a:xfrm>
              <a:off x="2360" y="8903"/>
              <a:ext cx="1740"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直接人工费</a:t>
              </a:r>
            </a:p>
          </p:txBody>
        </p:sp>
        <p:grpSp>
          <p:nvGrpSpPr>
            <p:cNvPr id="75783" name="Group 12"/>
            <p:cNvGrpSpPr>
              <a:grpSpLocks/>
            </p:cNvGrpSpPr>
            <p:nvPr/>
          </p:nvGrpSpPr>
          <p:grpSpPr bwMode="auto">
            <a:xfrm>
              <a:off x="4506" y="8489"/>
              <a:ext cx="1575" cy="846"/>
              <a:chOff x="4906" y="8392"/>
              <a:chExt cx="1575" cy="846"/>
            </a:xfrm>
          </p:grpSpPr>
          <p:sp>
            <p:nvSpPr>
              <p:cNvPr id="75821" name="Text Box 13"/>
              <p:cNvSpPr txBox="1">
                <a:spLocks noChangeArrowheads="1"/>
              </p:cNvSpPr>
              <p:nvPr/>
            </p:nvSpPr>
            <p:spPr bwMode="auto">
              <a:xfrm>
                <a:off x="4906" y="8881"/>
                <a:ext cx="1575" cy="357"/>
              </a:xfrm>
              <a:prstGeom prst="rect">
                <a:avLst/>
              </a:prstGeom>
              <a:solidFill>
                <a:schemeClr val="accent1"/>
              </a:solidFill>
              <a:ln w="9525">
                <a:noFill/>
                <a:miter lim="800000"/>
                <a:headEnd/>
                <a:tailEnd/>
              </a:ln>
            </p:spPr>
            <p:txBody>
              <a:bodyPr/>
              <a:lstStyle/>
              <a:p>
                <a:pPr algn="just">
                  <a:lnSpc>
                    <a:spcPct val="96000"/>
                  </a:lnSpc>
                </a:pPr>
                <a:r>
                  <a:rPr lang="zh-CN" altLang="en-US" sz="1400"/>
                  <a:t>（主要成本）</a:t>
                </a:r>
              </a:p>
            </p:txBody>
          </p:sp>
          <p:sp>
            <p:nvSpPr>
              <p:cNvPr id="75822" name="Text Box 14"/>
              <p:cNvSpPr txBox="1">
                <a:spLocks noChangeArrowheads="1"/>
              </p:cNvSpPr>
              <p:nvPr/>
            </p:nvSpPr>
            <p:spPr bwMode="auto">
              <a:xfrm>
                <a:off x="4981" y="8392"/>
                <a:ext cx="1470"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直接成本</a:t>
                </a:r>
              </a:p>
            </p:txBody>
          </p:sp>
        </p:grpSp>
        <p:sp>
          <p:nvSpPr>
            <p:cNvPr id="75784" name="Text Box 15"/>
            <p:cNvSpPr txBox="1">
              <a:spLocks noChangeArrowheads="1"/>
            </p:cNvSpPr>
            <p:nvPr/>
          </p:nvSpPr>
          <p:spPr bwMode="auto">
            <a:xfrm>
              <a:off x="2345" y="9505"/>
              <a:ext cx="1785"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变动制造间接费</a:t>
              </a:r>
            </a:p>
          </p:txBody>
        </p:sp>
        <p:sp>
          <p:nvSpPr>
            <p:cNvPr id="75785" name="Text Box 16"/>
            <p:cNvSpPr txBox="1">
              <a:spLocks noChangeArrowheads="1"/>
            </p:cNvSpPr>
            <p:nvPr/>
          </p:nvSpPr>
          <p:spPr bwMode="auto">
            <a:xfrm>
              <a:off x="2330" y="10002"/>
              <a:ext cx="1785"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固定制造间接费</a:t>
              </a:r>
            </a:p>
          </p:txBody>
        </p:sp>
        <p:grpSp>
          <p:nvGrpSpPr>
            <p:cNvPr id="75786" name="Group 17"/>
            <p:cNvGrpSpPr>
              <a:grpSpLocks/>
            </p:cNvGrpSpPr>
            <p:nvPr/>
          </p:nvGrpSpPr>
          <p:grpSpPr bwMode="auto">
            <a:xfrm>
              <a:off x="4521" y="9764"/>
              <a:ext cx="1575" cy="653"/>
              <a:chOff x="4906" y="8585"/>
              <a:chExt cx="1575" cy="653"/>
            </a:xfrm>
          </p:grpSpPr>
          <p:sp>
            <p:nvSpPr>
              <p:cNvPr id="75819" name="Text Box 18"/>
              <p:cNvSpPr txBox="1">
                <a:spLocks noChangeArrowheads="1"/>
              </p:cNvSpPr>
              <p:nvPr/>
            </p:nvSpPr>
            <p:spPr bwMode="auto">
              <a:xfrm>
                <a:off x="4906" y="8881"/>
                <a:ext cx="1575" cy="357"/>
              </a:xfrm>
              <a:prstGeom prst="rect">
                <a:avLst/>
              </a:prstGeom>
              <a:solidFill>
                <a:schemeClr val="accent1"/>
              </a:solidFill>
              <a:ln w="9525">
                <a:noFill/>
                <a:miter lim="800000"/>
                <a:headEnd/>
                <a:tailEnd/>
              </a:ln>
            </p:spPr>
            <p:txBody>
              <a:bodyPr/>
              <a:lstStyle/>
              <a:p>
                <a:pPr algn="just">
                  <a:lnSpc>
                    <a:spcPct val="96000"/>
                  </a:lnSpc>
                </a:pPr>
                <a:r>
                  <a:rPr lang="zh-CN" altLang="en-US" sz="1400"/>
                  <a:t>（制造费用）</a:t>
                </a:r>
              </a:p>
            </p:txBody>
          </p:sp>
          <p:sp>
            <p:nvSpPr>
              <p:cNvPr id="75820" name="Text Box 19"/>
              <p:cNvSpPr txBox="1">
                <a:spLocks noChangeArrowheads="1"/>
              </p:cNvSpPr>
              <p:nvPr/>
            </p:nvSpPr>
            <p:spPr bwMode="auto">
              <a:xfrm>
                <a:off x="4981" y="8585"/>
                <a:ext cx="1470"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间接成本</a:t>
                </a:r>
              </a:p>
            </p:txBody>
          </p:sp>
        </p:grpSp>
        <p:grpSp>
          <p:nvGrpSpPr>
            <p:cNvPr id="75787" name="Group 20"/>
            <p:cNvGrpSpPr>
              <a:grpSpLocks/>
            </p:cNvGrpSpPr>
            <p:nvPr/>
          </p:nvGrpSpPr>
          <p:grpSpPr bwMode="auto">
            <a:xfrm>
              <a:off x="6755" y="9176"/>
              <a:ext cx="1575" cy="838"/>
              <a:chOff x="4965" y="8585"/>
              <a:chExt cx="1575" cy="838"/>
            </a:xfrm>
          </p:grpSpPr>
          <p:sp>
            <p:nvSpPr>
              <p:cNvPr id="75817" name="Text Box 21"/>
              <p:cNvSpPr txBox="1">
                <a:spLocks noChangeArrowheads="1"/>
              </p:cNvSpPr>
              <p:nvPr/>
            </p:nvSpPr>
            <p:spPr bwMode="auto">
              <a:xfrm>
                <a:off x="4965" y="9066"/>
                <a:ext cx="1575" cy="357"/>
              </a:xfrm>
              <a:prstGeom prst="rect">
                <a:avLst/>
              </a:prstGeom>
              <a:solidFill>
                <a:schemeClr val="accent1"/>
              </a:solidFill>
              <a:ln w="9525">
                <a:noFill/>
                <a:miter lim="800000"/>
                <a:headEnd/>
                <a:tailEnd/>
              </a:ln>
            </p:spPr>
            <p:txBody>
              <a:bodyPr/>
              <a:lstStyle/>
              <a:p>
                <a:pPr algn="just">
                  <a:lnSpc>
                    <a:spcPct val="96000"/>
                  </a:lnSpc>
                </a:pPr>
                <a:r>
                  <a:rPr lang="zh-CN" altLang="en-US" sz="1400"/>
                  <a:t>（生产成本）</a:t>
                </a:r>
              </a:p>
            </p:txBody>
          </p:sp>
          <p:sp>
            <p:nvSpPr>
              <p:cNvPr id="75818" name="Text Box 22"/>
              <p:cNvSpPr txBox="1">
                <a:spLocks noChangeArrowheads="1"/>
              </p:cNvSpPr>
              <p:nvPr/>
            </p:nvSpPr>
            <p:spPr bwMode="auto">
              <a:xfrm>
                <a:off x="4981" y="8585"/>
                <a:ext cx="1470"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产品成本</a:t>
                </a:r>
              </a:p>
            </p:txBody>
          </p:sp>
        </p:grpSp>
        <p:sp>
          <p:nvSpPr>
            <p:cNvPr id="75788" name="Text Box 23"/>
            <p:cNvSpPr txBox="1">
              <a:spLocks noChangeArrowheads="1"/>
            </p:cNvSpPr>
            <p:nvPr/>
          </p:nvSpPr>
          <p:spPr bwMode="auto">
            <a:xfrm>
              <a:off x="2340" y="10645"/>
              <a:ext cx="1785"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管 理 费 用</a:t>
              </a:r>
            </a:p>
          </p:txBody>
        </p:sp>
        <p:sp>
          <p:nvSpPr>
            <p:cNvPr id="75789" name="Text Box 24"/>
            <p:cNvSpPr txBox="1">
              <a:spLocks noChangeArrowheads="1"/>
            </p:cNvSpPr>
            <p:nvPr/>
          </p:nvSpPr>
          <p:spPr bwMode="auto">
            <a:xfrm>
              <a:off x="2340" y="11066"/>
              <a:ext cx="1785"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财 务 费 用</a:t>
              </a:r>
            </a:p>
          </p:txBody>
        </p:sp>
        <p:sp>
          <p:nvSpPr>
            <p:cNvPr id="75790" name="Text Box 25"/>
            <p:cNvSpPr txBox="1">
              <a:spLocks noChangeArrowheads="1"/>
            </p:cNvSpPr>
            <p:nvPr/>
          </p:nvSpPr>
          <p:spPr bwMode="auto">
            <a:xfrm>
              <a:off x="2340" y="11465"/>
              <a:ext cx="1785"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销 售 费 用</a:t>
              </a:r>
            </a:p>
          </p:txBody>
        </p:sp>
        <p:grpSp>
          <p:nvGrpSpPr>
            <p:cNvPr id="75791" name="Group 26"/>
            <p:cNvGrpSpPr>
              <a:grpSpLocks/>
            </p:cNvGrpSpPr>
            <p:nvPr/>
          </p:nvGrpSpPr>
          <p:grpSpPr bwMode="auto">
            <a:xfrm>
              <a:off x="6741" y="11061"/>
              <a:ext cx="1589" cy="795"/>
              <a:chOff x="4981" y="8585"/>
              <a:chExt cx="1589" cy="795"/>
            </a:xfrm>
          </p:grpSpPr>
          <p:sp>
            <p:nvSpPr>
              <p:cNvPr id="75815" name="Text Box 27"/>
              <p:cNvSpPr txBox="1">
                <a:spLocks noChangeArrowheads="1"/>
              </p:cNvSpPr>
              <p:nvPr/>
            </p:nvSpPr>
            <p:spPr bwMode="auto">
              <a:xfrm>
                <a:off x="4995" y="9023"/>
                <a:ext cx="1575" cy="357"/>
              </a:xfrm>
              <a:prstGeom prst="rect">
                <a:avLst/>
              </a:prstGeom>
              <a:solidFill>
                <a:schemeClr val="accent1"/>
              </a:solidFill>
              <a:ln w="9525">
                <a:noFill/>
                <a:miter lim="800000"/>
                <a:headEnd/>
                <a:tailEnd/>
              </a:ln>
            </p:spPr>
            <p:txBody>
              <a:bodyPr/>
              <a:lstStyle/>
              <a:p>
                <a:pPr algn="just">
                  <a:lnSpc>
                    <a:spcPct val="96000"/>
                  </a:lnSpc>
                </a:pPr>
                <a:r>
                  <a:rPr lang="zh-CN" altLang="en-US" sz="1400"/>
                  <a:t>（期间费用）</a:t>
                </a:r>
              </a:p>
            </p:txBody>
          </p:sp>
          <p:sp>
            <p:nvSpPr>
              <p:cNvPr id="75816" name="Text Box 28"/>
              <p:cNvSpPr txBox="1">
                <a:spLocks noChangeArrowheads="1"/>
              </p:cNvSpPr>
              <p:nvPr/>
            </p:nvSpPr>
            <p:spPr bwMode="auto">
              <a:xfrm>
                <a:off x="4981" y="8585"/>
                <a:ext cx="1470"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经营费用</a:t>
                </a:r>
              </a:p>
            </p:txBody>
          </p:sp>
        </p:grpSp>
        <p:grpSp>
          <p:nvGrpSpPr>
            <p:cNvPr id="75792" name="Group 29"/>
            <p:cNvGrpSpPr>
              <a:grpSpLocks/>
            </p:cNvGrpSpPr>
            <p:nvPr/>
          </p:nvGrpSpPr>
          <p:grpSpPr bwMode="auto">
            <a:xfrm>
              <a:off x="8782" y="10134"/>
              <a:ext cx="1961" cy="828"/>
              <a:chOff x="4981" y="8585"/>
              <a:chExt cx="1634" cy="828"/>
            </a:xfrm>
          </p:grpSpPr>
          <p:sp>
            <p:nvSpPr>
              <p:cNvPr id="75813" name="Text Box 30"/>
              <p:cNvSpPr txBox="1">
                <a:spLocks noChangeArrowheads="1"/>
              </p:cNvSpPr>
              <p:nvPr/>
            </p:nvSpPr>
            <p:spPr bwMode="auto">
              <a:xfrm>
                <a:off x="5040" y="9056"/>
                <a:ext cx="1575" cy="357"/>
              </a:xfrm>
              <a:prstGeom prst="rect">
                <a:avLst/>
              </a:prstGeom>
              <a:solidFill>
                <a:schemeClr val="accent1"/>
              </a:solidFill>
              <a:ln w="9525">
                <a:noFill/>
                <a:miter lim="800000"/>
                <a:headEnd/>
                <a:tailEnd/>
              </a:ln>
            </p:spPr>
            <p:txBody>
              <a:bodyPr/>
              <a:lstStyle/>
              <a:p>
                <a:pPr algn="just">
                  <a:lnSpc>
                    <a:spcPct val="96000"/>
                  </a:lnSpc>
                </a:pPr>
                <a:r>
                  <a:rPr lang="zh-CN" altLang="en-US" sz="1400"/>
                  <a:t>（总成本）</a:t>
                </a:r>
              </a:p>
            </p:txBody>
          </p:sp>
          <p:sp>
            <p:nvSpPr>
              <p:cNvPr id="75814" name="Text Box 31"/>
              <p:cNvSpPr txBox="1">
                <a:spLocks noChangeArrowheads="1"/>
              </p:cNvSpPr>
              <p:nvPr/>
            </p:nvSpPr>
            <p:spPr bwMode="auto">
              <a:xfrm>
                <a:off x="4981" y="8585"/>
                <a:ext cx="1470" cy="357"/>
              </a:xfrm>
              <a:prstGeom prst="rect">
                <a:avLst/>
              </a:prstGeom>
              <a:solidFill>
                <a:schemeClr val="accent1"/>
              </a:solidFill>
              <a:ln w="9525">
                <a:solidFill>
                  <a:srgbClr val="000000"/>
                </a:solidFill>
                <a:miter lim="800000"/>
                <a:headEnd/>
                <a:tailEnd/>
              </a:ln>
            </p:spPr>
            <p:txBody>
              <a:bodyPr/>
              <a:lstStyle/>
              <a:p>
                <a:pPr algn="ctr">
                  <a:lnSpc>
                    <a:spcPct val="96000"/>
                  </a:lnSpc>
                </a:pPr>
                <a:r>
                  <a:rPr lang="zh-CN" altLang="en-US" sz="1400"/>
                  <a:t>生产经营费用</a:t>
                </a:r>
              </a:p>
            </p:txBody>
          </p:sp>
        </p:grpSp>
        <p:grpSp>
          <p:nvGrpSpPr>
            <p:cNvPr id="75793" name="Group 32"/>
            <p:cNvGrpSpPr>
              <a:grpSpLocks/>
            </p:cNvGrpSpPr>
            <p:nvPr/>
          </p:nvGrpSpPr>
          <p:grpSpPr bwMode="auto">
            <a:xfrm>
              <a:off x="4130" y="10814"/>
              <a:ext cx="2626" cy="826"/>
              <a:chOff x="4130" y="10814"/>
              <a:chExt cx="2626" cy="826"/>
            </a:xfrm>
          </p:grpSpPr>
          <p:sp>
            <p:nvSpPr>
              <p:cNvPr id="75809" name="Line 33"/>
              <p:cNvSpPr>
                <a:spLocks noChangeShapeType="1"/>
              </p:cNvSpPr>
              <p:nvPr/>
            </p:nvSpPr>
            <p:spPr bwMode="auto">
              <a:xfrm>
                <a:off x="4130" y="10814"/>
                <a:ext cx="285" cy="0"/>
              </a:xfrm>
              <a:prstGeom prst="line">
                <a:avLst/>
              </a:prstGeom>
              <a:noFill/>
              <a:ln w="9525">
                <a:solidFill>
                  <a:srgbClr val="000000"/>
                </a:solidFill>
                <a:round/>
                <a:headEnd/>
                <a:tailEnd/>
              </a:ln>
            </p:spPr>
            <p:txBody>
              <a:bodyPr/>
              <a:lstStyle/>
              <a:p>
                <a:endParaRPr lang="zh-CN" altLang="en-US"/>
              </a:p>
            </p:txBody>
          </p:sp>
          <p:sp>
            <p:nvSpPr>
              <p:cNvPr id="75810" name="Line 34"/>
              <p:cNvSpPr>
                <a:spLocks noChangeShapeType="1"/>
              </p:cNvSpPr>
              <p:nvPr/>
            </p:nvSpPr>
            <p:spPr bwMode="auto">
              <a:xfrm>
                <a:off x="4415" y="10814"/>
                <a:ext cx="0" cy="826"/>
              </a:xfrm>
              <a:prstGeom prst="line">
                <a:avLst/>
              </a:prstGeom>
              <a:noFill/>
              <a:ln w="9525">
                <a:solidFill>
                  <a:srgbClr val="000000"/>
                </a:solidFill>
                <a:round/>
                <a:headEnd/>
                <a:tailEnd/>
              </a:ln>
            </p:spPr>
            <p:txBody>
              <a:bodyPr/>
              <a:lstStyle/>
              <a:p>
                <a:endParaRPr lang="zh-CN" altLang="en-US"/>
              </a:p>
            </p:txBody>
          </p:sp>
          <p:sp>
            <p:nvSpPr>
              <p:cNvPr id="75811" name="Line 35"/>
              <p:cNvSpPr>
                <a:spLocks noChangeShapeType="1"/>
              </p:cNvSpPr>
              <p:nvPr/>
            </p:nvSpPr>
            <p:spPr bwMode="auto">
              <a:xfrm flipH="1">
                <a:off x="4130" y="11640"/>
                <a:ext cx="285" cy="0"/>
              </a:xfrm>
              <a:prstGeom prst="line">
                <a:avLst/>
              </a:prstGeom>
              <a:noFill/>
              <a:ln w="9525">
                <a:solidFill>
                  <a:srgbClr val="000000"/>
                </a:solidFill>
                <a:round/>
                <a:headEnd/>
                <a:tailEnd/>
              </a:ln>
            </p:spPr>
            <p:txBody>
              <a:bodyPr/>
              <a:lstStyle/>
              <a:p>
                <a:endParaRPr lang="zh-CN" altLang="en-US"/>
              </a:p>
            </p:txBody>
          </p:sp>
          <p:sp>
            <p:nvSpPr>
              <p:cNvPr id="75812" name="Line 36"/>
              <p:cNvSpPr>
                <a:spLocks noChangeShapeType="1"/>
              </p:cNvSpPr>
              <p:nvPr/>
            </p:nvSpPr>
            <p:spPr bwMode="auto">
              <a:xfrm>
                <a:off x="4130" y="11248"/>
                <a:ext cx="2626" cy="6"/>
              </a:xfrm>
              <a:prstGeom prst="line">
                <a:avLst/>
              </a:prstGeom>
              <a:noFill/>
              <a:ln w="9525">
                <a:solidFill>
                  <a:srgbClr val="000000"/>
                </a:solidFill>
                <a:round/>
                <a:headEnd/>
                <a:tailEnd/>
              </a:ln>
            </p:spPr>
            <p:txBody>
              <a:bodyPr/>
              <a:lstStyle/>
              <a:p>
                <a:endParaRPr lang="zh-CN" altLang="en-US"/>
              </a:p>
            </p:txBody>
          </p:sp>
        </p:grpSp>
        <p:grpSp>
          <p:nvGrpSpPr>
            <p:cNvPr id="75794" name="Group 37"/>
            <p:cNvGrpSpPr>
              <a:grpSpLocks/>
            </p:cNvGrpSpPr>
            <p:nvPr/>
          </p:nvGrpSpPr>
          <p:grpSpPr bwMode="auto">
            <a:xfrm>
              <a:off x="4100" y="8610"/>
              <a:ext cx="476" cy="497"/>
              <a:chOff x="4100" y="8595"/>
              <a:chExt cx="476" cy="497"/>
            </a:xfrm>
          </p:grpSpPr>
          <p:sp>
            <p:nvSpPr>
              <p:cNvPr id="75805" name="Line 38"/>
              <p:cNvSpPr>
                <a:spLocks noChangeShapeType="1"/>
              </p:cNvSpPr>
              <p:nvPr/>
            </p:nvSpPr>
            <p:spPr bwMode="auto">
              <a:xfrm>
                <a:off x="4400" y="8595"/>
                <a:ext cx="0" cy="497"/>
              </a:xfrm>
              <a:prstGeom prst="line">
                <a:avLst/>
              </a:prstGeom>
              <a:noFill/>
              <a:ln w="9525">
                <a:solidFill>
                  <a:srgbClr val="000000"/>
                </a:solidFill>
                <a:round/>
                <a:headEnd/>
                <a:tailEnd/>
              </a:ln>
            </p:spPr>
            <p:txBody>
              <a:bodyPr/>
              <a:lstStyle/>
              <a:p>
                <a:endParaRPr lang="zh-CN" altLang="en-US"/>
              </a:p>
            </p:txBody>
          </p:sp>
          <p:sp>
            <p:nvSpPr>
              <p:cNvPr id="75806" name="Line 39"/>
              <p:cNvSpPr>
                <a:spLocks noChangeShapeType="1"/>
              </p:cNvSpPr>
              <p:nvPr/>
            </p:nvSpPr>
            <p:spPr bwMode="auto">
              <a:xfrm flipH="1">
                <a:off x="4100" y="9092"/>
                <a:ext cx="300" cy="0"/>
              </a:xfrm>
              <a:prstGeom prst="line">
                <a:avLst/>
              </a:prstGeom>
              <a:noFill/>
              <a:ln w="9525">
                <a:solidFill>
                  <a:srgbClr val="000000"/>
                </a:solidFill>
                <a:round/>
                <a:headEnd/>
                <a:tailEnd/>
              </a:ln>
            </p:spPr>
            <p:txBody>
              <a:bodyPr/>
              <a:lstStyle/>
              <a:p>
                <a:endParaRPr lang="zh-CN" altLang="en-US"/>
              </a:p>
            </p:txBody>
          </p:sp>
          <p:sp>
            <p:nvSpPr>
              <p:cNvPr id="75807" name="Line 40"/>
              <p:cNvSpPr>
                <a:spLocks noChangeShapeType="1"/>
              </p:cNvSpPr>
              <p:nvPr/>
            </p:nvSpPr>
            <p:spPr bwMode="auto">
              <a:xfrm flipH="1">
                <a:off x="4100" y="8595"/>
                <a:ext cx="300" cy="0"/>
              </a:xfrm>
              <a:prstGeom prst="line">
                <a:avLst/>
              </a:prstGeom>
              <a:noFill/>
              <a:ln w="9525">
                <a:solidFill>
                  <a:srgbClr val="000000"/>
                </a:solidFill>
                <a:round/>
                <a:headEnd/>
                <a:tailEnd/>
              </a:ln>
            </p:spPr>
            <p:txBody>
              <a:bodyPr/>
              <a:lstStyle/>
              <a:p>
                <a:endParaRPr lang="zh-CN" altLang="en-US"/>
              </a:p>
            </p:txBody>
          </p:sp>
          <p:sp>
            <p:nvSpPr>
              <p:cNvPr id="75808" name="Line 41"/>
              <p:cNvSpPr>
                <a:spLocks noChangeShapeType="1"/>
              </p:cNvSpPr>
              <p:nvPr/>
            </p:nvSpPr>
            <p:spPr bwMode="auto">
              <a:xfrm>
                <a:off x="4396" y="8838"/>
                <a:ext cx="180" cy="0"/>
              </a:xfrm>
              <a:prstGeom prst="line">
                <a:avLst/>
              </a:prstGeom>
              <a:noFill/>
              <a:ln w="9525">
                <a:solidFill>
                  <a:srgbClr val="000000"/>
                </a:solidFill>
                <a:round/>
                <a:headEnd/>
                <a:tailEnd/>
              </a:ln>
            </p:spPr>
            <p:txBody>
              <a:bodyPr/>
              <a:lstStyle/>
              <a:p>
                <a:endParaRPr lang="zh-CN" altLang="en-US"/>
              </a:p>
            </p:txBody>
          </p:sp>
        </p:grpSp>
        <p:grpSp>
          <p:nvGrpSpPr>
            <p:cNvPr id="75795" name="Group 42"/>
            <p:cNvGrpSpPr>
              <a:grpSpLocks/>
            </p:cNvGrpSpPr>
            <p:nvPr/>
          </p:nvGrpSpPr>
          <p:grpSpPr bwMode="auto">
            <a:xfrm>
              <a:off x="4131" y="9693"/>
              <a:ext cx="476" cy="497"/>
              <a:chOff x="4100" y="8595"/>
              <a:chExt cx="476" cy="497"/>
            </a:xfrm>
          </p:grpSpPr>
          <p:sp>
            <p:nvSpPr>
              <p:cNvPr id="75801" name="Line 43"/>
              <p:cNvSpPr>
                <a:spLocks noChangeShapeType="1"/>
              </p:cNvSpPr>
              <p:nvPr/>
            </p:nvSpPr>
            <p:spPr bwMode="auto">
              <a:xfrm>
                <a:off x="4400" y="8595"/>
                <a:ext cx="0" cy="497"/>
              </a:xfrm>
              <a:prstGeom prst="line">
                <a:avLst/>
              </a:prstGeom>
              <a:noFill/>
              <a:ln w="9525">
                <a:solidFill>
                  <a:srgbClr val="000000"/>
                </a:solidFill>
                <a:round/>
                <a:headEnd/>
                <a:tailEnd/>
              </a:ln>
            </p:spPr>
            <p:txBody>
              <a:bodyPr/>
              <a:lstStyle/>
              <a:p>
                <a:endParaRPr lang="zh-CN" altLang="en-US"/>
              </a:p>
            </p:txBody>
          </p:sp>
          <p:sp>
            <p:nvSpPr>
              <p:cNvPr id="75802" name="Line 44"/>
              <p:cNvSpPr>
                <a:spLocks noChangeShapeType="1"/>
              </p:cNvSpPr>
              <p:nvPr/>
            </p:nvSpPr>
            <p:spPr bwMode="auto">
              <a:xfrm flipH="1">
                <a:off x="4100" y="9092"/>
                <a:ext cx="300" cy="0"/>
              </a:xfrm>
              <a:prstGeom prst="line">
                <a:avLst/>
              </a:prstGeom>
              <a:noFill/>
              <a:ln w="9525">
                <a:solidFill>
                  <a:srgbClr val="000000"/>
                </a:solidFill>
                <a:round/>
                <a:headEnd/>
                <a:tailEnd/>
              </a:ln>
            </p:spPr>
            <p:txBody>
              <a:bodyPr/>
              <a:lstStyle/>
              <a:p>
                <a:endParaRPr lang="zh-CN" altLang="en-US"/>
              </a:p>
            </p:txBody>
          </p:sp>
          <p:sp>
            <p:nvSpPr>
              <p:cNvPr id="75803" name="Line 45"/>
              <p:cNvSpPr>
                <a:spLocks noChangeShapeType="1"/>
              </p:cNvSpPr>
              <p:nvPr/>
            </p:nvSpPr>
            <p:spPr bwMode="auto">
              <a:xfrm flipH="1">
                <a:off x="4100" y="8595"/>
                <a:ext cx="300" cy="0"/>
              </a:xfrm>
              <a:prstGeom prst="line">
                <a:avLst/>
              </a:prstGeom>
              <a:noFill/>
              <a:ln w="9525">
                <a:solidFill>
                  <a:srgbClr val="000000"/>
                </a:solidFill>
                <a:round/>
                <a:headEnd/>
                <a:tailEnd/>
              </a:ln>
            </p:spPr>
            <p:txBody>
              <a:bodyPr/>
              <a:lstStyle/>
              <a:p>
                <a:endParaRPr lang="zh-CN" altLang="en-US"/>
              </a:p>
            </p:txBody>
          </p:sp>
          <p:sp>
            <p:nvSpPr>
              <p:cNvPr id="75804" name="Line 46"/>
              <p:cNvSpPr>
                <a:spLocks noChangeShapeType="1"/>
              </p:cNvSpPr>
              <p:nvPr/>
            </p:nvSpPr>
            <p:spPr bwMode="auto">
              <a:xfrm>
                <a:off x="4396" y="8838"/>
                <a:ext cx="180" cy="0"/>
              </a:xfrm>
              <a:prstGeom prst="line">
                <a:avLst/>
              </a:prstGeom>
              <a:noFill/>
              <a:ln w="9525">
                <a:solidFill>
                  <a:srgbClr val="000000"/>
                </a:solidFill>
                <a:round/>
                <a:headEnd/>
                <a:tailEnd/>
              </a:ln>
            </p:spPr>
            <p:txBody>
              <a:bodyPr/>
              <a:lstStyle/>
              <a:p>
                <a:endParaRPr lang="zh-CN" altLang="en-US"/>
              </a:p>
            </p:txBody>
          </p:sp>
        </p:grpSp>
        <p:grpSp>
          <p:nvGrpSpPr>
            <p:cNvPr id="75796" name="Group 47"/>
            <p:cNvGrpSpPr>
              <a:grpSpLocks/>
            </p:cNvGrpSpPr>
            <p:nvPr/>
          </p:nvGrpSpPr>
          <p:grpSpPr bwMode="auto">
            <a:xfrm>
              <a:off x="6066" y="8860"/>
              <a:ext cx="715" cy="1050"/>
              <a:chOff x="6066" y="8860"/>
              <a:chExt cx="715" cy="1050"/>
            </a:xfrm>
          </p:grpSpPr>
          <p:sp>
            <p:nvSpPr>
              <p:cNvPr id="75797" name="Line 48"/>
              <p:cNvSpPr>
                <a:spLocks noChangeShapeType="1"/>
              </p:cNvSpPr>
              <p:nvPr/>
            </p:nvSpPr>
            <p:spPr bwMode="auto">
              <a:xfrm>
                <a:off x="6066" y="8860"/>
                <a:ext cx="375" cy="0"/>
              </a:xfrm>
              <a:prstGeom prst="line">
                <a:avLst/>
              </a:prstGeom>
              <a:noFill/>
              <a:ln w="9525">
                <a:solidFill>
                  <a:srgbClr val="000000"/>
                </a:solidFill>
                <a:round/>
                <a:headEnd/>
                <a:tailEnd/>
              </a:ln>
            </p:spPr>
            <p:txBody>
              <a:bodyPr/>
              <a:lstStyle/>
              <a:p>
                <a:endParaRPr lang="zh-CN" altLang="en-US"/>
              </a:p>
            </p:txBody>
          </p:sp>
          <p:sp>
            <p:nvSpPr>
              <p:cNvPr id="75798" name="Line 49"/>
              <p:cNvSpPr>
                <a:spLocks noChangeShapeType="1"/>
              </p:cNvSpPr>
              <p:nvPr/>
            </p:nvSpPr>
            <p:spPr bwMode="auto">
              <a:xfrm>
                <a:off x="6441" y="8860"/>
                <a:ext cx="0" cy="1050"/>
              </a:xfrm>
              <a:prstGeom prst="line">
                <a:avLst/>
              </a:prstGeom>
              <a:noFill/>
              <a:ln w="9525">
                <a:solidFill>
                  <a:srgbClr val="000000"/>
                </a:solidFill>
                <a:round/>
                <a:headEnd/>
                <a:tailEnd/>
              </a:ln>
            </p:spPr>
            <p:txBody>
              <a:bodyPr/>
              <a:lstStyle/>
              <a:p>
                <a:endParaRPr lang="zh-CN" altLang="en-US"/>
              </a:p>
            </p:txBody>
          </p:sp>
          <p:sp>
            <p:nvSpPr>
              <p:cNvPr id="75799" name="Line 50"/>
              <p:cNvSpPr>
                <a:spLocks noChangeShapeType="1"/>
              </p:cNvSpPr>
              <p:nvPr/>
            </p:nvSpPr>
            <p:spPr bwMode="auto">
              <a:xfrm flipH="1">
                <a:off x="6066" y="9910"/>
                <a:ext cx="375" cy="0"/>
              </a:xfrm>
              <a:prstGeom prst="line">
                <a:avLst/>
              </a:prstGeom>
              <a:noFill/>
              <a:ln w="9525">
                <a:solidFill>
                  <a:srgbClr val="000000"/>
                </a:solidFill>
                <a:round/>
                <a:headEnd/>
                <a:tailEnd/>
              </a:ln>
            </p:spPr>
            <p:txBody>
              <a:bodyPr/>
              <a:lstStyle/>
              <a:p>
                <a:endParaRPr lang="zh-CN" altLang="en-US"/>
              </a:p>
            </p:txBody>
          </p:sp>
          <p:sp>
            <p:nvSpPr>
              <p:cNvPr id="75800" name="Line 51"/>
              <p:cNvSpPr>
                <a:spLocks noChangeShapeType="1"/>
              </p:cNvSpPr>
              <p:nvPr/>
            </p:nvSpPr>
            <p:spPr bwMode="auto">
              <a:xfrm>
                <a:off x="6436" y="9344"/>
                <a:ext cx="345" cy="0"/>
              </a:xfrm>
              <a:prstGeom prst="line">
                <a:avLst/>
              </a:prstGeom>
              <a:noFill/>
              <a:ln w="9525">
                <a:solidFill>
                  <a:srgbClr val="000000"/>
                </a:solidFill>
                <a:round/>
                <a:headEnd/>
                <a:tailEnd/>
              </a:ln>
            </p:spPr>
            <p:txBody>
              <a:bodyPr/>
              <a:lstStyle/>
              <a:p>
                <a:endParaRPr lang="zh-CN"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9026"/>
                                        </p:tgtEl>
                                        <p:attrNameLst>
                                          <p:attrName>style.visibility</p:attrName>
                                        </p:attrNameLst>
                                      </p:cBhvr>
                                      <p:to>
                                        <p:strVal val="visible"/>
                                      </p:to>
                                    </p:set>
                                    <p:anim calcmode="lin" valueType="num">
                                      <p:cBhvr additive="base">
                                        <p:cTn id="7" dur="500" fill="hold"/>
                                        <p:tgtEl>
                                          <p:spTgt spid="129026"/>
                                        </p:tgtEl>
                                        <p:attrNameLst>
                                          <p:attrName>ppt_x</p:attrName>
                                        </p:attrNameLst>
                                      </p:cBhvr>
                                      <p:tavLst>
                                        <p:tav tm="0">
                                          <p:val>
                                            <p:strVal val="#ppt_x"/>
                                          </p:val>
                                        </p:tav>
                                        <p:tav tm="100000">
                                          <p:val>
                                            <p:strVal val="#ppt_x"/>
                                          </p:val>
                                        </p:tav>
                                      </p:tavLst>
                                    </p:anim>
                                    <p:anim calcmode="lin" valueType="num">
                                      <p:cBhvr additive="base">
                                        <p:cTn id="8" dur="500" fill="hold"/>
                                        <p:tgtEl>
                                          <p:spTgt spid="12902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29027">
                                            <p:txEl>
                                              <p:pRg st="0" end="0"/>
                                            </p:txEl>
                                          </p:spTgt>
                                        </p:tgtEl>
                                        <p:attrNameLst>
                                          <p:attrName>style.visibility</p:attrName>
                                        </p:attrNameLst>
                                      </p:cBhvr>
                                      <p:to>
                                        <p:strVal val="visible"/>
                                      </p:to>
                                    </p:set>
                                    <p:anim calcmode="lin" valueType="num">
                                      <p:cBhvr additive="base">
                                        <p:cTn id="12" dur="500" fill="hold"/>
                                        <p:tgtEl>
                                          <p:spTgt spid="129027">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2902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autoUpdateAnimBg="0"/>
      <p:bldP spid="129027" grpId="0" build="p" autoUpdateAnimBg="0" advAuto="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Rot="1" noChangeArrowheads="1"/>
          </p:cNvSpPr>
          <p:nvPr>
            <p:ph type="title"/>
          </p:nvPr>
        </p:nvSpPr>
        <p:spPr>
          <a:xfrm>
            <a:off x="0" y="0"/>
            <a:ext cx="8229600" cy="571500"/>
          </a:xfrm>
        </p:spPr>
        <p:txBody>
          <a:bodyPr/>
          <a:lstStyle/>
          <a:p>
            <a:r>
              <a:rPr lang="en-US" altLang="zh-CN" smtClean="0"/>
              <a:t>3.5.15 </a:t>
            </a:r>
            <a:r>
              <a:rPr lang="zh-CN" altLang="en-US" smtClean="0"/>
              <a:t>设备管理</a:t>
            </a:r>
          </a:p>
        </p:txBody>
      </p:sp>
      <p:sp>
        <p:nvSpPr>
          <p:cNvPr id="137219" name="Rectangle 3"/>
          <p:cNvSpPr>
            <a:spLocks noGrp="1" noRot="1" noChangeArrowheads="1"/>
          </p:cNvSpPr>
          <p:nvPr>
            <p:ph type="body" idx="1"/>
          </p:nvPr>
        </p:nvSpPr>
        <p:spPr/>
        <p:txBody>
          <a:bodyPr/>
          <a:lstStyle/>
          <a:p>
            <a:pPr algn="just">
              <a:buClr>
                <a:schemeClr val="tx1"/>
              </a:buClr>
              <a:buFont typeface="Marlett" pitchFamily="2" charset="2"/>
              <a:buChar char="2"/>
            </a:pPr>
            <a:r>
              <a:rPr lang="zh-CN" altLang="en-US" smtClean="0"/>
              <a:t>企业设备管理的工作内容有：</a:t>
            </a:r>
          </a:p>
          <a:p>
            <a:pPr lvl="1" algn="just">
              <a:buClr>
                <a:schemeClr val="tx1"/>
              </a:buClr>
              <a:buFont typeface="Marlett" pitchFamily="2" charset="2"/>
              <a:buChar char="2"/>
            </a:pPr>
            <a:r>
              <a:rPr lang="zh-CN" altLang="en-US" smtClean="0"/>
              <a:t>建立与执行设备管理制度；</a:t>
            </a:r>
          </a:p>
          <a:p>
            <a:pPr lvl="1" algn="just">
              <a:buClr>
                <a:schemeClr val="tx1"/>
              </a:buClr>
              <a:buFont typeface="Marlett" pitchFamily="2" charset="2"/>
              <a:buChar char="2"/>
            </a:pPr>
            <a:r>
              <a:rPr lang="zh-CN" altLang="en-US" smtClean="0"/>
              <a:t>合理使用设备，做好设备使用培训教育工作；</a:t>
            </a:r>
          </a:p>
          <a:p>
            <a:pPr lvl="1" algn="just">
              <a:buClr>
                <a:schemeClr val="tx1"/>
              </a:buClr>
              <a:buFont typeface="Marlett" pitchFamily="2" charset="2"/>
              <a:buChar char="2"/>
            </a:pPr>
            <a:r>
              <a:rPr lang="zh-CN" altLang="en-US" smtClean="0"/>
              <a:t>按规定及时做好维护工作；</a:t>
            </a:r>
          </a:p>
          <a:p>
            <a:pPr lvl="1" algn="just">
              <a:buClr>
                <a:schemeClr val="tx1"/>
              </a:buClr>
              <a:buFont typeface="Marlett" pitchFamily="2" charset="2"/>
              <a:buChar char="2"/>
            </a:pPr>
            <a:r>
              <a:rPr lang="zh-CN" altLang="en-US" smtClean="0"/>
              <a:t>认真执行设备计划的修理制度，及时检测修理；</a:t>
            </a:r>
          </a:p>
          <a:p>
            <a:pPr lvl="1" algn="just">
              <a:buClr>
                <a:schemeClr val="tx1"/>
              </a:buClr>
              <a:buFont typeface="Marlett" pitchFamily="2" charset="2"/>
              <a:buChar char="2"/>
            </a:pPr>
            <a:r>
              <a:rPr lang="zh-CN" altLang="en-US" smtClean="0"/>
              <a:t>做好设备日常台账管理工作；</a:t>
            </a:r>
          </a:p>
          <a:p>
            <a:pPr lvl="1" algn="just">
              <a:buClr>
                <a:schemeClr val="tx1"/>
              </a:buClr>
              <a:buFont typeface="Marlett" pitchFamily="2" charset="2"/>
              <a:buChar char="2"/>
            </a:pPr>
            <a:r>
              <a:rPr lang="zh-CN" altLang="en-US" smtClean="0"/>
              <a:t>根据需要及时地、有计划地改造与更新设备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7218"/>
                                        </p:tgtEl>
                                        <p:attrNameLst>
                                          <p:attrName>style.visibility</p:attrName>
                                        </p:attrNameLst>
                                      </p:cBhvr>
                                      <p:to>
                                        <p:strVal val="visible"/>
                                      </p:to>
                                    </p:set>
                                    <p:anim calcmode="lin" valueType="num">
                                      <p:cBhvr additive="base">
                                        <p:cTn id="7" dur="500" fill="hold"/>
                                        <p:tgtEl>
                                          <p:spTgt spid="137218"/>
                                        </p:tgtEl>
                                        <p:attrNameLst>
                                          <p:attrName>ppt_x</p:attrName>
                                        </p:attrNameLst>
                                      </p:cBhvr>
                                      <p:tavLst>
                                        <p:tav tm="0">
                                          <p:val>
                                            <p:strVal val="#ppt_x"/>
                                          </p:val>
                                        </p:tav>
                                        <p:tav tm="100000">
                                          <p:val>
                                            <p:strVal val="#ppt_x"/>
                                          </p:val>
                                        </p:tav>
                                      </p:tavLst>
                                    </p:anim>
                                    <p:anim calcmode="lin" valueType="num">
                                      <p:cBhvr additive="base">
                                        <p:cTn id="8" dur="500" fill="hold"/>
                                        <p:tgtEl>
                                          <p:spTgt spid="13721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IR_NEW.WAV"/>
                                        </p:tgtEl>
                                      </p:cMediaNode>
                                    </p:audio>
                                  </p:sub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7219">
                                            <p:txEl>
                                              <p:pRg st="0" end="0"/>
                                            </p:txEl>
                                          </p:spTgt>
                                        </p:tgtEl>
                                        <p:attrNameLst>
                                          <p:attrName>style.visibility</p:attrName>
                                        </p:attrNameLst>
                                      </p:cBhvr>
                                      <p:to>
                                        <p:strVal val="visible"/>
                                      </p:to>
                                    </p:set>
                                    <p:anim calcmode="lin" valueType="num">
                                      <p:cBhvr additive="base">
                                        <p:cTn id="12" dur="500" fill="hold"/>
                                        <p:tgtEl>
                                          <p:spTgt spid="13721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3721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par>
                                <p:cTn id="14" presetID="2" presetClass="entr" presetSubtype="8" fill="hold" grpId="0" nodeType="withEffect">
                                  <p:stCondLst>
                                    <p:cond delay="0"/>
                                  </p:stCondLst>
                                  <p:childTnLst>
                                    <p:set>
                                      <p:cBhvr>
                                        <p:cTn id="15" dur="1" fill="hold">
                                          <p:stCondLst>
                                            <p:cond delay="0"/>
                                          </p:stCondLst>
                                        </p:cTn>
                                        <p:tgtEl>
                                          <p:spTgt spid="137219">
                                            <p:txEl>
                                              <p:pRg st="1" end="1"/>
                                            </p:txEl>
                                          </p:spTgt>
                                        </p:tgtEl>
                                        <p:attrNameLst>
                                          <p:attrName>style.visibility</p:attrName>
                                        </p:attrNameLst>
                                      </p:cBhvr>
                                      <p:to>
                                        <p:strVal val="visible"/>
                                      </p:to>
                                    </p:set>
                                    <p:anim calcmode="lin" valueType="num">
                                      <p:cBhvr additive="base">
                                        <p:cTn id="16" dur="500" fill="hold"/>
                                        <p:tgtEl>
                                          <p:spTgt spid="137219">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3721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par>
                                <p:cTn id="18" presetID="2" presetClass="entr" presetSubtype="8" fill="hold" grpId="0" nodeType="withEffect">
                                  <p:stCondLst>
                                    <p:cond delay="0"/>
                                  </p:stCondLst>
                                  <p:childTnLst>
                                    <p:set>
                                      <p:cBhvr>
                                        <p:cTn id="19" dur="1" fill="hold">
                                          <p:stCondLst>
                                            <p:cond delay="0"/>
                                          </p:stCondLst>
                                        </p:cTn>
                                        <p:tgtEl>
                                          <p:spTgt spid="137219">
                                            <p:txEl>
                                              <p:pRg st="2" end="2"/>
                                            </p:txEl>
                                          </p:spTgt>
                                        </p:tgtEl>
                                        <p:attrNameLst>
                                          <p:attrName>style.visibility</p:attrName>
                                        </p:attrNameLst>
                                      </p:cBhvr>
                                      <p:to>
                                        <p:strVal val="visible"/>
                                      </p:to>
                                    </p:set>
                                    <p:anim calcmode="lin" valueType="num">
                                      <p:cBhvr additive="base">
                                        <p:cTn id="20" dur="500" fill="hold"/>
                                        <p:tgtEl>
                                          <p:spTgt spid="137219">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13721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8"/>
                                            </p:cond>
                                          </p:stCondLst>
                                          <p:endCondLst>
                                            <p:cond evt="onStopAudio" delay="0">
                                              <p:tgtEl>
                                                <p:sldTgt/>
                                              </p:tgtEl>
                                            </p:cond>
                                          </p:endCondLst>
                                        </p:cTn>
                                        <p:tgtEl>
                                          <p:sndTgt r:embed="rId3" name="CAMERA.WAV"/>
                                        </p:tgtEl>
                                      </p:cMediaNode>
                                    </p:audio>
                                  </p:subTnLst>
                                </p:cTn>
                              </p:par>
                              <p:par>
                                <p:cTn id="22" presetID="2" presetClass="entr" presetSubtype="8" fill="hold" grpId="0" nodeType="withEffect">
                                  <p:stCondLst>
                                    <p:cond delay="0"/>
                                  </p:stCondLst>
                                  <p:childTnLst>
                                    <p:set>
                                      <p:cBhvr>
                                        <p:cTn id="23" dur="1" fill="hold">
                                          <p:stCondLst>
                                            <p:cond delay="0"/>
                                          </p:stCondLst>
                                        </p:cTn>
                                        <p:tgtEl>
                                          <p:spTgt spid="137219">
                                            <p:txEl>
                                              <p:pRg st="3" end="3"/>
                                            </p:txEl>
                                          </p:spTgt>
                                        </p:tgtEl>
                                        <p:attrNameLst>
                                          <p:attrName>style.visibility</p:attrName>
                                        </p:attrNameLst>
                                      </p:cBhvr>
                                      <p:to>
                                        <p:strVal val="visible"/>
                                      </p:to>
                                    </p:set>
                                    <p:anim calcmode="lin" valueType="num">
                                      <p:cBhvr additive="base">
                                        <p:cTn id="24" dur="500" fill="hold"/>
                                        <p:tgtEl>
                                          <p:spTgt spid="137219">
                                            <p:txEl>
                                              <p:pRg st="3" end="3"/>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3721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CAMERA.WAV"/>
                                        </p:tgtEl>
                                      </p:cMediaNode>
                                    </p:audio>
                                  </p:subTnLst>
                                </p:cTn>
                              </p:par>
                              <p:par>
                                <p:cTn id="26" presetID="2" presetClass="entr" presetSubtype="8" fill="hold" grpId="0" nodeType="withEffect">
                                  <p:stCondLst>
                                    <p:cond delay="0"/>
                                  </p:stCondLst>
                                  <p:childTnLst>
                                    <p:set>
                                      <p:cBhvr>
                                        <p:cTn id="27" dur="1" fill="hold">
                                          <p:stCondLst>
                                            <p:cond delay="0"/>
                                          </p:stCondLst>
                                        </p:cTn>
                                        <p:tgtEl>
                                          <p:spTgt spid="137219">
                                            <p:txEl>
                                              <p:pRg st="4" end="4"/>
                                            </p:txEl>
                                          </p:spTgt>
                                        </p:tgtEl>
                                        <p:attrNameLst>
                                          <p:attrName>style.visibility</p:attrName>
                                        </p:attrNameLst>
                                      </p:cBhvr>
                                      <p:to>
                                        <p:strVal val="visible"/>
                                      </p:to>
                                    </p:set>
                                    <p:anim calcmode="lin" valueType="num">
                                      <p:cBhvr additive="base">
                                        <p:cTn id="28" dur="500" fill="hold"/>
                                        <p:tgtEl>
                                          <p:spTgt spid="137219">
                                            <p:txEl>
                                              <p:pRg st="4" end="4"/>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3721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6"/>
                                            </p:cond>
                                          </p:stCondLst>
                                          <p:endCondLst>
                                            <p:cond evt="onStopAudio" delay="0">
                                              <p:tgtEl>
                                                <p:sldTgt/>
                                              </p:tgtEl>
                                            </p:cond>
                                          </p:endCondLst>
                                        </p:cTn>
                                        <p:tgtEl>
                                          <p:sndTgt r:embed="rId3" name="CAMERA.WAV"/>
                                        </p:tgtEl>
                                      </p:cMediaNode>
                                    </p:audio>
                                  </p:subTnLst>
                                </p:cTn>
                              </p:par>
                              <p:par>
                                <p:cTn id="30" presetID="2" presetClass="entr" presetSubtype="8" fill="hold" grpId="0" nodeType="withEffect">
                                  <p:stCondLst>
                                    <p:cond delay="0"/>
                                  </p:stCondLst>
                                  <p:childTnLst>
                                    <p:set>
                                      <p:cBhvr>
                                        <p:cTn id="31" dur="1" fill="hold">
                                          <p:stCondLst>
                                            <p:cond delay="0"/>
                                          </p:stCondLst>
                                        </p:cTn>
                                        <p:tgtEl>
                                          <p:spTgt spid="137219">
                                            <p:txEl>
                                              <p:pRg st="5" end="5"/>
                                            </p:txEl>
                                          </p:spTgt>
                                        </p:tgtEl>
                                        <p:attrNameLst>
                                          <p:attrName>style.visibility</p:attrName>
                                        </p:attrNameLst>
                                      </p:cBhvr>
                                      <p:to>
                                        <p:strVal val="visible"/>
                                      </p:to>
                                    </p:set>
                                    <p:anim calcmode="lin" valueType="num">
                                      <p:cBhvr additive="base">
                                        <p:cTn id="32" dur="500" fill="hold"/>
                                        <p:tgtEl>
                                          <p:spTgt spid="137219">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37219">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CAMERA.WAV"/>
                                        </p:tgtEl>
                                      </p:cMediaNode>
                                    </p:audio>
                                  </p:subTnLst>
                                </p:cTn>
                              </p:par>
                              <p:par>
                                <p:cTn id="34" presetID="2" presetClass="entr" presetSubtype="8" fill="hold" grpId="0" nodeType="withEffect">
                                  <p:stCondLst>
                                    <p:cond delay="0"/>
                                  </p:stCondLst>
                                  <p:childTnLst>
                                    <p:set>
                                      <p:cBhvr>
                                        <p:cTn id="35" dur="1" fill="hold">
                                          <p:stCondLst>
                                            <p:cond delay="0"/>
                                          </p:stCondLst>
                                        </p:cTn>
                                        <p:tgtEl>
                                          <p:spTgt spid="137219">
                                            <p:txEl>
                                              <p:pRg st="6" end="6"/>
                                            </p:txEl>
                                          </p:spTgt>
                                        </p:tgtEl>
                                        <p:attrNameLst>
                                          <p:attrName>style.visibility</p:attrName>
                                        </p:attrNameLst>
                                      </p:cBhvr>
                                      <p:to>
                                        <p:strVal val="visible"/>
                                      </p:to>
                                    </p:set>
                                    <p:anim calcmode="lin" valueType="num">
                                      <p:cBhvr additive="base">
                                        <p:cTn id="36" dur="500" fill="hold"/>
                                        <p:tgtEl>
                                          <p:spTgt spid="137219">
                                            <p:txEl>
                                              <p:pRg st="6" end="6"/>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137219">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4"/>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autoUpdateAnimBg="0"/>
      <p:bldP spid="137219"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026"/>
          <p:cNvSpPr>
            <a:spLocks noGrp="1" noChangeArrowheads="1"/>
          </p:cNvSpPr>
          <p:nvPr>
            <p:ph type="title"/>
          </p:nvPr>
        </p:nvSpPr>
        <p:spPr>
          <a:xfrm>
            <a:off x="0" y="0"/>
            <a:ext cx="8229600" cy="571500"/>
          </a:xfrm>
        </p:spPr>
        <p:txBody>
          <a:bodyPr/>
          <a:lstStyle/>
          <a:p>
            <a:r>
              <a:rPr lang="en-US" altLang="zh-CN" smtClean="0"/>
              <a:t>3.1 </a:t>
            </a:r>
            <a:r>
              <a:rPr lang="zh-CN" altLang="en-US" smtClean="0"/>
              <a:t>什么是</a:t>
            </a:r>
            <a:r>
              <a:rPr lang="en-US" altLang="zh-CN" smtClean="0"/>
              <a:t>ERP</a:t>
            </a:r>
            <a:r>
              <a:rPr lang="zh-CN" altLang="en-US" smtClean="0"/>
              <a:t>？</a:t>
            </a:r>
          </a:p>
        </p:txBody>
      </p:sp>
      <p:sp>
        <p:nvSpPr>
          <p:cNvPr id="282627" name="Rectangle 1027"/>
          <p:cNvSpPr>
            <a:spLocks noGrp="1" noChangeArrowheads="1"/>
          </p:cNvSpPr>
          <p:nvPr>
            <p:ph idx="1"/>
          </p:nvPr>
        </p:nvSpPr>
        <p:spPr>
          <a:xfrm>
            <a:off x="301625" y="857250"/>
            <a:ext cx="8540750" cy="5572125"/>
          </a:xfrm>
        </p:spPr>
        <p:txBody>
          <a:bodyPr>
            <a:normAutofit fontScale="70000" lnSpcReduction="20000"/>
          </a:bodyPr>
          <a:lstStyle/>
          <a:p>
            <a:pPr algn="just">
              <a:buFont typeface="+mj-lt"/>
              <a:buNone/>
              <a:defRPr/>
            </a:pPr>
            <a:r>
              <a:rPr lang="zh-CN" altLang="en-US" dirty="0" smtClean="0"/>
              <a:t>来，让我们ＥＲＰ专业服务商来帮你！</a:t>
            </a:r>
            <a:endParaRPr lang="en-US" altLang="zh-CN" dirty="0" smtClean="0"/>
          </a:p>
          <a:p>
            <a:pPr algn="just">
              <a:buFont typeface="+mj-lt"/>
              <a:buNone/>
              <a:defRPr/>
            </a:pPr>
            <a:r>
              <a:rPr lang="zh-CN" altLang="en-US" dirty="0" smtClean="0"/>
              <a:t>现在我们看看他是什么。</a:t>
            </a:r>
            <a:endParaRPr lang="en-US" altLang="zh-CN" dirty="0" smtClean="0"/>
          </a:p>
          <a:p>
            <a:pPr algn="just">
              <a:defRPr/>
            </a:pPr>
            <a:endParaRPr lang="en-US" altLang="zh-CN" dirty="0" smtClean="0"/>
          </a:p>
          <a:p>
            <a:pPr algn="just">
              <a:defRPr/>
            </a:pPr>
            <a:r>
              <a:rPr lang="en-US" altLang="zh-CN" dirty="0" smtClean="0"/>
              <a:t>ERP──Enterprise Resource Planning </a:t>
            </a:r>
            <a:r>
              <a:rPr lang="zh-CN" altLang="en-US" dirty="0" smtClean="0"/>
              <a:t>企业资源计划系统</a:t>
            </a:r>
            <a:r>
              <a:rPr lang="en-US" altLang="zh-CN" dirty="0" smtClean="0"/>
              <a:t>: </a:t>
            </a:r>
          </a:p>
          <a:p>
            <a:pPr algn="just">
              <a:defRPr/>
            </a:pPr>
            <a:endParaRPr lang="en-US" altLang="zh-CN" dirty="0" smtClean="0"/>
          </a:p>
          <a:p>
            <a:pPr indent="17463" algn="just">
              <a:buFont typeface="+mj-lt"/>
              <a:buNone/>
              <a:defRPr/>
            </a:pPr>
            <a:r>
              <a:rPr lang="zh-CN" altLang="en-US" dirty="0" smtClean="0"/>
              <a:t>是</a:t>
            </a:r>
            <a:r>
              <a:rPr lang="zh-CN" altLang="en-US" dirty="0"/>
              <a:t>建立在信息技术基础上，以系统化的管理思想，为企业决策层及员工提供决策运行手段的管理平台</a:t>
            </a:r>
            <a:r>
              <a:rPr lang="zh-CN" altLang="en-US" dirty="0" smtClean="0"/>
              <a:t>。</a:t>
            </a:r>
            <a:endParaRPr lang="en-US" altLang="zh-CN" dirty="0" smtClean="0"/>
          </a:p>
          <a:p>
            <a:pPr algn="just">
              <a:buFont typeface="+mj-lt"/>
              <a:buNone/>
              <a:defRPr/>
            </a:pPr>
            <a:endParaRPr lang="en-US" altLang="zh-CN" dirty="0" smtClean="0"/>
          </a:p>
          <a:p>
            <a:pPr algn="just">
              <a:buFont typeface="+mj-lt"/>
              <a:buNone/>
              <a:defRPr/>
            </a:pPr>
            <a:r>
              <a:rPr lang="en-US" altLang="zh-CN" dirty="0" smtClean="0"/>
              <a:t>ERP</a:t>
            </a:r>
            <a:r>
              <a:rPr lang="zh-CN" altLang="en-US" dirty="0" smtClean="0"/>
              <a:t>就是</a:t>
            </a:r>
            <a:r>
              <a:rPr lang="en-US" altLang="zh-CN" dirty="0" smtClean="0"/>
              <a:t>:</a:t>
            </a:r>
          </a:p>
          <a:p>
            <a:pPr algn="just">
              <a:buFont typeface="+mj-lt"/>
              <a:buNone/>
              <a:defRPr/>
            </a:pPr>
            <a:endParaRPr lang="zh-CN" altLang="en-US" dirty="0"/>
          </a:p>
          <a:p>
            <a:pPr>
              <a:defRPr/>
            </a:pPr>
            <a:r>
              <a:rPr lang="zh-CN" altLang="en-US" dirty="0" smtClean="0"/>
              <a:t>以信息化为管理方式，</a:t>
            </a:r>
            <a:endParaRPr lang="en-US" altLang="zh-CN" dirty="0" smtClean="0"/>
          </a:p>
          <a:p>
            <a:pPr>
              <a:defRPr/>
            </a:pPr>
            <a:r>
              <a:rPr lang="zh-CN" altLang="en-US" dirty="0" smtClean="0"/>
              <a:t>系统的清晰的，把公司的实际状况（产供销人财物）理清楚；提供企业经营计划的决策依据并进行辅导决策；</a:t>
            </a:r>
            <a:endParaRPr lang="en-US" altLang="zh-CN" dirty="0" smtClean="0"/>
          </a:p>
          <a:p>
            <a:pPr>
              <a:defRPr/>
            </a:pPr>
            <a:r>
              <a:rPr lang="zh-CN" altLang="en-US" dirty="0" smtClean="0"/>
              <a:t>将有价值的企业管理经验（科学和系统），通过信息管理系统，切实的建立到企业运营过程中，发挥作用，有效的降低各种成本</a:t>
            </a:r>
            <a:r>
              <a:rPr lang="en-US" altLang="zh-CN" dirty="0" smtClean="0"/>
              <a:t>C</a:t>
            </a:r>
            <a:r>
              <a:rPr lang="zh-CN" altLang="en-US" dirty="0" smtClean="0"/>
              <a:t>，提高工作的品质</a:t>
            </a:r>
            <a:r>
              <a:rPr lang="en-US" altLang="zh-CN" dirty="0" smtClean="0"/>
              <a:t>Q</a:t>
            </a:r>
            <a:r>
              <a:rPr lang="zh-CN" altLang="en-US" dirty="0" smtClean="0"/>
              <a:t>和效率</a:t>
            </a:r>
            <a:r>
              <a:rPr lang="en-US" altLang="zh-CN" dirty="0" smtClean="0"/>
              <a:t>T</a:t>
            </a:r>
            <a:r>
              <a:rPr lang="zh-CN" altLang="en-US" dirty="0" smtClean="0"/>
              <a:t>，从而达到在有限产能的情况下，提高经营利润的目的。进而提高客户满意度和品牌效益。</a:t>
            </a:r>
            <a:endParaRPr lang="en-US" altLang="zh-CN" dirty="0"/>
          </a:p>
        </p:txBody>
      </p:sp>
      <p:sp>
        <p:nvSpPr>
          <p:cNvPr id="6" name="灯片编号占位符 5"/>
          <p:cNvSpPr>
            <a:spLocks noGrp="1"/>
          </p:cNvSpPr>
          <p:nvPr>
            <p:ph type="sldNum" sz="quarter" idx="12"/>
          </p:nvPr>
        </p:nvSpPr>
        <p:spPr>
          <a:xfrm>
            <a:off x="6553200" y="6248400"/>
            <a:ext cx="1905000" cy="457200"/>
          </a:xfrm>
        </p:spPr>
        <p:txBody>
          <a:bodyPr/>
          <a:lstStyle/>
          <a:p>
            <a:pPr>
              <a:defRPr/>
            </a:pPr>
            <a:fld id="{FCB31F74-4AE5-4A4F-A45F-DB641B2A3B77}" type="slidenum">
              <a:rPr lang="en-US" altLang="zh-CN"/>
              <a:pPr>
                <a:defRPr/>
              </a:pPr>
              <a:t>7</a:t>
            </a:fld>
            <a:endParaRPr lang="en-US" altLang="zh-CN"/>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什么是管理</a:t>
            </a:r>
            <a:endParaRPr lang="zh-CN" altLang="en-US" dirty="0"/>
          </a:p>
        </p:txBody>
      </p:sp>
      <p:sp>
        <p:nvSpPr>
          <p:cNvPr id="3" name="内容占位符 2"/>
          <p:cNvSpPr>
            <a:spLocks noGrp="1"/>
          </p:cNvSpPr>
          <p:nvPr>
            <p:ph idx="1"/>
          </p:nvPr>
        </p:nvSpPr>
        <p:spPr>
          <a:xfrm>
            <a:off x="457200" y="1600200"/>
            <a:ext cx="8472518" cy="4525963"/>
          </a:xfrm>
        </p:spPr>
        <p:txBody>
          <a:bodyPr>
            <a:normAutofit fontScale="70000" lnSpcReduction="20000"/>
          </a:bodyPr>
          <a:lstStyle/>
          <a:p>
            <a:pPr marL="0" indent="0">
              <a:buNone/>
            </a:pPr>
            <a:r>
              <a:rPr lang="zh-CN" altLang="en-US" dirty="0" smtClean="0"/>
              <a:t>有些时候客户会直接询问我们的销售</a:t>
            </a:r>
            <a:r>
              <a:rPr lang="en-US" altLang="zh-CN" dirty="0" smtClean="0"/>
              <a:t>:</a:t>
            </a:r>
            <a:r>
              <a:rPr lang="zh-CN" altLang="en-US" dirty="0" smtClean="0"/>
              <a:t>什么是管理？</a:t>
            </a:r>
            <a:endParaRPr lang="en-US" altLang="zh-CN" dirty="0" smtClean="0"/>
          </a:p>
          <a:p>
            <a:pPr marL="0" indent="0">
              <a:buNone/>
            </a:pPr>
            <a:endParaRPr lang="en-US" altLang="zh-CN" dirty="0" smtClean="0"/>
          </a:p>
          <a:p>
            <a:pPr marL="0" indent="0">
              <a:buNone/>
            </a:pPr>
            <a:r>
              <a:rPr lang="zh-CN" altLang="en-US" dirty="0" smtClean="0"/>
              <a:t>标准回答如下：</a:t>
            </a:r>
            <a:endParaRPr lang="en-US" altLang="zh-CN" dirty="0" smtClean="0"/>
          </a:p>
          <a:p>
            <a:pPr marL="0" indent="0">
              <a:buNone/>
            </a:pPr>
            <a:endParaRPr lang="en-US" altLang="zh-CN" dirty="0" smtClean="0"/>
          </a:p>
          <a:p>
            <a:pPr marL="0" indent="0">
              <a:buNone/>
            </a:pPr>
            <a:r>
              <a:rPr lang="zh-CN" altLang="en-US" dirty="0" smtClean="0"/>
              <a:t>管理的定义的范畴很宽有不同的说法：</a:t>
            </a:r>
            <a:endParaRPr lang="en-US" altLang="zh-CN" dirty="0" smtClean="0"/>
          </a:p>
          <a:p>
            <a:pPr marL="0" indent="0">
              <a:buNone/>
            </a:pPr>
            <a:r>
              <a:rPr lang="zh-CN" altLang="en-US" dirty="0" smtClean="0"/>
              <a:t>一般性而言</a:t>
            </a:r>
            <a:r>
              <a:rPr lang="zh-CN" altLang="en-US" dirty="0" smtClean="0"/>
              <a:t>，</a:t>
            </a:r>
            <a:endParaRPr lang="en-US" altLang="zh-CN" dirty="0" smtClean="0"/>
          </a:p>
          <a:p>
            <a:pPr marL="0" indent="0">
              <a:buNone/>
            </a:pPr>
            <a:r>
              <a:rPr lang="zh-CN" altLang="en-US" dirty="0" smtClean="0"/>
              <a:t>从过程上讲，管理</a:t>
            </a:r>
            <a:r>
              <a:rPr lang="zh-CN" altLang="en-US" dirty="0" smtClean="0"/>
              <a:t>就是计划、组织</a:t>
            </a:r>
            <a:r>
              <a:rPr lang="zh-CN" altLang="en-US" dirty="0" smtClean="0"/>
              <a:t>、领导、控制。</a:t>
            </a:r>
            <a:endParaRPr lang="en-US" altLang="zh-CN" dirty="0" smtClean="0"/>
          </a:p>
          <a:p>
            <a:pPr marL="0" indent="0">
              <a:buNone/>
            </a:pPr>
            <a:r>
              <a:rPr lang="zh-CN" altLang="en-US" dirty="0" smtClean="0"/>
              <a:t>当然，还有其他方面的说法：</a:t>
            </a:r>
            <a:endParaRPr lang="en-US" altLang="zh-CN" dirty="0" smtClean="0"/>
          </a:p>
          <a:p>
            <a:pPr marL="0" indent="0">
              <a:buNone/>
            </a:pPr>
            <a:r>
              <a:rPr lang="zh-CN" altLang="en-US" dirty="0" smtClean="0"/>
              <a:t>比如管理就是一门艺术，也是一个对经营行为进行不断优化的过程。</a:t>
            </a:r>
            <a:endParaRPr lang="en-US" altLang="zh-CN" dirty="0" smtClean="0"/>
          </a:p>
          <a:p>
            <a:pPr marL="0" indent="0">
              <a:buNone/>
            </a:pPr>
            <a:endParaRPr lang="en-US" altLang="zh-CN" dirty="0" smtClean="0"/>
          </a:p>
          <a:p>
            <a:pPr marL="0" indent="0">
              <a:buNone/>
            </a:pPr>
            <a:r>
              <a:rPr lang="zh-CN" altLang="en-US" dirty="0" smtClean="0"/>
              <a:t>我们主要研究的管理是</a:t>
            </a:r>
            <a:endParaRPr lang="en-US" altLang="zh-CN" dirty="0" smtClean="0"/>
          </a:p>
          <a:p>
            <a:pPr marL="0" indent="0">
              <a:buNone/>
            </a:pPr>
            <a:r>
              <a:rPr lang="zh-CN" altLang="en-US" dirty="0" smtClean="0"/>
              <a:t>在现代工商企业的管理，从作用方面来说，管理是协调人力、物力、财力及信息以达到组织的目标。</a:t>
            </a:r>
            <a:endParaRPr lang="en-US" altLang="zh-CN" dirty="0" smtClean="0"/>
          </a:p>
          <a:p>
            <a:pPr marL="0" indent="0">
              <a:buNone/>
            </a:pP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圆角矩形 50"/>
          <p:cNvSpPr/>
          <p:nvPr/>
        </p:nvSpPr>
        <p:spPr>
          <a:xfrm>
            <a:off x="285750" y="1071563"/>
            <a:ext cx="7358063" cy="2714625"/>
          </a:xfrm>
          <a:prstGeom prst="roundRect">
            <a:avLst/>
          </a:prstGeom>
          <a:no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grpSp>
        <p:nvGrpSpPr>
          <p:cNvPr id="1028" name="Group 6"/>
          <p:cNvGrpSpPr>
            <a:grpSpLocks/>
          </p:cNvGrpSpPr>
          <p:nvPr/>
        </p:nvGrpSpPr>
        <p:grpSpPr bwMode="auto">
          <a:xfrm>
            <a:off x="271463" y="1143000"/>
            <a:ext cx="7515225" cy="2357438"/>
            <a:chOff x="784" y="682"/>
            <a:chExt cx="4963" cy="1485"/>
          </a:xfrm>
        </p:grpSpPr>
        <p:sp>
          <p:nvSpPr>
            <p:cNvPr id="1040" name="Rectangle 7"/>
            <p:cNvSpPr>
              <a:spLocks noChangeArrowheads="1"/>
            </p:cNvSpPr>
            <p:nvPr/>
          </p:nvSpPr>
          <p:spPr bwMode="auto">
            <a:xfrm>
              <a:off x="4859" y="1267"/>
              <a:ext cx="888" cy="373"/>
            </a:xfrm>
            <a:prstGeom prst="rect">
              <a:avLst/>
            </a:prstGeom>
            <a:noFill/>
            <a:ln w="9525">
              <a:noFill/>
              <a:miter lim="800000"/>
              <a:headEnd/>
              <a:tailEnd/>
            </a:ln>
          </p:spPr>
          <p:txBody>
            <a:bodyPr wrap="none" lIns="92075" tIns="46038" rIns="92075" bIns="46038">
              <a:spAutoFit/>
            </a:bodyPr>
            <a:lstStyle/>
            <a:p>
              <a:pPr eaLnBrk="0" hangingPunct="0">
                <a:lnSpc>
                  <a:spcPct val="90000"/>
                </a:lnSpc>
              </a:pPr>
              <a:r>
                <a:rPr lang="zh-CN" altLang="en-US" sz="3600" b="1">
                  <a:solidFill>
                    <a:srgbClr val="FF0000"/>
                  </a:solidFill>
                  <a:latin typeface="楷体_GB2312"/>
                </a:rPr>
                <a:t>利润 </a:t>
              </a:r>
            </a:p>
          </p:txBody>
        </p:sp>
        <p:sp>
          <p:nvSpPr>
            <p:cNvPr id="1041" name="Rectangle 8"/>
            <p:cNvSpPr>
              <a:spLocks noChangeArrowheads="1"/>
            </p:cNvSpPr>
            <p:nvPr/>
          </p:nvSpPr>
          <p:spPr bwMode="auto">
            <a:xfrm>
              <a:off x="1393" y="1087"/>
              <a:ext cx="815" cy="268"/>
            </a:xfrm>
            <a:prstGeom prst="rect">
              <a:avLst/>
            </a:prstGeom>
            <a:noFill/>
            <a:ln w="9525">
              <a:noFill/>
              <a:miter lim="800000"/>
              <a:headEnd/>
              <a:tailEnd/>
            </a:ln>
          </p:spPr>
          <p:txBody>
            <a:bodyPr wrap="none" lIns="92075" tIns="46038" rIns="92075" bIns="46038">
              <a:spAutoFit/>
            </a:bodyPr>
            <a:lstStyle/>
            <a:p>
              <a:pPr eaLnBrk="0" hangingPunct="0">
                <a:lnSpc>
                  <a:spcPct val="90000"/>
                </a:lnSpc>
              </a:pPr>
              <a:r>
                <a:rPr lang="zh-CN" altLang="en-US" sz="2400" b="1">
                  <a:latin typeface="华文中宋" pitchFamily="2" charset="-122"/>
                  <a:ea typeface="华文中宋" pitchFamily="2" charset="-122"/>
                </a:rPr>
                <a:t>质量</a:t>
              </a:r>
              <a:r>
                <a:rPr lang="en-US" altLang="zh-CN" sz="2400" b="1">
                  <a:latin typeface="华文中宋" pitchFamily="2" charset="-122"/>
                  <a:ea typeface="华文中宋" pitchFamily="2" charset="-122"/>
                </a:rPr>
                <a:t>(Q)</a:t>
              </a:r>
            </a:p>
          </p:txBody>
        </p:sp>
        <p:sp>
          <p:nvSpPr>
            <p:cNvPr id="1042" name="Rectangle 12"/>
            <p:cNvSpPr>
              <a:spLocks noChangeArrowheads="1"/>
            </p:cNvSpPr>
            <p:nvPr/>
          </p:nvSpPr>
          <p:spPr bwMode="auto">
            <a:xfrm>
              <a:off x="3105" y="1899"/>
              <a:ext cx="896" cy="268"/>
            </a:xfrm>
            <a:prstGeom prst="rect">
              <a:avLst/>
            </a:prstGeom>
            <a:noFill/>
            <a:ln w="9525">
              <a:noFill/>
              <a:miter lim="800000"/>
              <a:headEnd/>
              <a:tailEnd/>
            </a:ln>
          </p:spPr>
          <p:txBody>
            <a:bodyPr lIns="92075" tIns="46038" rIns="92075" bIns="46038">
              <a:spAutoFit/>
            </a:bodyPr>
            <a:lstStyle/>
            <a:p>
              <a:pPr eaLnBrk="0" hangingPunct="0">
                <a:lnSpc>
                  <a:spcPct val="90000"/>
                </a:lnSpc>
              </a:pPr>
              <a:r>
                <a:rPr lang="zh-CN" altLang="en-US" sz="2400" b="1">
                  <a:latin typeface="楷体_GB2312"/>
                </a:rPr>
                <a:t>服务</a:t>
              </a:r>
              <a:r>
                <a:rPr lang="en-US" altLang="zh-CN" sz="2400" b="1">
                  <a:latin typeface="楷体_GB2312"/>
                </a:rPr>
                <a:t>(</a:t>
              </a:r>
              <a:r>
                <a:rPr lang="en-US" altLang="zh-CN" sz="2400" b="1"/>
                <a:t>S</a:t>
              </a:r>
              <a:r>
                <a:rPr lang="en-US" altLang="zh-CN" sz="2400" b="1">
                  <a:latin typeface="楷体_GB2312"/>
                </a:rPr>
                <a:t>)</a:t>
              </a:r>
            </a:p>
          </p:txBody>
        </p:sp>
        <p:sp>
          <p:nvSpPr>
            <p:cNvPr id="1043" name="Rectangle 14"/>
            <p:cNvSpPr>
              <a:spLocks noChangeArrowheads="1"/>
            </p:cNvSpPr>
            <p:nvPr/>
          </p:nvSpPr>
          <p:spPr bwMode="auto">
            <a:xfrm>
              <a:off x="784" y="1538"/>
              <a:ext cx="802" cy="268"/>
            </a:xfrm>
            <a:prstGeom prst="rect">
              <a:avLst/>
            </a:prstGeom>
            <a:noFill/>
            <a:ln w="9525">
              <a:noFill/>
              <a:miter lim="800000"/>
              <a:headEnd/>
              <a:tailEnd/>
            </a:ln>
          </p:spPr>
          <p:txBody>
            <a:bodyPr wrap="none" lIns="92075" tIns="46038" rIns="92075" bIns="46038">
              <a:spAutoFit/>
            </a:bodyPr>
            <a:lstStyle/>
            <a:p>
              <a:pPr algn="ctr" eaLnBrk="0" hangingPunct="0">
                <a:lnSpc>
                  <a:spcPct val="90000"/>
                </a:lnSpc>
              </a:pPr>
              <a:r>
                <a:rPr lang="zh-CN" altLang="en-US" sz="2400" b="1">
                  <a:latin typeface="华文中宋" pitchFamily="2" charset="-122"/>
                  <a:ea typeface="华文中宋" pitchFamily="2" charset="-122"/>
                </a:rPr>
                <a:t>成本</a:t>
              </a:r>
              <a:r>
                <a:rPr lang="en-US" altLang="zh-CN" sz="2400" b="1">
                  <a:latin typeface="华文中宋" pitchFamily="2" charset="-122"/>
                  <a:ea typeface="华文中宋" pitchFamily="2" charset="-122"/>
                </a:rPr>
                <a:t>(C)</a:t>
              </a:r>
            </a:p>
          </p:txBody>
        </p:sp>
        <p:sp>
          <p:nvSpPr>
            <p:cNvPr id="1044" name="Rectangle 15"/>
            <p:cNvSpPr>
              <a:spLocks noChangeArrowheads="1"/>
            </p:cNvSpPr>
            <p:nvPr/>
          </p:nvSpPr>
          <p:spPr bwMode="auto">
            <a:xfrm>
              <a:off x="1888" y="1538"/>
              <a:ext cx="778" cy="268"/>
            </a:xfrm>
            <a:prstGeom prst="rect">
              <a:avLst/>
            </a:prstGeom>
            <a:noFill/>
            <a:ln w="9525">
              <a:noFill/>
              <a:miter lim="800000"/>
              <a:headEnd/>
              <a:tailEnd/>
            </a:ln>
          </p:spPr>
          <p:txBody>
            <a:bodyPr wrap="none" lIns="92075" tIns="46038" rIns="92075" bIns="46038">
              <a:spAutoFit/>
            </a:bodyPr>
            <a:lstStyle/>
            <a:p>
              <a:pPr algn="ctr" eaLnBrk="0" hangingPunct="0">
                <a:lnSpc>
                  <a:spcPct val="90000"/>
                </a:lnSpc>
              </a:pPr>
              <a:r>
                <a:rPr lang="zh-CN" altLang="en-US" sz="2400" b="1">
                  <a:latin typeface="华文中宋" pitchFamily="2" charset="-122"/>
                  <a:ea typeface="华文中宋" pitchFamily="2" charset="-122"/>
                </a:rPr>
                <a:t>效率</a:t>
              </a:r>
              <a:r>
                <a:rPr lang="en-US" altLang="zh-CN" sz="2400" b="1">
                  <a:latin typeface="华文中宋" pitchFamily="2" charset="-122"/>
                  <a:ea typeface="华文中宋" pitchFamily="2" charset="-122"/>
                </a:rPr>
                <a:t>(T)</a:t>
              </a:r>
            </a:p>
          </p:txBody>
        </p:sp>
        <p:sp>
          <p:nvSpPr>
            <p:cNvPr id="1045" name="Rectangle 16"/>
            <p:cNvSpPr>
              <a:spLocks noChangeArrowheads="1"/>
            </p:cNvSpPr>
            <p:nvPr/>
          </p:nvSpPr>
          <p:spPr bwMode="auto">
            <a:xfrm>
              <a:off x="2727" y="1357"/>
              <a:ext cx="1711" cy="268"/>
            </a:xfrm>
            <a:prstGeom prst="rect">
              <a:avLst/>
            </a:prstGeom>
            <a:noFill/>
            <a:ln w="9525">
              <a:noFill/>
              <a:miter lim="800000"/>
              <a:headEnd/>
              <a:tailEnd/>
            </a:ln>
          </p:spPr>
          <p:txBody>
            <a:bodyPr wrap="none" lIns="92075" tIns="46038" rIns="92075" bIns="46038">
              <a:spAutoFit/>
            </a:bodyPr>
            <a:lstStyle/>
            <a:p>
              <a:pPr eaLnBrk="0" hangingPunct="0">
                <a:lnSpc>
                  <a:spcPct val="90000"/>
                </a:lnSpc>
              </a:pPr>
              <a:r>
                <a:rPr lang="en-US" altLang="zh-CN" sz="2400"/>
                <a:t>X</a:t>
              </a:r>
              <a:r>
                <a:rPr lang="en-US" altLang="zh-CN" sz="2400">
                  <a:latin typeface="楷体_GB2312"/>
                </a:rPr>
                <a:t> </a:t>
              </a:r>
              <a:r>
                <a:rPr lang="zh-CN" altLang="en-US" sz="2400" b="1">
                  <a:latin typeface="楷体_GB2312"/>
                </a:rPr>
                <a:t>灵活适应性</a:t>
              </a:r>
              <a:r>
                <a:rPr lang="en-US" altLang="zh-CN" sz="2400" b="1">
                  <a:latin typeface="楷体_GB2312"/>
                </a:rPr>
                <a:t>(</a:t>
              </a:r>
              <a:r>
                <a:rPr lang="en-US" altLang="zh-CN" sz="2400" b="1"/>
                <a:t>F</a:t>
              </a:r>
              <a:r>
                <a:rPr lang="en-US" altLang="zh-CN" sz="2400" b="1">
                  <a:latin typeface="楷体_GB2312"/>
                </a:rPr>
                <a:t>)</a:t>
              </a:r>
            </a:p>
          </p:txBody>
        </p:sp>
        <p:graphicFrame>
          <p:nvGraphicFramePr>
            <p:cNvPr id="1026" name="Object 17"/>
            <p:cNvGraphicFramePr>
              <a:graphicFrameLocks/>
            </p:cNvGraphicFramePr>
            <p:nvPr/>
          </p:nvGraphicFramePr>
          <p:xfrm>
            <a:off x="4615" y="1177"/>
            <a:ext cx="394" cy="440"/>
          </p:xfrm>
          <a:graphic>
            <a:graphicData uri="http://schemas.openxmlformats.org/presentationml/2006/ole">
              <p:oleObj spid="_x0000_s1026" name="Document" r:id="rId3" imgW="5508360" imgH="198360" progId="Word.Document.8">
                <p:embed/>
              </p:oleObj>
            </a:graphicData>
          </a:graphic>
        </p:graphicFrame>
        <p:sp>
          <p:nvSpPr>
            <p:cNvPr id="1046" name="Rectangle 18"/>
            <p:cNvSpPr>
              <a:spLocks noChangeArrowheads="1"/>
            </p:cNvSpPr>
            <p:nvPr/>
          </p:nvSpPr>
          <p:spPr bwMode="auto">
            <a:xfrm>
              <a:off x="3011" y="682"/>
              <a:ext cx="1087" cy="268"/>
            </a:xfrm>
            <a:prstGeom prst="rect">
              <a:avLst/>
            </a:prstGeom>
            <a:noFill/>
            <a:ln w="9525">
              <a:noFill/>
              <a:miter lim="800000"/>
              <a:headEnd/>
              <a:tailEnd/>
            </a:ln>
          </p:spPr>
          <p:txBody>
            <a:bodyPr wrap="none" lIns="92075" tIns="46038" rIns="92075" bIns="46038">
              <a:spAutoFit/>
            </a:bodyPr>
            <a:lstStyle/>
            <a:p>
              <a:pPr eaLnBrk="0" hangingPunct="0">
                <a:lnSpc>
                  <a:spcPct val="90000"/>
                </a:lnSpc>
              </a:pPr>
              <a:r>
                <a:rPr lang="zh-CN" altLang="en-US" sz="2400" b="1">
                  <a:latin typeface="楷体_GB2312"/>
                </a:rPr>
                <a:t>品牌（</a:t>
              </a:r>
              <a:r>
                <a:rPr lang="en-US" altLang="zh-CN" sz="2400" b="1"/>
                <a:t>B</a:t>
              </a:r>
              <a:r>
                <a:rPr lang="zh-CN" altLang="en-US" sz="2400" b="1"/>
                <a:t>）</a:t>
              </a:r>
            </a:p>
          </p:txBody>
        </p:sp>
        <p:grpSp>
          <p:nvGrpSpPr>
            <p:cNvPr id="1047" name="Group 22"/>
            <p:cNvGrpSpPr>
              <a:grpSpLocks/>
            </p:cNvGrpSpPr>
            <p:nvPr/>
          </p:nvGrpSpPr>
          <p:grpSpPr bwMode="auto">
            <a:xfrm>
              <a:off x="1686" y="1582"/>
              <a:ext cx="192" cy="192"/>
              <a:chOff x="1686" y="1582"/>
              <a:chExt cx="192" cy="192"/>
            </a:xfrm>
          </p:grpSpPr>
          <p:sp>
            <p:nvSpPr>
              <p:cNvPr id="1048" name="Line 23"/>
              <p:cNvSpPr>
                <a:spLocks noChangeShapeType="1"/>
              </p:cNvSpPr>
              <p:nvPr/>
            </p:nvSpPr>
            <p:spPr bwMode="auto">
              <a:xfrm>
                <a:off x="1686" y="1678"/>
                <a:ext cx="192" cy="0"/>
              </a:xfrm>
              <a:prstGeom prst="line">
                <a:avLst/>
              </a:prstGeom>
              <a:noFill/>
              <a:ln w="25400">
                <a:solidFill>
                  <a:schemeClr val="tx1"/>
                </a:solidFill>
                <a:round/>
                <a:headEnd type="none" w="sm" len="sm"/>
                <a:tailEnd type="none" w="sm" len="sm"/>
              </a:ln>
            </p:spPr>
            <p:txBody>
              <a:bodyPr wrap="none" anchor="ctr"/>
              <a:lstStyle/>
              <a:p>
                <a:endParaRPr lang="zh-CN" altLang="en-US"/>
              </a:p>
            </p:txBody>
          </p:sp>
          <p:sp>
            <p:nvSpPr>
              <p:cNvPr id="1049" name="Line 24"/>
              <p:cNvSpPr>
                <a:spLocks noChangeShapeType="1"/>
              </p:cNvSpPr>
              <p:nvPr/>
            </p:nvSpPr>
            <p:spPr bwMode="auto">
              <a:xfrm>
                <a:off x="1782" y="1582"/>
                <a:ext cx="0" cy="192"/>
              </a:xfrm>
              <a:prstGeom prst="line">
                <a:avLst/>
              </a:prstGeom>
              <a:noFill/>
              <a:ln w="25400">
                <a:solidFill>
                  <a:schemeClr val="tx1"/>
                </a:solidFill>
                <a:round/>
                <a:headEnd type="none" w="sm" len="sm"/>
                <a:tailEnd type="none" w="sm" len="sm"/>
              </a:ln>
            </p:spPr>
            <p:txBody>
              <a:bodyPr wrap="none" anchor="ctr"/>
              <a:lstStyle/>
              <a:p>
                <a:endParaRPr lang="zh-CN" altLang="en-US"/>
              </a:p>
            </p:txBody>
          </p:sp>
        </p:grpSp>
      </p:grpSp>
      <p:sp>
        <p:nvSpPr>
          <p:cNvPr id="1029" name="Line 31"/>
          <p:cNvSpPr>
            <a:spLocks noChangeShapeType="1"/>
          </p:cNvSpPr>
          <p:nvPr/>
        </p:nvSpPr>
        <p:spPr bwMode="auto">
          <a:xfrm flipH="1">
            <a:off x="0" y="6838950"/>
            <a:ext cx="9144000" cy="0"/>
          </a:xfrm>
          <a:prstGeom prst="line">
            <a:avLst/>
          </a:prstGeom>
          <a:noFill/>
          <a:ln w="9525">
            <a:solidFill>
              <a:srgbClr val="969696"/>
            </a:solidFill>
            <a:round/>
            <a:headEnd/>
            <a:tailEnd/>
          </a:ln>
        </p:spPr>
        <p:txBody>
          <a:bodyPr wrap="none" anchor="ctr"/>
          <a:lstStyle/>
          <a:p>
            <a:endParaRPr lang="zh-CN" altLang="en-US"/>
          </a:p>
        </p:txBody>
      </p:sp>
      <p:sp>
        <p:nvSpPr>
          <p:cNvPr id="1030" name="Text Box 32"/>
          <p:cNvSpPr txBox="1">
            <a:spLocks noChangeArrowheads="1"/>
          </p:cNvSpPr>
          <p:nvPr/>
        </p:nvSpPr>
        <p:spPr bwMode="auto">
          <a:xfrm>
            <a:off x="3624263" y="1928813"/>
            <a:ext cx="1733550" cy="400050"/>
          </a:xfrm>
          <a:prstGeom prst="rect">
            <a:avLst/>
          </a:prstGeom>
          <a:noFill/>
          <a:ln w="9525">
            <a:noFill/>
            <a:miter lim="800000"/>
            <a:headEnd/>
            <a:tailEnd/>
          </a:ln>
        </p:spPr>
        <p:txBody>
          <a:bodyPr wrap="none">
            <a:spAutoFit/>
          </a:bodyPr>
          <a:lstStyle/>
          <a:p>
            <a:pPr eaLnBrk="0" hangingPunct="0"/>
            <a:r>
              <a:rPr lang="zh-CN" altLang="en-US" sz="2000" b="1"/>
              <a:t>（响应速度）</a:t>
            </a:r>
          </a:p>
        </p:txBody>
      </p:sp>
      <p:sp>
        <p:nvSpPr>
          <p:cNvPr id="2063" name="Rectangle 34"/>
          <p:cNvSpPr>
            <a:spLocks noChangeArrowheads="1"/>
          </p:cNvSpPr>
          <p:nvPr/>
        </p:nvSpPr>
        <p:spPr bwMode="auto">
          <a:xfrm>
            <a:off x="71438" y="4071938"/>
            <a:ext cx="6572250" cy="2400300"/>
          </a:xfrm>
          <a:prstGeom prst="rect">
            <a:avLst/>
          </a:prstGeom>
          <a:solidFill>
            <a:schemeClr val="bg2">
              <a:lumMod val="90000"/>
            </a:schemeClr>
          </a:solidFill>
          <a:ln w="9525">
            <a:solidFill>
              <a:schemeClr val="bg1">
                <a:lumMod val="65000"/>
              </a:schemeClr>
            </a:solidFill>
            <a:miter lim="800000"/>
            <a:headEnd/>
            <a:tailEnd/>
          </a:ln>
        </p:spPr>
        <p:txBody>
          <a:bodyPr>
            <a:spAutoFit/>
          </a:bodyPr>
          <a:lstStyle/>
          <a:p>
            <a:pPr>
              <a:lnSpc>
                <a:spcPct val="150000"/>
              </a:lnSpc>
              <a:defRPr/>
            </a:pPr>
            <a:r>
              <a:rPr lang="zh-CN" altLang="en-US" sz="2400" b="1" dirty="0"/>
              <a:t>　　在企业的经营管理中，最重要的还是企业的经营方向和经营团队。</a:t>
            </a:r>
          </a:p>
          <a:p>
            <a:pPr>
              <a:lnSpc>
                <a:spcPct val="150000"/>
              </a:lnSpc>
              <a:defRPr/>
            </a:pPr>
            <a:r>
              <a:rPr lang="zh-CN" altLang="en-US" sz="2400" b="1" dirty="0"/>
              <a:t>　　</a:t>
            </a:r>
            <a:r>
              <a:rPr lang="en-US" altLang="zh-CN" sz="2400" b="1" dirty="0"/>
              <a:t>ERP </a:t>
            </a:r>
            <a:r>
              <a:rPr lang="zh-CN" altLang="en-US" sz="2400" b="1" dirty="0"/>
              <a:t>只是企业经营要获得</a:t>
            </a:r>
            <a:r>
              <a:rPr lang="zh-CN" altLang="en-US" sz="2400" b="1" u="sng" dirty="0"/>
              <a:t>应有的、正常的或者更高的</a:t>
            </a:r>
            <a:r>
              <a:rPr lang="zh-CN" altLang="en-US" sz="2800" b="1" u="sng" dirty="0"/>
              <a:t>利润</a:t>
            </a:r>
            <a:r>
              <a:rPr lang="zh-CN" altLang="en-US" sz="2400" b="1" dirty="0"/>
              <a:t>的一个必备的管理工具。</a:t>
            </a:r>
            <a:endParaRPr lang="zh-CN" altLang="en-US" sz="3600" b="1" dirty="0"/>
          </a:p>
        </p:txBody>
      </p:sp>
      <p:sp>
        <p:nvSpPr>
          <p:cNvPr id="1032" name="标题 34"/>
          <p:cNvSpPr>
            <a:spLocks noGrp="1"/>
          </p:cNvSpPr>
          <p:nvPr>
            <p:ph type="title" idx="4294967295"/>
          </p:nvPr>
        </p:nvSpPr>
        <p:spPr>
          <a:xfrm>
            <a:off x="0" y="0"/>
            <a:ext cx="8229600" cy="571500"/>
          </a:xfrm>
        </p:spPr>
        <p:txBody>
          <a:bodyPr/>
          <a:lstStyle/>
          <a:p>
            <a:pPr algn="l"/>
            <a:r>
              <a:rPr lang="en-US" altLang="zh-CN" sz="3200" b="1" smtClean="0">
                <a:solidFill>
                  <a:schemeClr val="bg1"/>
                </a:solidFill>
                <a:latin typeface="华文中宋" pitchFamily="2" charset="-122"/>
                <a:ea typeface="华文中宋" pitchFamily="2" charset="-122"/>
              </a:rPr>
              <a:t>3.2 ERP</a:t>
            </a:r>
            <a:r>
              <a:rPr lang="zh-CN" altLang="zh-CN" sz="3200" b="1" smtClean="0">
                <a:solidFill>
                  <a:schemeClr val="bg1"/>
                </a:solidFill>
                <a:latin typeface="华文中宋" pitchFamily="2" charset="-122"/>
                <a:ea typeface="华文中宋" pitchFamily="2" charset="-122"/>
              </a:rPr>
              <a:t>系统对利润增长的影响因素</a:t>
            </a:r>
          </a:p>
        </p:txBody>
      </p:sp>
      <p:sp>
        <p:nvSpPr>
          <p:cNvPr id="1033" name="Line 10"/>
          <p:cNvSpPr>
            <a:spLocks noChangeShapeType="1"/>
          </p:cNvSpPr>
          <p:nvPr/>
        </p:nvSpPr>
        <p:spPr bwMode="auto">
          <a:xfrm>
            <a:off x="4211638" y="2795588"/>
            <a:ext cx="292100" cy="0"/>
          </a:xfrm>
          <a:prstGeom prst="line">
            <a:avLst/>
          </a:prstGeom>
          <a:noFill/>
          <a:ln w="25400">
            <a:solidFill>
              <a:schemeClr val="tx1"/>
            </a:solidFill>
            <a:round/>
            <a:headEnd type="none" w="sm" len="sm"/>
            <a:tailEnd type="none" w="sm" len="sm"/>
          </a:ln>
        </p:spPr>
        <p:txBody>
          <a:bodyPr wrap="none" anchor="ctr"/>
          <a:lstStyle/>
          <a:p>
            <a:endParaRPr lang="zh-CN" altLang="en-US"/>
          </a:p>
        </p:txBody>
      </p:sp>
      <p:sp>
        <p:nvSpPr>
          <p:cNvPr id="1034" name="Line 11"/>
          <p:cNvSpPr>
            <a:spLocks noChangeShapeType="1"/>
          </p:cNvSpPr>
          <p:nvPr/>
        </p:nvSpPr>
        <p:spPr bwMode="auto">
          <a:xfrm>
            <a:off x="4357688" y="2643188"/>
            <a:ext cx="0" cy="304800"/>
          </a:xfrm>
          <a:prstGeom prst="line">
            <a:avLst/>
          </a:prstGeom>
          <a:noFill/>
          <a:ln w="25400">
            <a:solidFill>
              <a:schemeClr val="tx1"/>
            </a:solidFill>
            <a:round/>
            <a:headEnd type="none" w="sm" len="sm"/>
            <a:tailEnd type="none" w="sm" len="sm"/>
          </a:ln>
        </p:spPr>
        <p:txBody>
          <a:bodyPr wrap="none" anchor="ctr"/>
          <a:lstStyle/>
          <a:p>
            <a:endParaRPr lang="zh-CN" altLang="en-US"/>
          </a:p>
        </p:txBody>
      </p:sp>
      <p:sp>
        <p:nvSpPr>
          <p:cNvPr id="1035" name="Line 20"/>
          <p:cNvSpPr>
            <a:spLocks noChangeShapeType="1"/>
          </p:cNvSpPr>
          <p:nvPr/>
        </p:nvSpPr>
        <p:spPr bwMode="auto">
          <a:xfrm>
            <a:off x="4211638" y="1724025"/>
            <a:ext cx="292100" cy="0"/>
          </a:xfrm>
          <a:prstGeom prst="line">
            <a:avLst/>
          </a:prstGeom>
          <a:noFill/>
          <a:ln w="25400">
            <a:solidFill>
              <a:schemeClr val="tx1"/>
            </a:solidFill>
            <a:round/>
            <a:headEnd type="none" w="sm" len="sm"/>
            <a:tailEnd type="none" w="sm" len="sm"/>
          </a:ln>
        </p:spPr>
        <p:txBody>
          <a:bodyPr wrap="none" anchor="ctr"/>
          <a:lstStyle/>
          <a:p>
            <a:endParaRPr lang="zh-CN" altLang="en-US"/>
          </a:p>
        </p:txBody>
      </p:sp>
      <p:sp>
        <p:nvSpPr>
          <p:cNvPr id="1036" name="Line 21"/>
          <p:cNvSpPr>
            <a:spLocks noChangeShapeType="1"/>
          </p:cNvSpPr>
          <p:nvPr/>
        </p:nvSpPr>
        <p:spPr bwMode="auto">
          <a:xfrm>
            <a:off x="4357688" y="1571625"/>
            <a:ext cx="0" cy="304800"/>
          </a:xfrm>
          <a:prstGeom prst="line">
            <a:avLst/>
          </a:prstGeom>
          <a:noFill/>
          <a:ln w="25400">
            <a:solidFill>
              <a:schemeClr val="tx1"/>
            </a:solidFill>
            <a:round/>
            <a:headEnd type="none" w="sm" len="sm"/>
            <a:tailEnd type="none" w="sm" len="sm"/>
          </a:ln>
        </p:spPr>
        <p:txBody>
          <a:bodyPr wrap="none" anchor="ctr"/>
          <a:lstStyle/>
          <a:p>
            <a:endParaRPr lang="zh-CN" altLang="en-US"/>
          </a:p>
        </p:txBody>
      </p:sp>
      <p:cxnSp>
        <p:nvCxnSpPr>
          <p:cNvPr id="43" name="直接连接符 42"/>
          <p:cNvCxnSpPr/>
          <p:nvPr/>
        </p:nvCxnSpPr>
        <p:spPr>
          <a:xfrm>
            <a:off x="357188" y="2357438"/>
            <a:ext cx="2643187" cy="15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38" name="矩形 46"/>
          <p:cNvSpPr>
            <a:spLocks noChangeArrowheads="1"/>
          </p:cNvSpPr>
          <p:nvPr/>
        </p:nvSpPr>
        <p:spPr bwMode="auto">
          <a:xfrm>
            <a:off x="6497638" y="642938"/>
            <a:ext cx="2646362" cy="461962"/>
          </a:xfrm>
          <a:prstGeom prst="rect">
            <a:avLst/>
          </a:prstGeom>
          <a:noFill/>
          <a:ln w="9525">
            <a:noFill/>
            <a:miter lim="800000"/>
            <a:headEnd/>
            <a:tailEnd/>
          </a:ln>
        </p:spPr>
        <p:txBody>
          <a:bodyPr wrap="none">
            <a:spAutoFit/>
          </a:bodyPr>
          <a:lstStyle/>
          <a:p>
            <a:r>
              <a:rPr lang="en-US" altLang="zh-CN" sz="2400" b="1">
                <a:latin typeface="华文中宋" pitchFamily="2" charset="-122"/>
                <a:ea typeface="华文中宋" pitchFamily="2" charset="-122"/>
              </a:rPr>
              <a:t>“</a:t>
            </a:r>
            <a:r>
              <a:rPr lang="zh-CN" altLang="en-US" sz="2400" b="1">
                <a:latin typeface="华文中宋" pitchFamily="2" charset="-122"/>
                <a:ea typeface="华文中宋" pitchFamily="2" charset="-122"/>
              </a:rPr>
              <a:t>向管理要效益”</a:t>
            </a:r>
            <a:endParaRPr lang="zh-CN" altLang="en-US" sz="2400">
              <a:latin typeface="华文中宋" pitchFamily="2" charset="-122"/>
              <a:ea typeface="华文中宋" pitchFamily="2" charset="-122"/>
            </a:endParaRPr>
          </a:p>
        </p:txBody>
      </p:sp>
      <p:pic>
        <p:nvPicPr>
          <p:cNvPr id="1039" name="Picture 32" descr="woman"/>
          <p:cNvPicPr>
            <a:picLocks noChangeAspect="1" noChangeArrowheads="1"/>
          </p:cNvPicPr>
          <p:nvPr/>
        </p:nvPicPr>
        <p:blipFill>
          <a:blip r:embed="rId4"/>
          <a:srcRect/>
          <a:stretch>
            <a:fillRect/>
          </a:stretch>
        </p:blipFill>
        <p:spPr bwMode="auto">
          <a:xfrm>
            <a:off x="7143750" y="2286000"/>
            <a:ext cx="1884363" cy="4191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anyv报告模板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anyv报告模板1</Template>
  <TotalTime>2213</TotalTime>
  <Words>5610</Words>
  <Application>Microsoft Office PowerPoint</Application>
  <PresentationFormat>全屏显示(4:3)</PresentationFormat>
  <Paragraphs>758</Paragraphs>
  <Slides>64</Slides>
  <Notes>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64</vt:i4>
      </vt:variant>
    </vt:vector>
  </HeadingPairs>
  <TitlesOfParts>
    <vt:vector size="66" baseType="lpstr">
      <vt:lpstr>anyv报告模板1</vt:lpstr>
      <vt:lpstr>Document</vt:lpstr>
      <vt:lpstr>4 企业管理和ERP的基本概念和知识</vt:lpstr>
      <vt:lpstr>1：现代管理之发展史（顺应历史机遇）</vt:lpstr>
      <vt:lpstr>1：现代管理的“三层基本框架图”</vt:lpstr>
      <vt:lpstr>2: 企业管理中面临的问题：</vt:lpstr>
      <vt:lpstr>2: 企业管理过程的黑洞现象（利润差距）：</vt:lpstr>
      <vt:lpstr>权威论述</vt:lpstr>
      <vt:lpstr>3.1 什么是ERP？</vt:lpstr>
      <vt:lpstr>什么是管理</vt:lpstr>
      <vt:lpstr>3.2 ERP系统对利润增长的影响因素</vt:lpstr>
      <vt:lpstr>3.2 MRPII/ERP的效益总图</vt:lpstr>
      <vt:lpstr>3.3 ERP发展历程</vt:lpstr>
      <vt:lpstr>3.3 ERP发展历程</vt:lpstr>
      <vt:lpstr>3.4 基本概念认知 </vt:lpstr>
      <vt:lpstr>3.4.1  ＭRP</vt:lpstr>
      <vt:lpstr>3.4.1 基本MRP</vt:lpstr>
      <vt:lpstr>3.4.1 基本MRP</vt:lpstr>
      <vt:lpstr>3.4.1 基本MRP</vt:lpstr>
      <vt:lpstr>3.4.1 闭环MRP</vt:lpstr>
      <vt:lpstr>3.4.1 闭环MRP计算流程图</vt:lpstr>
      <vt:lpstr>3.4.2  MRP-II</vt:lpstr>
      <vt:lpstr>3.4.2  MRP-II逻辑流程图</vt:lpstr>
      <vt:lpstr>3.4.2  MRP-II的局限性</vt:lpstr>
      <vt:lpstr>3.4.3  ERP</vt:lpstr>
      <vt:lpstr>3.4.3  ERP</vt:lpstr>
      <vt:lpstr>3.4.6 供应链管理</vt:lpstr>
      <vt:lpstr>3.4.6 供应链管理</vt:lpstr>
      <vt:lpstr>3.4.6 企业供应链</vt:lpstr>
      <vt:lpstr>3.4.6 供应链管理</vt:lpstr>
      <vt:lpstr>供需链管理同各先进管理思想</vt:lpstr>
      <vt:lpstr>精益生产方式要点</vt:lpstr>
      <vt:lpstr>敏捷制造要点</vt:lpstr>
      <vt:lpstr>约束理论的要点</vt:lpstr>
      <vt:lpstr>处理制约因素五个步骤</vt:lpstr>
      <vt:lpstr>价值链</vt:lpstr>
      <vt:lpstr>ISO 9000 </vt:lpstr>
      <vt:lpstr>3.4.7 客户关系管理</vt:lpstr>
      <vt:lpstr>3.4.7 客户关系管理</vt:lpstr>
      <vt:lpstr>3.4.8 JIT生产管理</vt:lpstr>
      <vt:lpstr>3.4.8 JIT生产管理</vt:lpstr>
      <vt:lpstr>3.4.9 业务流程重组</vt:lpstr>
      <vt:lpstr>3.5  ERP实施过程的有关基本概念 </vt:lpstr>
      <vt:lpstr>3.5.1 ERP涵盖的是企业内的结构化数据</vt:lpstr>
      <vt:lpstr>3.5.2 物料清单</vt:lpstr>
      <vt:lpstr>3.5.2 物料清单——虚拟件</vt:lpstr>
      <vt:lpstr>3.5.2 物料清单——虚拟件</vt:lpstr>
      <vt:lpstr>3.5.2 物料清单的作用</vt:lpstr>
      <vt:lpstr>3.5.2 物料编码</vt:lpstr>
      <vt:lpstr>3.5.3 提前期与计划展望期</vt:lpstr>
      <vt:lpstr>3.5.4 物料需求计划（MRP）</vt:lpstr>
      <vt:lpstr>3.5.5 工艺路线</vt:lpstr>
      <vt:lpstr>3.5.6 主生产计划（MPS）</vt:lpstr>
      <vt:lpstr>3.5.7 粗能力计划</vt:lpstr>
      <vt:lpstr>3.5.8 能力需求计划</vt:lpstr>
      <vt:lpstr>3.5.9 工作中心</vt:lpstr>
      <vt:lpstr>3.5.10 工作日历</vt:lpstr>
      <vt:lpstr>3.5.11 车间管理</vt:lpstr>
      <vt:lpstr>3.5.12 质量管理</vt:lpstr>
      <vt:lpstr>3.5.13 采购管理</vt:lpstr>
      <vt:lpstr>3.5.14  库存管理</vt:lpstr>
      <vt:lpstr>3.5.15 财务管理</vt:lpstr>
      <vt:lpstr>3.5.15 固定资产管理</vt:lpstr>
      <vt:lpstr>3.5.15 成本管理</vt:lpstr>
      <vt:lpstr>3.5.15 成本管理</vt:lpstr>
      <vt:lpstr>3.5.15 设备管理</vt:lpstr>
    </vt:vector>
  </TitlesOfParts>
  <Company>China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企业管理和ERP的基本概念和知识</dc:title>
  <dc:creator>Don</dc:creator>
  <cp:lastModifiedBy>Don</cp:lastModifiedBy>
  <cp:revision>154</cp:revision>
  <dcterms:created xsi:type="dcterms:W3CDTF">2010-03-26T04:51:16Z</dcterms:created>
  <dcterms:modified xsi:type="dcterms:W3CDTF">2010-08-11T05:16:42Z</dcterms:modified>
</cp:coreProperties>
</file>